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9"/>
  </p:notesMasterIdLst>
  <p:sldIdLst>
    <p:sldId id="289" r:id="rId2"/>
    <p:sldId id="297" r:id="rId3"/>
    <p:sldId id="350" r:id="rId4"/>
    <p:sldId id="378" r:id="rId5"/>
    <p:sldId id="316" r:id="rId6"/>
    <p:sldId id="379" r:id="rId7"/>
    <p:sldId id="317" r:id="rId8"/>
    <p:sldId id="298" r:id="rId9"/>
    <p:sldId id="358" r:id="rId10"/>
    <p:sldId id="302" r:id="rId11"/>
    <p:sldId id="422" r:id="rId12"/>
    <p:sldId id="310" r:id="rId13"/>
    <p:sldId id="441" r:id="rId14"/>
    <p:sldId id="439" r:id="rId15"/>
    <p:sldId id="434" r:id="rId16"/>
    <p:sldId id="442" r:id="rId17"/>
    <p:sldId id="443" r:id="rId18"/>
    <p:sldId id="444" r:id="rId19"/>
    <p:sldId id="455" r:id="rId20"/>
    <p:sldId id="445" r:id="rId21"/>
    <p:sldId id="454" r:id="rId22"/>
    <p:sldId id="463" r:id="rId23"/>
    <p:sldId id="464" r:id="rId24"/>
    <p:sldId id="462" r:id="rId25"/>
    <p:sldId id="382" r:id="rId26"/>
    <p:sldId id="384" r:id="rId27"/>
    <p:sldId id="435" r:id="rId28"/>
    <p:sldId id="437" r:id="rId29"/>
    <p:sldId id="440" r:id="rId30"/>
    <p:sldId id="446" r:id="rId31"/>
    <p:sldId id="450" r:id="rId32"/>
    <p:sldId id="413" r:id="rId33"/>
    <p:sldId id="421" r:id="rId34"/>
    <p:sldId id="401" r:id="rId35"/>
    <p:sldId id="414" r:id="rId36"/>
    <p:sldId id="417" r:id="rId37"/>
    <p:sldId id="402" r:id="rId38"/>
    <p:sldId id="307" r:id="rId39"/>
    <p:sldId id="424" r:id="rId40"/>
    <p:sldId id="390" r:id="rId41"/>
    <p:sldId id="393" r:id="rId42"/>
    <p:sldId id="396" r:id="rId43"/>
    <p:sldId id="425" r:id="rId44"/>
    <p:sldId id="426" r:id="rId45"/>
    <p:sldId id="412" r:id="rId46"/>
    <p:sldId id="416" r:id="rId47"/>
    <p:sldId id="340" r:id="rId48"/>
    <p:sldId id="394" r:id="rId49"/>
    <p:sldId id="395" r:id="rId50"/>
    <p:sldId id="338" r:id="rId51"/>
    <p:sldId id="344" r:id="rId52"/>
    <p:sldId id="342" r:id="rId53"/>
    <p:sldId id="345" r:id="rId54"/>
    <p:sldId id="385" r:id="rId55"/>
    <p:sldId id="372" r:id="rId56"/>
    <p:sldId id="376" r:id="rId57"/>
    <p:sldId id="386" r:id="rId58"/>
    <p:sldId id="387" r:id="rId59"/>
    <p:sldId id="388" r:id="rId60"/>
    <p:sldId id="348" r:id="rId61"/>
    <p:sldId id="351" r:id="rId62"/>
    <p:sldId id="335" r:id="rId63"/>
    <p:sldId id="459" r:id="rId64"/>
    <p:sldId id="460" r:id="rId65"/>
    <p:sldId id="461" r:id="rId66"/>
    <p:sldId id="438" r:id="rId67"/>
    <p:sldId id="448" r:id="rId68"/>
    <p:sldId id="352" r:id="rId69"/>
    <p:sldId id="353" r:id="rId70"/>
    <p:sldId id="257" r:id="rId71"/>
    <p:sldId id="258" r:id="rId72"/>
    <p:sldId id="260" r:id="rId73"/>
    <p:sldId id="264" r:id="rId74"/>
    <p:sldId id="269" r:id="rId75"/>
    <p:sldId id="355" r:id="rId76"/>
    <p:sldId id="419" r:id="rId77"/>
    <p:sldId id="356" r:id="rId78"/>
    <p:sldId id="407" r:id="rId79"/>
    <p:sldId id="397" r:id="rId80"/>
    <p:sldId id="399" r:id="rId81"/>
    <p:sldId id="400" r:id="rId82"/>
    <p:sldId id="409" r:id="rId83"/>
    <p:sldId id="410" r:id="rId84"/>
    <p:sldId id="360" r:id="rId85"/>
    <p:sldId id="274" r:id="rId86"/>
    <p:sldId id="275" r:id="rId87"/>
    <p:sldId id="327" r:id="rId88"/>
    <p:sldId id="328" r:id="rId89"/>
    <p:sldId id="329" r:id="rId90"/>
    <p:sldId id="330" r:id="rId91"/>
    <p:sldId id="331" r:id="rId92"/>
    <p:sldId id="366" r:id="rId93"/>
    <p:sldId id="367" r:id="rId94"/>
    <p:sldId id="336" r:id="rId95"/>
    <p:sldId id="365" r:id="rId96"/>
    <p:sldId id="337" r:id="rId97"/>
    <p:sldId id="325" r:id="rId98"/>
    <p:sldId id="371" r:id="rId99"/>
    <p:sldId id="369" r:id="rId100"/>
    <p:sldId id="339" r:id="rId101"/>
    <p:sldId id="343" r:id="rId102"/>
    <p:sldId id="332" r:id="rId103"/>
    <p:sldId id="392" r:id="rId104"/>
    <p:sldId id="405" r:id="rId105"/>
    <p:sldId id="406" r:id="rId106"/>
    <p:sldId id="415" r:id="rId107"/>
    <p:sldId id="420" r:id="rId108"/>
    <p:sldId id="418" r:id="rId109"/>
    <p:sldId id="423" r:id="rId110"/>
    <p:sldId id="427" r:id="rId111"/>
    <p:sldId id="428" r:id="rId112"/>
    <p:sldId id="429" r:id="rId113"/>
    <p:sldId id="430" r:id="rId114"/>
    <p:sldId id="431" r:id="rId115"/>
    <p:sldId id="432" r:id="rId116"/>
    <p:sldId id="433" r:id="rId117"/>
    <p:sldId id="453" r:id="rId1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EA576A"/>
    <a:srgbClr val="FF9300"/>
    <a:srgbClr val="E990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00986-81C2-1449-A5D1-0D352D98FC54}" v="379" dt="2025-06-26T14:51:45.57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0" autoAdjust="0"/>
    <p:restoredTop sz="89060" autoAdjust="0"/>
  </p:normalViewPr>
  <p:slideViewPr>
    <p:cSldViewPr snapToGrid="0">
      <p:cViewPr>
        <p:scale>
          <a:sx n="150" d="100"/>
          <a:sy n="150" d="100"/>
        </p:scale>
        <p:origin x="1998" y="-7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9B18D-765D-4B8E-A561-1513E0F03B12}" type="datetimeFigureOut">
              <a:rPr lang="zh-CN" altLang="en-US" smtClean="0"/>
              <a:t>2025/12/5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F9E02-E2ED-4056-B814-D80102149806}" type="slidenum">
              <a:rPr lang="zh-CN" altLang="en-US" smtClean="0"/>
              <a:t>‹#›</a:t>
            </a:fld>
            <a:endParaRPr lang="zh-CN" altLang="en-US"/>
          </a:p>
        </p:txBody>
      </p:sp>
    </p:spTree>
    <p:extLst>
      <p:ext uri="{BB962C8B-B14F-4D97-AF65-F5344CB8AC3E}">
        <p14:creationId xmlns:p14="http://schemas.microsoft.com/office/powerpoint/2010/main" val="288810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 题目英语部分需要修正，不是形状修正</a:t>
            </a:r>
            <a:endParaRPr kumimoji="1" lang="en-US" altLang="zh-CN" dirty="0"/>
          </a:p>
          <a:p>
            <a:r>
              <a:rPr kumimoji="1" lang="en-US" altLang="zh-CN" dirty="0"/>
              <a:t>2.</a:t>
            </a:r>
            <a:r>
              <a:rPr kumimoji="1" lang="zh-CN" altLang="en-US" dirty="0"/>
              <a:t> 关于形状和仿真需要联系一下</a:t>
            </a:r>
            <a:endParaRPr kumimoji="1" lang="en-US" altLang="zh-CN" dirty="0"/>
          </a:p>
          <a:p>
            <a:r>
              <a:rPr kumimoji="1" lang="en-US" altLang="zh-CN" dirty="0"/>
              <a:t>3.</a:t>
            </a:r>
            <a:r>
              <a:rPr kumimoji="1" lang="zh-CN" altLang="en-US" dirty="0"/>
              <a:t> 关于专业名词需要和陈桑统一一下（</a:t>
            </a:r>
            <a:r>
              <a:rPr kumimoji="1" lang="en-US" altLang="zh-CN" dirty="0"/>
              <a:t>shape</a:t>
            </a:r>
            <a:r>
              <a:rPr kumimoji="1" lang="zh-CN" altLang="en-US" dirty="0"/>
              <a:t>，</a:t>
            </a:r>
            <a:r>
              <a:rPr kumimoji="1" lang="en-US" altLang="zh-CN" dirty="0"/>
              <a:t>geometry</a:t>
            </a:r>
            <a:r>
              <a:rPr kumimoji="1" lang="zh-CN" altLang="en-US" dirty="0"/>
              <a:t>，</a:t>
            </a:r>
            <a:r>
              <a:rPr kumimoji="1" lang="en-US" altLang="zh-CN" dirty="0" err="1"/>
              <a:t>mo</a:t>
            </a:r>
            <a:r>
              <a:rPr kumimoji="1" lang="zh-CN" altLang="en-US" dirty="0"/>
              <a:t>～）</a:t>
            </a:r>
            <a:r>
              <a:rPr kumimoji="1" lang="en-US" altLang="zh-CN" dirty="0"/>
              <a:t>geometry</a:t>
            </a:r>
            <a:r>
              <a:rPr kumimoji="1" lang="zh-CN" altLang="en-US" dirty="0"/>
              <a:t>会更加好。</a:t>
            </a:r>
            <a:br>
              <a:rPr kumimoji="1" lang="en-US" altLang="zh-CN" dirty="0"/>
            </a:br>
            <a:r>
              <a:rPr kumimoji="1" lang="en-US" altLang="zh-CN" dirty="0"/>
              <a:t>4.</a:t>
            </a:r>
            <a:r>
              <a:rPr kumimoji="1" lang="zh-CN" altLang="en-US" dirty="0"/>
              <a:t> </a:t>
            </a:r>
            <a:r>
              <a:rPr kumimoji="1" lang="en-US" altLang="zh-CN" dirty="0"/>
              <a:t>UVCS</a:t>
            </a:r>
            <a:r>
              <a:rPr kumimoji="1" lang="zh-CN" altLang="en-US" dirty="0"/>
              <a:t> 是 </a:t>
            </a:r>
            <a:r>
              <a:rPr kumimoji="1" lang="en-US" altLang="zh-CN" dirty="0"/>
              <a:t>shape</a:t>
            </a:r>
            <a:r>
              <a:rPr kumimoji="1" lang="zh-CN" altLang="en-US" dirty="0"/>
              <a:t>，</a:t>
            </a:r>
            <a:r>
              <a:rPr kumimoji="1" lang="en-US" altLang="zh-CN" dirty="0" err="1"/>
              <a:t>mo</a:t>
            </a:r>
            <a:r>
              <a:rPr kumimoji="1" lang="zh-CN" altLang="en-US" dirty="0"/>
              <a:t>～是形态，不太搭</a:t>
            </a:r>
            <a:endParaRPr kumimoji="1" lang="en-US" altLang="zh-CN" dirty="0"/>
          </a:p>
          <a:p>
            <a:r>
              <a:rPr kumimoji="1" lang="en-US" altLang="zh-CN" dirty="0"/>
              <a:t>5.</a:t>
            </a:r>
            <a:r>
              <a:rPr kumimoji="1" lang="zh-CN" altLang="en-US" dirty="0"/>
              <a:t> 关于</a:t>
            </a:r>
            <a:r>
              <a:rPr kumimoji="1" lang="en-US" altLang="zh-CN" dirty="0"/>
              <a:t>siphon</a:t>
            </a:r>
            <a:r>
              <a:rPr kumimoji="1" lang="zh-CN" altLang="en-US" dirty="0"/>
              <a:t>的部分要和陈桑统一</a:t>
            </a:r>
            <a:endParaRPr kumimoji="1" lang="en-US" altLang="zh-CN" dirty="0"/>
          </a:p>
          <a:p>
            <a:r>
              <a:rPr kumimoji="1" lang="en-US" altLang="zh-CN" dirty="0"/>
              <a:t>6.</a:t>
            </a:r>
            <a:r>
              <a:rPr kumimoji="1" lang="zh-CN" altLang="en-US" dirty="0"/>
              <a:t> 关于圆管的构建的时候，为什么要用</a:t>
            </a:r>
            <a:r>
              <a:rPr kumimoji="1" lang="en-US" altLang="zh-CN" dirty="0"/>
              <a:t>VMTK</a:t>
            </a:r>
            <a:r>
              <a:rPr kumimoji="1" lang="zh-CN" altLang="en-US" dirty="0"/>
              <a:t>，没有一贯性，其他的</a:t>
            </a:r>
            <a:r>
              <a:rPr kumimoji="1" lang="en-US" altLang="zh-CN" dirty="0"/>
              <a:t>case</a:t>
            </a:r>
            <a:r>
              <a:rPr kumimoji="1" lang="zh-CN" altLang="en-US" dirty="0"/>
              <a:t>也没办法用。要怎么设计，用什么基准（需要整理），要分配一下。</a:t>
            </a:r>
            <a:endParaRPr kumimoji="1" lang="en-US" altLang="zh-CN" dirty="0"/>
          </a:p>
          <a:p>
            <a:endParaRPr kumimoji="1" lang="en-US" altLang="zh-CN" dirty="0"/>
          </a:p>
          <a:p>
            <a:endParaRPr kumimoji="1" lang="en-US" altLang="zh-CN" dirty="0"/>
          </a:p>
          <a:p>
            <a:r>
              <a:rPr kumimoji="1" lang="zh-CN" altLang="en-US" dirty="0"/>
              <a:t>一步一步来，</a:t>
            </a:r>
            <a:br>
              <a:rPr kumimoji="1" lang="en-US" altLang="zh-CN" dirty="0"/>
            </a:br>
            <a:r>
              <a:rPr kumimoji="1" lang="zh-CN" altLang="en-US" dirty="0"/>
              <a:t>从</a:t>
            </a:r>
            <a:r>
              <a:rPr kumimoji="1" lang="en-US" altLang="zh-CN" dirty="0"/>
              <a:t>U</a:t>
            </a:r>
            <a:r>
              <a:rPr kumimoji="1" lang="zh-CN" altLang="en-US" dirty="0"/>
              <a:t>的部分找两个出来变成</a:t>
            </a:r>
            <a:r>
              <a:rPr kumimoji="1" lang="en-US" altLang="zh-CN" dirty="0"/>
              <a:t>V</a:t>
            </a:r>
            <a:r>
              <a:rPr kumimoji="1" lang="zh-CN" altLang="en-US" dirty="0"/>
              <a:t>的，之后弄</a:t>
            </a:r>
            <a:r>
              <a:rPr kumimoji="1" lang="en-US" altLang="zh-CN" dirty="0"/>
              <a:t>PCA</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a:t>
            </a:fld>
            <a:endParaRPr lang="zh-CN" altLang="en-US"/>
          </a:p>
        </p:txBody>
      </p:sp>
    </p:spTree>
    <p:extLst>
      <p:ext uri="{BB962C8B-B14F-4D97-AF65-F5344CB8AC3E}">
        <p14:creationId xmlns:p14="http://schemas.microsoft.com/office/powerpoint/2010/main" val="27944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8DA0F-52B9-CC5D-FE15-22896AA9CF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5CC4B3-7925-C8DF-A448-B186716889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1F2AED0-72E6-C14A-D78E-2BEFB9BBC935}"/>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66C49AA8-305A-D4E7-533D-8720ECD09068}"/>
              </a:ext>
            </a:extLst>
          </p:cNvPr>
          <p:cNvSpPr>
            <a:spLocks noGrp="1"/>
          </p:cNvSpPr>
          <p:nvPr>
            <p:ph type="sldNum" sz="quarter" idx="5"/>
          </p:nvPr>
        </p:nvSpPr>
        <p:spPr/>
        <p:txBody>
          <a:bodyPr/>
          <a:lstStyle/>
          <a:p>
            <a:fld id="{448F9E02-E2ED-4056-B814-D80102149806}" type="slidenum">
              <a:rPr lang="zh-CN" altLang="en-US" smtClean="0"/>
              <a:t>13</a:t>
            </a:fld>
            <a:endParaRPr lang="zh-CN" altLang="en-US"/>
          </a:p>
        </p:txBody>
      </p:sp>
    </p:spTree>
    <p:extLst>
      <p:ext uri="{BB962C8B-B14F-4D97-AF65-F5344CB8AC3E}">
        <p14:creationId xmlns:p14="http://schemas.microsoft.com/office/powerpoint/2010/main" val="3594607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767F9-2905-057E-E60E-03215CC518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609F5D-AEBC-6388-4AB4-3641D720F8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C22E8D-1B8F-CCCC-E175-5E272B0CBD15}"/>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DAA549BD-9B53-D575-0EF0-1369894C11D6}"/>
              </a:ext>
            </a:extLst>
          </p:cNvPr>
          <p:cNvSpPr>
            <a:spLocks noGrp="1"/>
          </p:cNvSpPr>
          <p:nvPr>
            <p:ph type="sldNum" sz="quarter" idx="5"/>
          </p:nvPr>
        </p:nvSpPr>
        <p:spPr/>
        <p:txBody>
          <a:bodyPr/>
          <a:lstStyle/>
          <a:p>
            <a:fld id="{448F9E02-E2ED-4056-B814-D80102149806}" type="slidenum">
              <a:rPr lang="zh-CN" altLang="en-US" smtClean="0"/>
              <a:t>14</a:t>
            </a:fld>
            <a:endParaRPr lang="zh-CN" altLang="en-US"/>
          </a:p>
        </p:txBody>
      </p:sp>
    </p:spTree>
    <p:extLst>
      <p:ext uri="{BB962C8B-B14F-4D97-AF65-F5344CB8AC3E}">
        <p14:creationId xmlns:p14="http://schemas.microsoft.com/office/powerpoint/2010/main" val="3273250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ACF85-8A88-3A7C-F151-A07DD2E471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94405E-8251-3F19-6E6A-9CF4886E96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2E3E2F-E72D-A884-2840-4BA0B405B21F}"/>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AD85AB00-0F6E-3FFD-DDFF-18C0F8C9154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04136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2C9D-A35D-06B2-F192-69558F9908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1D7A15-348C-89B8-7D4F-11ABCE9AFD8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BF65D095-EFD4-CDBC-4449-C4BA0CB7E0CD}"/>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本スライドでは、血管弯曲部（</a:t>
                </a:r>
                <a:r>
                  <a:rPr lang="en-US" altLang="ja-JP" dirty="0"/>
                  <a:t>B1</a:t>
                </a:r>
                <a:r>
                  <a:rPr lang="ja-JP" altLang="en-US" dirty="0"/>
                  <a:t>セグメント）の点群から</a:t>
                </a:r>
                <a:r>
                  <a:rPr lang="ja-JP" altLang="en-US" b="1" dirty="0"/>
                  <a:t>最小二乗法による平面フィッティング</a:t>
                </a:r>
                <a:r>
                  <a:rPr lang="ja-JP" altLang="en-US" dirty="0"/>
                  <a:t>を行う手順を示している。</a:t>
                </a:r>
                <a:endParaRPr lang="en-US" altLang="ja-JP" dirty="0"/>
              </a:p>
              <a:p>
                <a:pPr marL="171450" indent="-171450">
                  <a:buFont typeface="Arial" panose="020B0604020202020204" pitchFamily="34" charset="0"/>
                  <a:buChar char="•"/>
                </a:pPr>
                <a:r>
                  <a:rPr lang="ja-JP" altLang="en-US" dirty="0"/>
                  <a:t>全点から平面までの</a:t>
                </a:r>
                <a:r>
                  <a:rPr lang="ja-JP" altLang="en-US" b="1" dirty="0"/>
                  <a:t>二乗距離の総和</a:t>
                </a:r>
                <a:r>
                  <a:rPr lang="ja-JP" altLang="en-US" dirty="0"/>
                  <a:t>を最小化することで、最適な平面を求める。</a:t>
                </a:r>
                <a:endParaRPr lang="en-US" altLang="ja-JP" dirty="0"/>
              </a:p>
              <a:p>
                <a:pPr marL="171450" indent="-171450">
                  <a:buFont typeface="Arial" panose="020B0604020202020204" pitchFamily="34" charset="0"/>
                  <a:buChar char="•"/>
                </a:pPr>
                <a:r>
                  <a:rPr lang="ja-JP" altLang="en-US" dirty="0"/>
                  <a:t>最小化後に得られる法線ベクトルにより、</a:t>
                </a:r>
                <a:r>
                  <a:rPr lang="en-US" altLang="ja-JP" dirty="0"/>
                  <a:t>B1</a:t>
                </a:r>
                <a:r>
                  <a:rPr lang="ja-JP" altLang="en-US" dirty="0"/>
                  <a:t>セグメントの</a:t>
                </a:r>
                <a:r>
                  <a:rPr lang="ja-JP" altLang="en-US" b="1" dirty="0"/>
                  <a:t>フィッティング平面</a:t>
                </a:r>
                <a:r>
                  <a:rPr lang="ja-JP" altLang="en-US" dirty="0"/>
                  <a:t>が定義される。</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ja-JP" altLang="en-US" dirty="0"/>
                  <a:t>平面の法線ベクトル </a:t>
                </a:r>
                <a14:m>
                  <m:oMath xmlns:m="http://schemas.openxmlformats.org/officeDocument/2006/math">
                    <m:d>
                      <m:dPr>
                        <m:sepChr m:val=","/>
                        <m:ctrlPr>
                          <a:rPr lang="ja-JP" altLang="en-US" sz="1200" i="1" kern="1200">
                            <a:solidFill>
                              <a:schemeClr val="tx1"/>
                            </a:solidFill>
                            <a:latin typeface="Cambria Math" panose="02040503050406030204" pitchFamily="18" charset="0"/>
                            <a:ea typeface="+mn-ea"/>
                            <a:cs typeface="+mn-cs"/>
                          </a:rPr>
                        </m:ctrlPr>
                      </m:dPr>
                      <m:e>
                        <m:r>
                          <a:rPr lang="ja-JP" altLang="en-US" sz="1200" i="1" kern="1200">
                            <a:solidFill>
                              <a:schemeClr val="tx1"/>
                            </a:solidFill>
                            <a:latin typeface="Cambria Math" panose="02040503050406030204" pitchFamily="18" charset="0"/>
                            <a:ea typeface="+mn-ea"/>
                            <a:cs typeface="+mn-cs"/>
                          </a:rPr>
                          <m:t>𝑎</m:t>
                        </m:r>
                      </m:e>
                      <m:e>
                        <m:r>
                          <a:rPr lang="ja-JP" altLang="en-US" sz="1200" i="1" kern="1200">
                            <a:solidFill>
                              <a:schemeClr val="tx1"/>
                            </a:solidFill>
                            <a:latin typeface="Cambria Math" panose="02040503050406030204" pitchFamily="18" charset="0"/>
                            <a:ea typeface="+mn-ea"/>
                            <a:cs typeface="+mn-cs"/>
                          </a:rPr>
                          <m:t>𝑏</m:t>
                        </m:r>
                      </m:e>
                      <m:e>
                        <m:r>
                          <a:rPr lang="ja-JP" altLang="en-US" sz="1200" i="1" kern="1200">
                            <a:solidFill>
                              <a:schemeClr val="tx1"/>
                            </a:solidFill>
                            <a:latin typeface="Cambria Math" panose="02040503050406030204" pitchFamily="18" charset="0"/>
                            <a:ea typeface="+mn-ea"/>
                            <a:cs typeface="+mn-cs"/>
                          </a:rPr>
                          <m:t>𝑐</m:t>
                        </m:r>
                      </m:e>
                    </m:d>
                  </m:oMath>
                </a14:m>
                <a:r>
                  <a:rPr lang="ja-JP" altLang="en-US" dirty="0"/>
                  <a:t>を求めるための最小二乗問題</a:t>
                </a:r>
                <a:endParaRPr lang="en-US" altLang="ja-JP" dirty="0"/>
              </a:p>
              <a:p>
                <a:pPr marL="171450" indent="-171450">
                  <a:buFont typeface="Arial" panose="020B0604020202020204" pitchFamily="34" charset="0"/>
                  <a:buChar char="•"/>
                </a:pPr>
                <a:r>
                  <a:rPr lang="ja-JP" altLang="en-US" dirty="0"/>
                  <a:t>中心化データして、</a:t>
                </a:r>
                <a:r>
                  <a:rPr lang="zh-CN" altLang="en-US" dirty="0"/>
                  <a:t>共分散行列</a:t>
                </a:r>
                <a:r>
                  <a:rPr lang="ja-JP" altLang="en-US" dirty="0"/>
                  <a:t>を計算します。この</a:t>
                </a:r>
                <a:r>
                  <a:rPr lang="zh-CN" altLang="en-US" dirty="0"/>
                  <a:t>行列</a:t>
                </a:r>
                <a:r>
                  <a:rPr lang="ja-JP" altLang="en-US" dirty="0"/>
                  <a:t>に</a:t>
                </a:r>
                <a:r>
                  <a:rPr lang="zh-CN" altLang="en-US" dirty="0"/>
                  <a:t>対</a:t>
                </a:r>
                <a:r>
                  <a:rPr lang="ja-JP" altLang="en-US" dirty="0"/>
                  <a:t>して</a:t>
                </a:r>
                <a:r>
                  <a:rPr lang="zh-CN" altLang="en-US" dirty="0"/>
                  <a:t>固有値分解</a:t>
                </a:r>
                <a:r>
                  <a:rPr lang="ja-JP" altLang="en-US" dirty="0"/>
                  <a:t>を</a:t>
                </a:r>
                <a:r>
                  <a:rPr lang="zh-CN" altLang="en-US" dirty="0"/>
                  <a:t>行</a:t>
                </a:r>
                <a:r>
                  <a:rPr lang="ja-JP" altLang="en-US" dirty="0"/>
                  <a:t>い，最小の固有値に対応する固有ベクトルが，点群の分散が最も小さい方向＝</a:t>
                </a:r>
                <a:r>
                  <a:rPr lang="ja-JP" altLang="en-US" b="1" dirty="0"/>
                  <a:t>平面の法線方向</a:t>
                </a:r>
                <a:r>
                  <a:rPr lang="ja-JP" altLang="en-US" dirty="0"/>
                  <a:t>になります。</a:t>
                </a:r>
                <a:endParaRPr lang="en-US" altLang="ja-JP" dirty="0"/>
              </a:p>
              <a:p>
                <a:pPr marL="171450" indent="-171450">
                  <a:buFont typeface="Arial" panose="020B0604020202020204" pitchFamily="34" charset="0"/>
                  <a:buChar char="•"/>
                </a:pPr>
                <a:endParaRPr kumimoji="1" lang="en-US" altLang="zh-CN" dirty="0"/>
              </a:p>
              <a:p>
                <a:r>
                  <a:rPr lang="ja-JP" altLang="en-US" dirty="0"/>
                  <a:t>固有値分解（こゆうちぶんかい</a:t>
                </a:r>
                <a:r>
                  <a:rPr lang="en-US" altLang="ja-JP" dirty="0"/>
                  <a:t>, eigenvalue decomposition</a:t>
                </a:r>
                <a:r>
                  <a:rPr lang="ja-JP" altLang="en-US" dirty="0"/>
                  <a:t>）とは、</a:t>
                </a:r>
                <a:br>
                  <a:rPr lang="ja-JP" altLang="en-US" dirty="0"/>
                </a:br>
                <a:r>
                  <a:rPr lang="ja-JP" altLang="en-US" b="1" dirty="0"/>
                  <a:t>ある正方行列を「固有値」と「固有ベクトル」に分解する方法</a:t>
                </a:r>
                <a:r>
                  <a:rPr lang="ja-JP" altLang="en-US" dirty="0"/>
                  <a:t>です。</a:t>
                </a:r>
                <a:br>
                  <a:rPr lang="ja-JP" altLang="en-US" dirty="0"/>
                </a:br>
                <a:r>
                  <a:rPr lang="ja-JP" altLang="en-US" dirty="0"/>
                  <a:t>数学的には、次のように表されます：</a:t>
                </a:r>
              </a:p>
              <a:p>
                <a:pPr/>
                <a14:m>
                  <m:oMathPara xmlns:m="http://schemas.openxmlformats.org/officeDocument/2006/math">
                    <m:oMathParaPr>
                      <m:jc m:val="centerGroup"/>
                    </m:oMathParaPr>
                    <m:oMath xmlns:m="http://schemas.openxmlformats.org/officeDocument/2006/math">
                      <m:r>
                        <a:rPr lang="ja-JP" altLang="en-US" sz="1200" i="1" kern="1200">
                          <a:solidFill>
                            <a:schemeClr val="tx1"/>
                          </a:solidFill>
                          <a:latin typeface="Cambria Math" panose="02040503050406030204" pitchFamily="18" charset="0"/>
                          <a:ea typeface="+mn-ea"/>
                          <a:cs typeface="+mn-cs"/>
                        </a:rPr>
                        <m:t>𝐴𝑣</m:t>
                      </m:r>
                      <m:r>
                        <a:rPr lang="en-US" altLang="ja-JP" sz="1200" i="0" kern="1200">
                          <a:solidFill>
                            <a:schemeClr val="tx1"/>
                          </a:solidFill>
                          <a:latin typeface="Cambria Math" panose="02040503050406030204" pitchFamily="18" charset="0"/>
                          <a:ea typeface="+mn-ea"/>
                          <a:cs typeface="+mn-cs"/>
                        </a:rPr>
                        <m:t>=</m:t>
                      </m:r>
                      <m:r>
                        <a:rPr lang="ja-JP" altLang="en-US" sz="1200" i="1" kern="1200">
                          <a:solidFill>
                            <a:schemeClr val="tx1"/>
                          </a:solidFill>
                          <a:latin typeface="Cambria Math" panose="02040503050406030204" pitchFamily="18" charset="0"/>
                          <a:ea typeface="+mn-ea"/>
                          <a:cs typeface="+mn-cs"/>
                        </a:rPr>
                        <m:t>𝜆</m:t>
                      </m:r>
                      <m:r>
                        <a:rPr lang="ja-JP" altLang="en-US" sz="1200" i="1" kern="1200">
                          <a:solidFill>
                            <a:schemeClr val="tx1"/>
                          </a:solidFill>
                          <a:latin typeface="Cambria Math" panose="02040503050406030204" pitchFamily="18" charset="0"/>
                          <a:ea typeface="+mn-ea"/>
                          <a:cs typeface="+mn-cs"/>
                        </a:rPr>
                        <m:t>𝑣</m:t>
                      </m:r>
                    </m:oMath>
                  </m:oMathPara>
                </a14:m>
                <a:endParaRPr lang="ja-JP" altLang="en-US" dirty="0"/>
              </a:p>
              <a:p>
                <a:r>
                  <a:rPr lang="ja-JP" altLang="en-US" dirty="0"/>
                  <a:t>ここで：</a:t>
                </a:r>
              </a:p>
              <a:p>
                <a14:m>
                  <m:oMath xmlns:m="http://schemas.openxmlformats.org/officeDocument/2006/math">
                    <m:r>
                      <a:rPr lang="ja-JP" altLang="en-US" sz="1200" i="1" kern="1200">
                        <a:solidFill>
                          <a:schemeClr val="tx1"/>
                        </a:solidFill>
                        <a:latin typeface="Cambria Math" panose="02040503050406030204" pitchFamily="18" charset="0"/>
                        <a:ea typeface="+mn-ea"/>
                        <a:cs typeface="+mn-cs"/>
                      </a:rPr>
                      <m:t>𝐴</m:t>
                    </m:r>
                  </m:oMath>
                </a14:m>
                <a:r>
                  <a:rPr lang="ja-JP" altLang="en-US" dirty="0"/>
                  <a:t>：対象となる行列（たとえば共分散行列など）</a:t>
                </a:r>
              </a:p>
              <a:p>
                <a14:m>
                  <m:oMath xmlns:m="http://schemas.openxmlformats.org/officeDocument/2006/math">
                    <m:r>
                      <a:rPr lang="ja-JP" altLang="en-US" sz="1200" i="1" kern="1200">
                        <a:solidFill>
                          <a:schemeClr val="tx1"/>
                        </a:solidFill>
                        <a:latin typeface="Cambria Math" panose="02040503050406030204" pitchFamily="18" charset="0"/>
                        <a:ea typeface="+mn-ea"/>
                        <a:cs typeface="+mn-cs"/>
                      </a:rPr>
                      <m:t>𝑣</m:t>
                    </m:r>
                  </m:oMath>
                </a14:m>
                <a:r>
                  <a:rPr lang="ja-JP" altLang="en-US" dirty="0"/>
                  <a:t>：固有ベクトル（方向を表すベクトル）</a:t>
                </a:r>
              </a:p>
              <a:p>
                <a14:m>
                  <m:oMath xmlns:m="http://schemas.openxmlformats.org/officeDocument/2006/math">
                    <m:r>
                      <a:rPr lang="ja-JP" altLang="en-US" sz="1200" i="1" kern="1200">
                        <a:solidFill>
                          <a:schemeClr val="tx1"/>
                        </a:solidFill>
                        <a:latin typeface="Cambria Math" panose="02040503050406030204" pitchFamily="18" charset="0"/>
                        <a:ea typeface="+mn-ea"/>
                        <a:cs typeface="+mn-cs"/>
                      </a:rPr>
                      <m:t>𝜆</m:t>
                    </m:r>
                  </m:oMath>
                </a14:m>
                <a:r>
                  <a:rPr lang="ja-JP" altLang="en-US" dirty="0"/>
                  <a:t>：固有値（その方向におけるスケール量）</a:t>
                </a:r>
              </a:p>
              <a:p>
                <a:pPr marL="171450" indent="-171450">
                  <a:buFont typeface="Arial" panose="020B0604020202020204" pitchFamily="34" charset="0"/>
                  <a:buChar char="•"/>
                </a:pPr>
                <a:endParaRPr kumimoji="1" lang="zh-CN" altLang="en-US" dirty="0"/>
              </a:p>
            </p:txBody>
          </p:sp>
        </mc:Choice>
        <mc:Fallback xmlns="">
          <p:sp>
            <p:nvSpPr>
              <p:cNvPr id="3" name="备注占位符 2">
                <a:extLst>
                  <a:ext uri="{FF2B5EF4-FFF2-40B4-BE49-F238E27FC236}">
                    <a16:creationId xmlns:a16="http://schemas.microsoft.com/office/drawing/2014/main" id="{BF65D095-EFD4-CDBC-4449-C4BA0CB7E0CD}"/>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本スライドでは、血管弯曲部（</a:t>
                </a:r>
                <a:r>
                  <a:rPr lang="en-US" altLang="ja-JP" dirty="0"/>
                  <a:t>B1</a:t>
                </a:r>
                <a:r>
                  <a:rPr lang="ja-JP" altLang="en-US" dirty="0"/>
                  <a:t>セグメント）の点群から</a:t>
                </a:r>
                <a:r>
                  <a:rPr lang="ja-JP" altLang="en-US" b="1" dirty="0"/>
                  <a:t>最小二乗法による平面フィッティング</a:t>
                </a:r>
                <a:r>
                  <a:rPr lang="ja-JP" altLang="en-US" dirty="0"/>
                  <a:t>を行う手順を示している。</a:t>
                </a:r>
                <a:endParaRPr lang="en-US" altLang="ja-JP" dirty="0"/>
              </a:p>
              <a:p>
                <a:pPr marL="171450" indent="-171450">
                  <a:buFont typeface="Arial" panose="020B0604020202020204" pitchFamily="34" charset="0"/>
                  <a:buChar char="•"/>
                </a:pPr>
                <a:r>
                  <a:rPr lang="ja-JP" altLang="en-US" dirty="0"/>
                  <a:t>全点から平面までの</a:t>
                </a:r>
                <a:r>
                  <a:rPr lang="ja-JP" altLang="en-US" b="1" dirty="0"/>
                  <a:t>二乗距離の総和</a:t>
                </a:r>
                <a:r>
                  <a:rPr lang="ja-JP" altLang="en-US" dirty="0"/>
                  <a:t>を最小化することで、最適な平面を求める。</a:t>
                </a:r>
                <a:endParaRPr lang="en-US" altLang="ja-JP" dirty="0"/>
              </a:p>
              <a:p>
                <a:pPr marL="171450" indent="-171450">
                  <a:buFont typeface="Arial" panose="020B0604020202020204" pitchFamily="34" charset="0"/>
                  <a:buChar char="•"/>
                </a:pPr>
                <a:r>
                  <a:rPr lang="ja-JP" altLang="en-US" dirty="0"/>
                  <a:t>最小化後に得られる法線ベクトルにより、</a:t>
                </a:r>
                <a:r>
                  <a:rPr lang="en-US" altLang="ja-JP" dirty="0"/>
                  <a:t>B1</a:t>
                </a:r>
                <a:r>
                  <a:rPr lang="ja-JP" altLang="en-US" dirty="0"/>
                  <a:t>セグメントの</a:t>
                </a:r>
                <a:r>
                  <a:rPr lang="ja-JP" altLang="en-US" b="1" dirty="0"/>
                  <a:t>フィッティング平面</a:t>
                </a:r>
                <a:r>
                  <a:rPr lang="ja-JP" altLang="en-US" dirty="0"/>
                  <a:t>が定義される。</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ja-JP" altLang="en-US" dirty="0"/>
                  <a:t>平面の法線ベクトル </a:t>
                </a:r>
                <a:r>
                  <a:rPr lang="ja-JP" altLang="en-US" sz="1200" i="0" kern="1200">
                    <a:solidFill>
                      <a:schemeClr val="tx1"/>
                    </a:solidFill>
                    <a:latin typeface="+mn-lt"/>
                    <a:ea typeface="+mn-ea"/>
                    <a:cs typeface="+mn-cs"/>
                  </a:rPr>
                  <a:t>(𝑎ⓜ,𝑏ⓜ,𝑐)</a:t>
                </a:r>
                <a:r>
                  <a:rPr lang="ja-JP" altLang="en-US" dirty="0"/>
                  <a:t>を求めるための最小二乗問題</a:t>
                </a:r>
                <a:endParaRPr lang="en-US" altLang="ja-JP" dirty="0"/>
              </a:p>
              <a:p>
                <a:pPr marL="171450" indent="-171450">
                  <a:buFont typeface="Arial" panose="020B0604020202020204" pitchFamily="34" charset="0"/>
                  <a:buChar char="•"/>
                </a:pPr>
                <a:r>
                  <a:rPr lang="ja-JP" altLang="en-US" dirty="0"/>
                  <a:t>中心化データして、</a:t>
                </a:r>
                <a:r>
                  <a:rPr lang="zh-CN" altLang="en-US" dirty="0"/>
                  <a:t>共分散行列</a:t>
                </a:r>
                <a:r>
                  <a:rPr lang="ja-JP" altLang="en-US" dirty="0"/>
                  <a:t>を計算します。この</a:t>
                </a:r>
                <a:r>
                  <a:rPr lang="zh-CN" altLang="en-US" dirty="0"/>
                  <a:t>行列</a:t>
                </a:r>
                <a:r>
                  <a:rPr lang="ja-JP" altLang="en-US" dirty="0"/>
                  <a:t>に</a:t>
                </a:r>
                <a:r>
                  <a:rPr lang="zh-CN" altLang="en-US" dirty="0"/>
                  <a:t>対</a:t>
                </a:r>
                <a:r>
                  <a:rPr lang="ja-JP" altLang="en-US" dirty="0"/>
                  <a:t>して</a:t>
                </a:r>
                <a:r>
                  <a:rPr lang="zh-CN" altLang="en-US" dirty="0"/>
                  <a:t>固有値分解</a:t>
                </a:r>
                <a:r>
                  <a:rPr lang="ja-JP" altLang="en-US" dirty="0"/>
                  <a:t>を</a:t>
                </a:r>
                <a:r>
                  <a:rPr lang="zh-CN" altLang="en-US" dirty="0"/>
                  <a:t>行</a:t>
                </a:r>
                <a:r>
                  <a:rPr lang="ja-JP" altLang="en-US" dirty="0"/>
                  <a:t>い，最小の固有値に対応する固有ベクトルが，点群の分散が最も小さい方向＝</a:t>
                </a:r>
                <a:r>
                  <a:rPr lang="ja-JP" altLang="en-US" b="1" dirty="0"/>
                  <a:t>平面の法線方向</a:t>
                </a:r>
                <a:r>
                  <a:rPr lang="ja-JP" altLang="en-US" dirty="0"/>
                  <a:t>になります。</a:t>
                </a:r>
                <a:endParaRPr lang="en-US" altLang="ja-JP" dirty="0"/>
              </a:p>
              <a:p>
                <a:pPr marL="171450" indent="-171450">
                  <a:buFont typeface="Arial" panose="020B0604020202020204" pitchFamily="34" charset="0"/>
                  <a:buChar char="•"/>
                </a:pPr>
                <a:endParaRPr kumimoji="1" lang="en-US" altLang="zh-CN" dirty="0"/>
              </a:p>
              <a:p>
                <a:r>
                  <a:rPr lang="ja-JP" altLang="en-US" dirty="0"/>
                  <a:t>固有値分解（こゆうちぶんかい</a:t>
                </a:r>
                <a:r>
                  <a:rPr lang="en-US" altLang="ja-JP" dirty="0"/>
                  <a:t>, eigenvalue decomposition</a:t>
                </a:r>
                <a:r>
                  <a:rPr lang="ja-JP" altLang="en-US" dirty="0"/>
                  <a:t>）とは、</a:t>
                </a:r>
                <a:br>
                  <a:rPr lang="ja-JP" altLang="en-US" dirty="0"/>
                </a:br>
                <a:r>
                  <a:rPr lang="ja-JP" altLang="en-US" b="1" dirty="0"/>
                  <a:t>ある正方行列を「固有値」と「固有ベクトル」に分解する方法</a:t>
                </a:r>
                <a:r>
                  <a:rPr lang="ja-JP" altLang="en-US" dirty="0"/>
                  <a:t>です。</a:t>
                </a:r>
                <a:br>
                  <a:rPr lang="ja-JP" altLang="en-US" dirty="0"/>
                </a:br>
                <a:r>
                  <a:rPr lang="ja-JP" altLang="en-US" dirty="0"/>
                  <a:t>数学的には、次のように表されます：</a:t>
                </a:r>
              </a:p>
              <a:p>
                <a:r>
                  <a:rPr lang="ja-JP" altLang="en-US" sz="1200" i="0" kern="1200">
                    <a:solidFill>
                      <a:schemeClr val="tx1"/>
                    </a:solidFill>
                    <a:latin typeface="+mn-lt"/>
                    <a:ea typeface="+mn-ea"/>
                    <a:cs typeface="+mn-cs"/>
                  </a:rPr>
                  <a:t>𝐴𝑣</a:t>
                </a:r>
                <a:r>
                  <a:rPr lang="en-US" altLang="ja-JP" sz="1200" i="0" kern="1200">
                    <a:solidFill>
                      <a:schemeClr val="tx1"/>
                    </a:solidFill>
                    <a:latin typeface="+mn-lt"/>
                    <a:ea typeface="+mn-ea"/>
                    <a:cs typeface="+mn-cs"/>
                  </a:rPr>
                  <a:t>=</a:t>
                </a:r>
                <a:r>
                  <a:rPr lang="ja-JP" altLang="en-US" sz="1200" i="0" kern="1200">
                    <a:solidFill>
                      <a:schemeClr val="tx1"/>
                    </a:solidFill>
                    <a:latin typeface="+mn-lt"/>
                    <a:ea typeface="+mn-ea"/>
                    <a:cs typeface="+mn-cs"/>
                  </a:rPr>
                  <a:t>𝜆𝑣</a:t>
                </a:r>
                <a:endParaRPr lang="ja-JP" altLang="en-US" dirty="0"/>
              </a:p>
              <a:p>
                <a:r>
                  <a:rPr lang="ja-JP" altLang="en-US" dirty="0"/>
                  <a:t>ここで：</a:t>
                </a:r>
              </a:p>
              <a:p>
                <a:r>
                  <a:rPr lang="ja-JP" altLang="en-US" sz="1200" i="0" kern="1200">
                    <a:solidFill>
                      <a:schemeClr val="tx1"/>
                    </a:solidFill>
                    <a:latin typeface="+mn-lt"/>
                    <a:ea typeface="+mn-ea"/>
                    <a:cs typeface="+mn-cs"/>
                  </a:rPr>
                  <a:t>𝐴</a:t>
                </a:r>
                <a:r>
                  <a:rPr lang="ja-JP" altLang="en-US" dirty="0"/>
                  <a:t>：対象となる行列（たとえば共分散行列など）</a:t>
                </a:r>
              </a:p>
              <a:p>
                <a:r>
                  <a:rPr lang="ja-JP" altLang="en-US" sz="1200" i="0" kern="1200">
                    <a:solidFill>
                      <a:schemeClr val="tx1"/>
                    </a:solidFill>
                    <a:latin typeface="+mn-lt"/>
                    <a:ea typeface="+mn-ea"/>
                    <a:cs typeface="+mn-cs"/>
                  </a:rPr>
                  <a:t>𝑣</a:t>
                </a:r>
                <a:r>
                  <a:rPr lang="ja-JP" altLang="en-US" dirty="0"/>
                  <a:t>：固有ベクトル（方向を表すベクトル）</a:t>
                </a:r>
              </a:p>
              <a:p>
                <a:r>
                  <a:rPr lang="ja-JP" altLang="en-US" sz="1200" i="0" kern="1200">
                    <a:solidFill>
                      <a:schemeClr val="tx1"/>
                    </a:solidFill>
                    <a:latin typeface="+mn-lt"/>
                    <a:ea typeface="+mn-ea"/>
                    <a:cs typeface="+mn-cs"/>
                  </a:rPr>
                  <a:t>𝜆</a:t>
                </a:r>
                <a:r>
                  <a:rPr lang="ja-JP" altLang="en-US" dirty="0"/>
                  <a:t>：固有値（その方向におけるスケール量）</a:t>
                </a:r>
              </a:p>
              <a:p>
                <a:pPr marL="171450" indent="-171450">
                  <a:buFont typeface="Arial" panose="020B0604020202020204" pitchFamily="34" charset="0"/>
                  <a:buChar char="•"/>
                </a:pPr>
                <a:endParaRPr kumimoji="1" lang="zh-CN" altLang="en-US" dirty="0"/>
              </a:p>
            </p:txBody>
          </p:sp>
        </mc:Fallback>
      </mc:AlternateContent>
      <p:sp>
        <p:nvSpPr>
          <p:cNvPr id="4" name="灯片编号占位符 3">
            <a:extLst>
              <a:ext uri="{FF2B5EF4-FFF2-40B4-BE49-F238E27FC236}">
                <a16:creationId xmlns:a16="http://schemas.microsoft.com/office/drawing/2014/main" id="{23F803DC-5D6A-B327-3BF4-B363CAD6736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034083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D9827-F2B9-41EE-F395-65BD72330A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4790FE-7A62-9FB0-7D0D-595FC5F95D0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a:extLst>
                  <a:ext uri="{FF2B5EF4-FFF2-40B4-BE49-F238E27FC236}">
                    <a16:creationId xmlns:a16="http://schemas.microsoft.com/office/drawing/2014/main" id="{CCB90546-B954-C1BB-F4F3-DDC9726F1ABB}"/>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フィッティング平面上に投影された点群から</a:t>
                </a:r>
                <a:r>
                  <a:rPr lang="ja-JP" altLang="en-US" b="1" dirty="0"/>
                  <a:t>最小二乗法による円フィッティング</a:t>
                </a:r>
                <a:r>
                  <a:rPr lang="ja-JP" altLang="en-US" dirty="0"/>
                  <a:t>を行う手順を示している。</a:t>
                </a:r>
                <a:endParaRPr lang="en-US" altLang="ja-JP" dirty="0"/>
              </a:p>
              <a:p>
                <a:pPr marL="171450" indent="-171450">
                  <a:buFont typeface="Arial" panose="020B0604020202020204" pitchFamily="34" charset="0"/>
                  <a:buChar char="•"/>
                </a:pPr>
                <a:r>
                  <a:rPr lang="ja-JP" altLang="en-US" dirty="0"/>
                  <a:t>まず、</a:t>
                </a:r>
                <a:r>
                  <a:rPr lang="en-US" altLang="ja-JP" dirty="0"/>
                  <a:t>3</a:t>
                </a:r>
                <a:r>
                  <a:rPr lang="ja-JP" altLang="en-US" dirty="0"/>
                  <a:t>次元中心線の各点をフィッティング平面上に投影し、その座標を </a:t>
                </a:r>
                <a14:m>
                  <m:oMath xmlns:m="http://schemas.openxmlformats.org/officeDocument/2006/math">
                    <m:d>
                      <m:dPr>
                        <m:sepChr m:val=","/>
                        <m:ctrlPr>
                          <a:rPr lang="ja-JP" altLang="en-US" sz="1200" i="1" kern="1200">
                            <a:solidFill>
                              <a:schemeClr val="tx1"/>
                            </a:solidFill>
                            <a:latin typeface="Cambria Math" panose="02040503050406030204" pitchFamily="18" charset="0"/>
                            <a:ea typeface="+mn-ea"/>
                            <a:cs typeface="+mn-cs"/>
                          </a:rPr>
                        </m:ctrlPr>
                      </m:dPr>
                      <m:e>
                        <m:sSub>
                          <m:sSubPr>
                            <m:ctrlPr>
                              <a:rPr lang="ja-JP" altLang="en-US" sz="1200" i="1" kern="1200">
                                <a:solidFill>
                                  <a:schemeClr val="tx1"/>
                                </a:solidFill>
                                <a:latin typeface="Cambria Math" panose="02040503050406030204" pitchFamily="18" charset="0"/>
                                <a:ea typeface="+mn-ea"/>
                                <a:cs typeface="+mn-cs"/>
                              </a:rPr>
                            </m:ctrlPr>
                          </m:sSubPr>
                          <m:e>
                            <m:r>
                              <a:rPr lang="ja-JP" altLang="en-US" sz="1200" i="1" kern="1200">
                                <a:solidFill>
                                  <a:schemeClr val="tx1"/>
                                </a:solidFill>
                                <a:latin typeface="Cambria Math" panose="02040503050406030204" pitchFamily="18" charset="0"/>
                                <a:ea typeface="+mn-ea"/>
                                <a:cs typeface="+mn-cs"/>
                              </a:rPr>
                              <m:t>𝑢</m:t>
                            </m:r>
                          </m:e>
                          <m:sub>
                            <m:r>
                              <a:rPr lang="ja-JP" altLang="en-US" sz="1200" i="1" kern="1200">
                                <a:solidFill>
                                  <a:schemeClr val="tx1"/>
                                </a:solidFill>
                                <a:latin typeface="Cambria Math" panose="02040503050406030204" pitchFamily="18" charset="0"/>
                                <a:ea typeface="+mn-ea"/>
                                <a:cs typeface="+mn-cs"/>
                              </a:rPr>
                              <m:t>𝑗</m:t>
                            </m:r>
                          </m:sub>
                        </m:sSub>
                      </m:e>
                      <m:e>
                        <m:sSub>
                          <m:sSubPr>
                            <m:ctrlPr>
                              <a:rPr lang="ja-JP" altLang="en-US" sz="1200" i="1" kern="1200">
                                <a:solidFill>
                                  <a:schemeClr val="tx1"/>
                                </a:solidFill>
                                <a:latin typeface="Cambria Math" panose="02040503050406030204" pitchFamily="18" charset="0"/>
                                <a:ea typeface="+mn-ea"/>
                                <a:cs typeface="+mn-cs"/>
                              </a:rPr>
                            </m:ctrlPr>
                          </m:sSubPr>
                          <m:e>
                            <m:r>
                              <a:rPr lang="ja-JP" altLang="en-US" sz="1200" i="1" kern="1200">
                                <a:solidFill>
                                  <a:schemeClr val="tx1"/>
                                </a:solidFill>
                                <a:latin typeface="Cambria Math" panose="02040503050406030204" pitchFamily="18" charset="0"/>
                                <a:ea typeface="+mn-ea"/>
                                <a:cs typeface="+mn-cs"/>
                              </a:rPr>
                              <m:t>𝑣</m:t>
                            </m:r>
                          </m:e>
                          <m:sub>
                            <m:r>
                              <a:rPr lang="ja-JP" altLang="en-US" sz="1200" i="1" kern="1200">
                                <a:solidFill>
                                  <a:schemeClr val="tx1"/>
                                </a:solidFill>
                                <a:latin typeface="Cambria Math" panose="02040503050406030204" pitchFamily="18" charset="0"/>
                                <a:ea typeface="+mn-ea"/>
                                <a:cs typeface="+mn-cs"/>
                              </a:rPr>
                              <m:t>𝑗</m:t>
                            </m:r>
                          </m:sub>
                        </m:sSub>
                      </m:e>
                    </m:d>
                  </m:oMath>
                </a14:m>
                <a:r>
                  <a:rPr lang="ja-JP" altLang="en-US" dirty="0"/>
                  <a:t>として表す。</a:t>
                </a:r>
                <a:endParaRPr lang="en-US" altLang="ja-JP" dirty="0"/>
              </a:p>
              <a:p>
                <a:pPr marL="171450" indent="-171450">
                  <a:buFont typeface="Arial" panose="020B0604020202020204" pitchFamily="34" charset="0"/>
                  <a:buChar char="•"/>
                </a:pPr>
                <a:r>
                  <a:rPr lang="zh-CN" altLang="en-US" dirty="0"/>
                  <a:t>一般式</a:t>
                </a:r>
                <a:endParaRPr lang="en-US" altLang="zh-CN" dirty="0"/>
              </a:p>
              <a:p>
                <a:pPr marL="171450" indent="-171450">
                  <a:buFont typeface="Arial" panose="020B0604020202020204" pitchFamily="34" charset="0"/>
                  <a:buChar char="•"/>
                </a:pPr>
                <a:r>
                  <a:rPr lang="zh-CN" altLang="en-US" dirty="0"/>
                  <a:t>線形化</a:t>
                </a:r>
                <a:endParaRPr lang="en-US" altLang="zh-CN" dirty="0"/>
              </a:p>
              <a:p>
                <a:pPr marL="171450" indent="-171450">
                  <a:buFont typeface="Arial" panose="020B0604020202020204" pitchFamily="34" charset="0"/>
                  <a:buChar char="•"/>
                </a:pPr>
                <a:r>
                  <a:rPr lang="zh-CN" altLang="en-US" dirty="0"/>
                  <a:t>未知数</a:t>
                </a:r>
                <a:r>
                  <a:rPr lang="ja-JP" altLang="en-US" dirty="0"/>
                  <a:t>ベクトル </a:t>
                </a:r>
                <a14:m>
                  <m:oMath xmlns:m="http://schemas.openxmlformats.org/officeDocument/2006/math">
                    <m:r>
                      <a:rPr lang="ja-JP" altLang="en-US" sz="1200" i="1" kern="1200">
                        <a:solidFill>
                          <a:schemeClr val="tx1"/>
                        </a:solidFill>
                        <a:latin typeface="Cambria Math" panose="02040503050406030204" pitchFamily="18" charset="0"/>
                        <a:ea typeface="+mn-ea"/>
                        <a:cs typeface="+mn-cs"/>
                      </a:rPr>
                      <m:t>𝜃</m:t>
                    </m:r>
                    <m:r>
                      <a:rPr lang="en-US" altLang="ja-JP" sz="1200" i="0" kern="1200">
                        <a:solidFill>
                          <a:schemeClr val="tx1"/>
                        </a:solidFill>
                        <a:latin typeface="Cambria Math" panose="02040503050406030204" pitchFamily="18" charset="0"/>
                        <a:ea typeface="+mn-ea"/>
                        <a:cs typeface="+mn-cs"/>
                      </a:rPr>
                      <m:t>=</m:t>
                    </m:r>
                    <m:d>
                      <m:dPr>
                        <m:endChr m:val=","/>
                        <m:sepChr m:val=","/>
                        <m:ctrlPr>
                          <a:rPr lang="ar-AE" altLang="zh-CN" sz="1200" i="1" kern="1200">
                            <a:solidFill>
                              <a:schemeClr val="tx1"/>
                            </a:solidFill>
                            <a:latin typeface="Cambria Math" panose="02040503050406030204" pitchFamily="18" charset="0"/>
                            <a:ea typeface="+mn-ea"/>
                            <a:cs typeface="+mn-cs"/>
                          </a:rPr>
                        </m:ctrlPr>
                      </m:dPr>
                      <m:e>
                        <m:r>
                          <a:rPr lang="zh-CN" altLang="ar-AE" sz="1200" i="1" kern="1200">
                            <a:solidFill>
                              <a:schemeClr val="tx1"/>
                            </a:solidFill>
                            <a:latin typeface="Cambria Math" panose="02040503050406030204" pitchFamily="18" charset="0"/>
                            <a:ea typeface="+mn-ea"/>
                            <a:cs typeface="+mn-cs"/>
                          </a:rPr>
                          <m:t>𝐷</m:t>
                        </m:r>
                      </m:e>
                      <m:e>
                        <m:r>
                          <a:rPr lang="zh-CN" altLang="ar-AE" sz="1200" i="1" kern="1200">
                            <a:solidFill>
                              <a:schemeClr val="tx1"/>
                            </a:solidFill>
                            <a:latin typeface="Cambria Math" panose="02040503050406030204" pitchFamily="18" charset="0"/>
                            <a:ea typeface="+mn-ea"/>
                            <a:cs typeface="+mn-cs"/>
                          </a:rPr>
                          <m:t>𝐸𝐹</m:t>
                        </m:r>
                        <m:sSup>
                          <m:sSupPr>
                            <m:ctrlPr>
                              <a:rPr lang="ar-AE" altLang="zh-CN" sz="1200" i="1" kern="1200">
                                <a:solidFill>
                                  <a:schemeClr val="tx1"/>
                                </a:solidFill>
                                <a:latin typeface="Cambria Math" panose="02040503050406030204" pitchFamily="18" charset="0"/>
                                <a:ea typeface="+mn-ea"/>
                                <a:cs typeface="+mn-cs"/>
                              </a:rPr>
                            </m:ctrlPr>
                          </m:sSupPr>
                          <m:e>
                            <m:d>
                              <m:dPr>
                                <m:begChr m:val=""/>
                                <m:endChr m:val=""/>
                                <m:ctrlPr>
                                  <a:rPr lang="ar-AE" altLang="zh-CN" sz="1200" i="1" kern="1200">
                                    <a:solidFill>
                                      <a:schemeClr val="tx1"/>
                                    </a:solidFill>
                                    <a:latin typeface="Cambria Math" panose="02040503050406030204" pitchFamily="18" charset="0"/>
                                    <a:ea typeface="+mn-ea"/>
                                    <a:cs typeface="+mn-cs"/>
                                  </a:rPr>
                                </m:ctrlPr>
                              </m:dPr>
                              <m:e>
                                <m:r>
                                  <a:rPr lang="ar-AE" altLang="zh-CN" sz="1200" i="0" kern="1200">
                                    <a:solidFill>
                                      <a:schemeClr val="tx1"/>
                                    </a:solidFill>
                                    <a:latin typeface="Cambria Math" panose="02040503050406030204" pitchFamily="18" charset="0"/>
                                    <a:ea typeface="+mn-ea"/>
                                    <a:cs typeface="+mn-cs"/>
                                  </a:rPr>
                                  <m:t>)</m:t>
                                </m:r>
                              </m:e>
                            </m:d>
                          </m:e>
                          <m:sup>
                            <m:r>
                              <a:rPr lang="zh-CN" altLang="ar-AE" sz="1200" i="1" kern="1200">
                                <a:solidFill>
                                  <a:schemeClr val="tx1"/>
                                </a:solidFill>
                                <a:latin typeface="Cambria Math" panose="02040503050406030204" pitchFamily="18" charset="0"/>
                                <a:ea typeface="+mn-ea"/>
                                <a:cs typeface="+mn-cs"/>
                              </a:rPr>
                              <m:t>𝑇</m:t>
                            </m:r>
                          </m:sup>
                        </m:sSup>
                      </m:e>
                    </m:d>
                  </m:oMath>
                </a14:m>
                <a:r>
                  <a:rPr lang="ja-JP" altLang="en-US" dirty="0"/>
                  <a:t>を求めるため、二乗誤差関数を最小化する。</a:t>
                </a:r>
                <a:endParaRPr lang="en-US" altLang="ja-JP" dirty="0"/>
              </a:p>
              <a:p>
                <a:pPr marL="171450" indent="-171450">
                  <a:buFont typeface="Arial" panose="020B0604020202020204" pitchFamily="34" charset="0"/>
                  <a:buChar char="•"/>
                </a:pPr>
                <a:r>
                  <a:rPr lang="ja-JP" altLang="en-US" dirty="0"/>
                  <a:t>最小化問題は行列形式で表され、</a:t>
                </a:r>
                <a:r>
                  <a:rPr lang="en-US" altLang="ja-JP" dirty="0"/>
                  <a:t>QR</a:t>
                </a:r>
                <a:r>
                  <a:rPr lang="ja-JP" altLang="en-US" dirty="0"/>
                  <a:t>分解を用いることで数値的に安定した最小二乗解を得ることができる。</a:t>
                </a:r>
                <a:endParaRPr kumimoji="1" lang="zh-CN" altLang="en-US" dirty="0"/>
              </a:p>
            </p:txBody>
          </p:sp>
        </mc:Choice>
        <mc:Fallback xmlns="">
          <p:sp>
            <p:nvSpPr>
              <p:cNvPr id="3" name="备注占位符 2">
                <a:extLst>
                  <a:ext uri="{FF2B5EF4-FFF2-40B4-BE49-F238E27FC236}">
                    <a16:creationId xmlns:a16="http://schemas.microsoft.com/office/drawing/2014/main" id="{CCB90546-B954-C1BB-F4F3-DDC9726F1ABB}"/>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フィッティング平面上に投影された点群から</a:t>
                </a:r>
                <a:r>
                  <a:rPr lang="ja-JP" altLang="en-US" b="1" dirty="0"/>
                  <a:t>最小二乗法による円フィッティング</a:t>
                </a:r>
                <a:r>
                  <a:rPr lang="ja-JP" altLang="en-US" dirty="0"/>
                  <a:t>を行う手順を示している。</a:t>
                </a:r>
                <a:endParaRPr lang="en-US" altLang="ja-JP" dirty="0"/>
              </a:p>
              <a:p>
                <a:pPr marL="171450" indent="-171450">
                  <a:buFont typeface="Arial" panose="020B0604020202020204" pitchFamily="34" charset="0"/>
                  <a:buChar char="•"/>
                </a:pPr>
                <a:r>
                  <a:rPr lang="ja-JP" altLang="en-US" dirty="0"/>
                  <a:t>まず、</a:t>
                </a:r>
                <a:r>
                  <a:rPr lang="en-US" altLang="ja-JP" dirty="0"/>
                  <a:t>3</a:t>
                </a:r>
                <a:r>
                  <a:rPr lang="ja-JP" altLang="en-US" dirty="0"/>
                  <a:t>次元中心線の各点をフィッティング平面上に投影し、その座標を </a:t>
                </a:r>
                <a:r>
                  <a:rPr lang="ja-JP" altLang="en-US" sz="1200" i="0" kern="1200">
                    <a:solidFill>
                      <a:schemeClr val="tx1"/>
                    </a:solidFill>
                    <a:latin typeface="+mn-lt"/>
                    <a:ea typeface="+mn-ea"/>
                    <a:cs typeface="+mn-cs"/>
                  </a:rPr>
                  <a:t>(𝑢_𝑗ⓜ,𝑣_𝑗 )</a:t>
                </a:r>
                <a:r>
                  <a:rPr lang="ja-JP" altLang="en-US" dirty="0"/>
                  <a:t>として表す。</a:t>
                </a:r>
                <a:endParaRPr lang="en-US" altLang="ja-JP" dirty="0"/>
              </a:p>
              <a:p>
                <a:pPr marL="171450" indent="-171450">
                  <a:buFont typeface="Arial" panose="020B0604020202020204" pitchFamily="34" charset="0"/>
                  <a:buChar char="•"/>
                </a:pPr>
                <a:r>
                  <a:rPr lang="zh-CN" altLang="en-US" dirty="0"/>
                  <a:t>一般式</a:t>
                </a:r>
                <a:endParaRPr lang="en-US" altLang="zh-CN" dirty="0"/>
              </a:p>
              <a:p>
                <a:pPr marL="171450" indent="-171450">
                  <a:buFont typeface="Arial" panose="020B0604020202020204" pitchFamily="34" charset="0"/>
                  <a:buChar char="•"/>
                </a:pPr>
                <a:r>
                  <a:rPr lang="zh-CN" altLang="en-US" dirty="0"/>
                  <a:t>線形化</a:t>
                </a:r>
                <a:endParaRPr lang="en-US" altLang="zh-CN" dirty="0"/>
              </a:p>
              <a:p>
                <a:pPr marL="171450" indent="-171450">
                  <a:buFont typeface="Arial" panose="020B0604020202020204" pitchFamily="34" charset="0"/>
                  <a:buChar char="•"/>
                </a:pPr>
                <a:r>
                  <a:rPr lang="zh-CN" altLang="en-US" dirty="0"/>
                  <a:t>未知数</a:t>
                </a:r>
                <a:r>
                  <a:rPr lang="ja-JP" altLang="en-US" dirty="0"/>
                  <a:t>ベクトル </a:t>
                </a:r>
                <a:r>
                  <a:rPr lang="ja-JP" altLang="en-US" sz="1200" i="0" kern="1200">
                    <a:solidFill>
                      <a:schemeClr val="tx1"/>
                    </a:solidFill>
                    <a:latin typeface="+mn-lt"/>
                    <a:ea typeface="+mn-ea"/>
                    <a:cs typeface="+mn-cs"/>
                  </a:rPr>
                  <a:t>𝜃</a:t>
                </a:r>
                <a:r>
                  <a:rPr lang="en-US" altLang="ja-JP" sz="1200" i="0" kern="1200">
                    <a:solidFill>
                      <a:schemeClr val="tx1"/>
                    </a:solidFill>
                    <a:latin typeface="+mn-lt"/>
                    <a:ea typeface="+mn-ea"/>
                    <a:cs typeface="+mn-cs"/>
                  </a:rPr>
                  <a:t>=</a:t>
                </a:r>
                <a:r>
                  <a:rPr lang="ar-AE" altLang="zh-CN" sz="1200" i="0" kern="1200">
                    <a:solidFill>
                      <a:schemeClr val="tx1"/>
                    </a:solidFill>
                    <a:latin typeface="+mn-lt"/>
                    <a:ea typeface="+mn-ea"/>
                    <a:cs typeface="+mn-cs"/>
                  </a:rPr>
                  <a:t>(</a:t>
                </a:r>
                <a:r>
                  <a:rPr lang="zh-CN" altLang="ar-AE" sz="1200" i="0" kern="1200">
                    <a:solidFill>
                      <a:schemeClr val="tx1"/>
                    </a:solidFill>
                    <a:latin typeface="+mn-lt"/>
                    <a:ea typeface="+mn-ea"/>
                    <a:cs typeface="+mn-cs"/>
                  </a:rPr>
                  <a:t>𝐷ⓜ,𝐸𝐹</a:t>
                </a:r>
                <a:r>
                  <a:rPr lang="ar-AE" altLang="zh-CN" sz="1200" i="0" kern="1200">
                    <a:solidFill>
                      <a:schemeClr val="tx1"/>
                    </a:solidFill>
                    <a:latin typeface="+mn-lt"/>
                    <a:ea typeface="+mn-ea"/>
                    <a:cs typeface="+mn-cs"/>
                  </a:rPr>
                  <a:t>├ )┤^</a:t>
                </a:r>
                <a:r>
                  <a:rPr lang="zh-CN" altLang="ar-AE" sz="1200" i="0" kern="1200">
                    <a:solidFill>
                      <a:schemeClr val="tx1"/>
                    </a:solidFill>
                    <a:latin typeface="+mn-lt"/>
                    <a:ea typeface="+mn-ea"/>
                    <a:cs typeface="+mn-cs"/>
                  </a:rPr>
                  <a:t>𝑇</a:t>
                </a:r>
                <a:r>
                  <a:rPr lang="ar-AE" altLang="zh-CN" sz="1200" i="0" kern="1200">
                    <a:solidFill>
                      <a:schemeClr val="tx1"/>
                    </a:solidFill>
                    <a:latin typeface="+mn-lt"/>
                    <a:ea typeface="+mn-ea"/>
                    <a:cs typeface="+mn-cs"/>
                  </a:rPr>
                  <a:t> ,</a:t>
                </a:r>
                <a:r>
                  <a:rPr lang="ja-JP" altLang="en-US" dirty="0"/>
                  <a:t>を求めるため、二乗誤差関数を最小化する。</a:t>
                </a:r>
                <a:endParaRPr lang="en-US" altLang="ja-JP" dirty="0"/>
              </a:p>
              <a:p>
                <a:pPr marL="171450" indent="-171450">
                  <a:buFont typeface="Arial" panose="020B0604020202020204" pitchFamily="34" charset="0"/>
                  <a:buChar char="•"/>
                </a:pPr>
                <a:r>
                  <a:rPr lang="ja-JP" altLang="en-US" dirty="0"/>
                  <a:t>最小化問題は行列形式で表され、</a:t>
                </a:r>
                <a:r>
                  <a:rPr lang="en-US" altLang="ja-JP" dirty="0"/>
                  <a:t>QR</a:t>
                </a:r>
                <a:r>
                  <a:rPr lang="ja-JP" altLang="en-US" dirty="0"/>
                  <a:t>分解を用いることで数値的に安定した最小二乗解を得ることができる。</a:t>
                </a:r>
                <a:endParaRPr kumimoji="1" lang="zh-CN" altLang="en-US" dirty="0"/>
              </a:p>
            </p:txBody>
          </p:sp>
        </mc:Fallback>
      </mc:AlternateContent>
      <p:sp>
        <p:nvSpPr>
          <p:cNvPr id="4" name="灯片编号占位符 3">
            <a:extLst>
              <a:ext uri="{FF2B5EF4-FFF2-40B4-BE49-F238E27FC236}">
                <a16:creationId xmlns:a16="http://schemas.microsoft.com/office/drawing/2014/main" id="{5EB958BD-A089-BE9D-ACFE-2D1A28F4764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672405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92D4-6C68-0F8B-8F69-75FD9D5FF8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9273FC-80FA-572D-A9C8-EB8F87D389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E478F4-1397-E39F-6E46-937893877788}"/>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A1B42B4C-2AE2-D7A7-5440-426CA6CE94D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683236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4FDE-B7DD-6A57-4A0B-4DBD4D445B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A0779F-793F-FCCD-4CA3-75045F2B14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4168FA-F800-1371-9717-995614685C8C}"/>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23E26C89-B95B-452F-EAF6-8DED6EE15F12}"/>
              </a:ext>
            </a:extLst>
          </p:cNvPr>
          <p:cNvSpPr>
            <a:spLocks noGrp="1"/>
          </p:cNvSpPr>
          <p:nvPr>
            <p:ph type="sldNum" sz="quarter" idx="5"/>
          </p:nvPr>
        </p:nvSpPr>
        <p:spPr/>
        <p:txBody>
          <a:bodyPr/>
          <a:lstStyle/>
          <a:p>
            <a:fld id="{448F9E02-E2ED-4056-B814-D80102149806}" type="slidenum">
              <a:rPr lang="zh-CN" altLang="en-US" smtClean="0"/>
              <a:t>19</a:t>
            </a:fld>
            <a:endParaRPr lang="zh-CN" altLang="en-US"/>
          </a:p>
        </p:txBody>
      </p:sp>
    </p:spTree>
    <p:extLst>
      <p:ext uri="{BB962C8B-B14F-4D97-AF65-F5344CB8AC3E}">
        <p14:creationId xmlns:p14="http://schemas.microsoft.com/office/powerpoint/2010/main" val="1645042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CBAC8-26EC-6DEE-4DB0-51188AE527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3E1EF8-E896-F616-7E9E-AF0ABFB5FC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07783AE-64A2-5B47-4BA2-54D5823467A8}"/>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DECA198D-0D2D-987F-D815-94F3C88AA8D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224861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FF31E-31CC-5DDC-5C0A-71D5E1AD5D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FB52F2-4183-9A22-1CB2-92F6E8235A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2462F5-C5A9-C62F-D5A5-EFBDF499ACC9}"/>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8BCD7510-ABC1-1237-5E35-420B6BB48AEC}"/>
              </a:ext>
            </a:extLst>
          </p:cNvPr>
          <p:cNvSpPr>
            <a:spLocks noGrp="1"/>
          </p:cNvSpPr>
          <p:nvPr>
            <p:ph type="sldNum" sz="quarter" idx="5"/>
          </p:nvPr>
        </p:nvSpPr>
        <p:spPr/>
        <p:txBody>
          <a:bodyPr/>
          <a:lstStyle/>
          <a:p>
            <a:fld id="{448F9E02-E2ED-4056-B814-D80102149806}" type="slidenum">
              <a:rPr lang="zh-CN" altLang="en-US" smtClean="0"/>
              <a:t>21</a:t>
            </a:fld>
            <a:endParaRPr lang="zh-CN" altLang="en-US"/>
          </a:p>
        </p:txBody>
      </p:sp>
    </p:spTree>
    <p:extLst>
      <p:ext uri="{BB962C8B-B14F-4D97-AF65-F5344CB8AC3E}">
        <p14:creationId xmlns:p14="http://schemas.microsoft.com/office/powerpoint/2010/main" val="3441748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DE78B-E6BC-F1BF-D892-B14596B292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60B46A-B609-FE90-C5E8-EE290161307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A4A3A4-B789-15CC-F6F2-0284553E2BD2}"/>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81E1CC1C-038C-8985-B65C-3DB36F92C31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4090583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心脳血管の病気は日本でとても多く、毎年約</a:t>
            </a:r>
            <a:r>
              <a:rPr lang="en-US" altLang="ja-JP" dirty="0"/>
              <a:t>31</a:t>
            </a:r>
            <a:r>
              <a:rPr lang="ja-JP" altLang="en-US" dirty="0"/>
              <a:t>万人が亡くなっています。とくに動脈瘤は破れる</a:t>
            </a:r>
            <a:r>
              <a:rPr lang="zh-CN" altLang="en-US" dirty="0"/>
              <a:t>（</a:t>
            </a:r>
            <a:r>
              <a:rPr lang="ja-JP" altLang="en-US" dirty="0"/>
              <a:t>やぶれる</a:t>
            </a:r>
            <a:r>
              <a:rPr lang="zh-CN" altLang="en-US" dirty="0"/>
              <a:t>）</a:t>
            </a:r>
            <a:r>
              <a:rPr lang="ja-JP" altLang="en-US" dirty="0"/>
              <a:t>と命にかかわるため、早く見つけて体にやさしい検査で調べることが大切です。</a:t>
            </a:r>
            <a:endParaRPr lang="en-US" altLang="ja-JP" dirty="0"/>
          </a:p>
          <a:p>
            <a:pPr marL="171450" indent="-171450">
              <a:buFont typeface="Arial" panose="020B0604020202020204" pitchFamily="34" charset="0"/>
              <a:buChar char="•"/>
            </a:pPr>
            <a:r>
              <a:rPr lang="ja-JP" altLang="en-US" dirty="0"/>
              <a:t>研究者は一般的に血管の形状、血行力学、そして疾患の</a:t>
            </a:r>
            <a:r>
              <a:rPr lang="en-US" altLang="ja-JP" dirty="0"/>
              <a:t>3</a:t>
            </a:r>
            <a:r>
              <a:rPr lang="ja-JP" altLang="en-US" dirty="0"/>
              <a:t>つの領域に焦点を当てています。</a:t>
            </a:r>
            <a:br>
              <a:rPr lang="en-US" altLang="ja-JP" dirty="0"/>
            </a:b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4</a:t>
            </a:fld>
            <a:endParaRPr lang="zh-CN" altLang="en-US"/>
          </a:p>
        </p:txBody>
      </p:sp>
    </p:spTree>
    <p:extLst>
      <p:ext uri="{BB962C8B-B14F-4D97-AF65-F5344CB8AC3E}">
        <p14:creationId xmlns:p14="http://schemas.microsoft.com/office/powerpoint/2010/main" val="932673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F64F2-11A9-A7F8-AF15-50CAE0984CF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CC9220-E378-1246-0BE5-F572837CD1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6DFF09-D477-AF49-D1ED-E79A1FEE00FB}"/>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4097EAE8-68EF-3D65-42AE-B9E5AA88539B}"/>
              </a:ext>
            </a:extLst>
          </p:cNvPr>
          <p:cNvSpPr>
            <a:spLocks noGrp="1"/>
          </p:cNvSpPr>
          <p:nvPr>
            <p:ph type="sldNum" sz="quarter" idx="5"/>
          </p:nvPr>
        </p:nvSpPr>
        <p:spPr/>
        <p:txBody>
          <a:bodyPr/>
          <a:lstStyle/>
          <a:p>
            <a:fld id="{448F9E02-E2ED-4056-B814-D80102149806}" type="slidenum">
              <a:rPr lang="zh-CN" altLang="en-US" smtClean="0"/>
              <a:t>23</a:t>
            </a:fld>
            <a:endParaRPr lang="zh-CN" altLang="en-US"/>
          </a:p>
        </p:txBody>
      </p:sp>
    </p:spTree>
    <p:extLst>
      <p:ext uri="{BB962C8B-B14F-4D97-AF65-F5344CB8AC3E}">
        <p14:creationId xmlns:p14="http://schemas.microsoft.com/office/powerpoint/2010/main" val="2827397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FF8DD-8190-2E3C-6CF1-F0F764CA6B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52E173-3585-6EA5-C670-F53FA142FF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33A93D-FD6E-30CF-0EDB-DB11D45E304B}"/>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en-US" altLang="zh-CN" dirty="0"/>
              <a:t>1. </a:t>
            </a:r>
            <a:r>
              <a:rPr kumimoji="1" lang="ja-JP" altLang="en-US"/>
              <a:t>验证后的结果</a:t>
            </a:r>
            <a:endParaRPr kumimoji="1" lang="en-US" altLang="ja-JP" dirty="0"/>
          </a:p>
          <a:p>
            <a:pPr marL="171450" indent="-171450">
              <a:buFont typeface="Arial" panose="020B0604020202020204" pitchFamily="34" charset="0"/>
              <a:buChar char="•"/>
            </a:pPr>
            <a:r>
              <a:rPr kumimoji="1" lang="en-US" altLang="zh-CN" dirty="0"/>
              <a:t>2.</a:t>
            </a:r>
            <a:r>
              <a:rPr kumimoji="1" lang="zh-CN" altLang="en-US" dirty="0"/>
              <a:t> </a:t>
            </a:r>
            <a:r>
              <a:rPr kumimoji="1" lang="en-US" altLang="ja-JP" dirty="0" err="1"/>
              <a:t>vmtk</a:t>
            </a:r>
            <a:r>
              <a:rPr kumimoji="1" lang="ja-JP" altLang="en-US"/>
              <a:t>中心线和</a:t>
            </a:r>
            <a:r>
              <a:rPr kumimoji="1" lang="en-US" altLang="ja-JP" dirty="0"/>
              <a:t>v-modeler</a:t>
            </a:r>
            <a:r>
              <a:rPr kumimoji="1" lang="ja-JP" altLang="en-US"/>
              <a:t>的中心线的形状比较</a:t>
            </a:r>
            <a:endParaRPr kumimoji="1" lang="en-US" altLang="ja-JP" dirty="0"/>
          </a:p>
          <a:p>
            <a:pPr marL="171450" indent="-171450">
              <a:buFont typeface="Arial" panose="020B0604020202020204" pitchFamily="34" charset="0"/>
              <a:buChar char="•"/>
            </a:pPr>
            <a:r>
              <a:rPr kumimoji="1" lang="en-US" altLang="zh-CN" dirty="0"/>
              <a:t>3.</a:t>
            </a:r>
            <a:r>
              <a:rPr kumimoji="1" lang="zh-CN" altLang="en-US" dirty="0"/>
              <a:t> 关于中心线的平滑化（有噪音的中心线会怎么影响分类）</a:t>
            </a:r>
            <a:endParaRPr kumimoji="1" lang="en-US" altLang="zh-CN" dirty="0"/>
          </a:p>
          <a:p>
            <a:pPr marL="171450" indent="-171450">
              <a:buFont typeface="Arial" panose="020B0604020202020204" pitchFamily="34" charset="0"/>
              <a:buChar char="•"/>
            </a:pPr>
            <a:endParaRPr kumimoji="1" lang="zh-CN" altLang="en-US" dirty="0"/>
          </a:p>
        </p:txBody>
      </p:sp>
      <p:sp>
        <p:nvSpPr>
          <p:cNvPr id="4" name="灯片编号占位符 3">
            <a:extLst>
              <a:ext uri="{FF2B5EF4-FFF2-40B4-BE49-F238E27FC236}">
                <a16:creationId xmlns:a16="http://schemas.microsoft.com/office/drawing/2014/main" id="{6230DAAF-DEE7-0BF5-47AF-47E2C0143E45}"/>
              </a:ext>
            </a:extLst>
          </p:cNvPr>
          <p:cNvSpPr>
            <a:spLocks noGrp="1"/>
          </p:cNvSpPr>
          <p:nvPr>
            <p:ph type="sldNum" sz="quarter" idx="5"/>
          </p:nvPr>
        </p:nvSpPr>
        <p:spPr/>
        <p:txBody>
          <a:bodyPr/>
          <a:lstStyle/>
          <a:p>
            <a:fld id="{448F9E02-E2ED-4056-B814-D80102149806}" type="slidenum">
              <a:rPr lang="zh-CN" altLang="en-US" smtClean="0"/>
              <a:t>24</a:t>
            </a:fld>
            <a:endParaRPr lang="zh-CN" altLang="en-US"/>
          </a:p>
        </p:txBody>
      </p:sp>
    </p:spTree>
    <p:extLst>
      <p:ext uri="{BB962C8B-B14F-4D97-AF65-F5344CB8AC3E}">
        <p14:creationId xmlns:p14="http://schemas.microsoft.com/office/powerpoint/2010/main" val="3599973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BAC-4166-F53A-237A-75BD8A9074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B6805E-6895-02B8-6FC3-DBEA2E6B71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CBE7CC-44D9-8210-E540-D0476C5E0469}"/>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ここは、</a:t>
            </a:r>
            <a:r>
              <a:rPr lang="ja-JP" altLang="en-US"/>
              <a:t>サイホン</a:t>
            </a:r>
            <a:r>
              <a:rPr lang="zh-CN" altLang="en-US" dirty="0"/>
              <a:t>部</a:t>
            </a:r>
            <a:r>
              <a:rPr lang="ja-JP" altLang="en-US"/>
              <a:t>の</a:t>
            </a:r>
            <a:r>
              <a:rPr lang="zh-CN" altLang="en-US" dirty="0"/>
              <a:t>形状分類方法</a:t>
            </a:r>
            <a:r>
              <a:rPr lang="ja-JP" altLang="en-US"/>
              <a:t>を</a:t>
            </a:r>
            <a:r>
              <a:rPr lang="zh-CN" altLang="en-US" dirty="0"/>
              <a:t>示</a:t>
            </a:r>
            <a:r>
              <a:rPr lang="ja-JP" altLang="en-US"/>
              <a:t>しています。ここでは、</a:t>
            </a:r>
            <a:r>
              <a:rPr lang="zh-CN" altLang="en-US" dirty="0"/>
              <a:t>曲</a:t>
            </a:r>
            <a:r>
              <a:rPr lang="ja-JP" altLang="en-US"/>
              <a:t>がり（</a:t>
            </a:r>
            <a:r>
              <a:rPr lang="en-US" altLang="zh-CN" dirty="0"/>
              <a:t>Bending</a:t>
            </a:r>
            <a:r>
              <a:rPr lang="zh-CN" altLang="en-US" dirty="0"/>
              <a:t>）</a:t>
            </a:r>
            <a:r>
              <a:rPr lang="ja-JP" altLang="en-US"/>
              <a:t>を</a:t>
            </a:r>
            <a:r>
              <a:rPr lang="en-US" altLang="zh-CN" dirty="0"/>
              <a:t>B1</a:t>
            </a:r>
            <a:r>
              <a:rPr lang="zh-CN" altLang="en-US" dirty="0"/>
              <a:t>・</a:t>
            </a:r>
            <a:r>
              <a:rPr lang="en-US" altLang="zh-CN" dirty="0"/>
              <a:t>B2</a:t>
            </a:r>
            <a:r>
              <a:rPr lang="ja-JP" altLang="en-US"/>
              <a:t>それぞれのフィッティング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で</a:t>
            </a:r>
            <a:r>
              <a:rPr lang="zh-CN" altLang="en-US" dirty="0"/>
              <a:t>表</a:t>
            </a:r>
            <a:r>
              <a:rPr lang="ja-JP" altLang="en-US"/>
              <a:t>し、ねじれ（</a:t>
            </a:r>
            <a:r>
              <a:rPr lang="en-US" altLang="zh-CN" dirty="0"/>
              <a:t>Twisting</a:t>
            </a:r>
            <a:r>
              <a:rPr lang="zh-CN" altLang="en-US" dirty="0"/>
              <a:t>）</a:t>
            </a:r>
            <a:r>
              <a:rPr lang="ja-JP" altLang="en-US"/>
              <a:t>を</a:t>
            </a:r>
            <a:r>
              <a:rPr lang="en-US" altLang="ja-JP" dirty="0"/>
              <a:t>2</a:t>
            </a:r>
            <a:r>
              <a:rPr lang="ja-JP" altLang="en-US"/>
              <a:t>つの</a:t>
            </a:r>
            <a:r>
              <a:rPr lang="zh-CN" altLang="en-US" dirty="0"/>
              <a:t>平面間</a:t>
            </a:r>
            <a:r>
              <a:rPr lang="ja-JP" altLang="en-US"/>
              <a:t>の</a:t>
            </a:r>
            <a:r>
              <a:rPr lang="zh-CN" altLang="en-US" dirty="0"/>
              <a:t>角度</a:t>
            </a:r>
            <a:r>
              <a:rPr lang="el-GR" altLang="zh-CN" dirty="0"/>
              <a:t>β</a:t>
            </a:r>
            <a:r>
              <a:rPr lang="ja-JP" altLang="en-US"/>
              <a:t>で</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zh-CN" altLang="en-US" dirty="0"/>
              <a:t>下</a:t>
            </a:r>
            <a:r>
              <a:rPr lang="ja-JP" altLang="en-US"/>
              <a:t>の図は、</a:t>
            </a:r>
            <a:r>
              <a:rPr lang="en-US" altLang="zh-CN" dirty="0"/>
              <a:t>CR_B1</a:t>
            </a:r>
            <a:r>
              <a:rPr lang="zh-CN" altLang="en-US" dirty="0"/>
              <a:t>・</a:t>
            </a:r>
            <a:r>
              <a:rPr lang="en-US" altLang="zh-CN" dirty="0"/>
              <a:t>CR_B2</a:t>
            </a:r>
            <a:r>
              <a:rPr lang="zh-CN" altLang="en-US" dirty="0"/>
              <a:t>・</a:t>
            </a:r>
            <a:r>
              <a:rPr lang="el-GR" altLang="zh-CN" dirty="0"/>
              <a:t>β</a:t>
            </a:r>
            <a:r>
              <a:rPr lang="ja-JP" altLang="en-US"/>
              <a:t>の</a:t>
            </a:r>
            <a:r>
              <a:rPr lang="zh-CN" altLang="en-US" dirty="0"/>
              <a:t>分布</a:t>
            </a:r>
            <a:r>
              <a:rPr lang="ja-JP" altLang="en-US"/>
              <a:t>と</a:t>
            </a:r>
            <a:r>
              <a:rPr lang="zh-CN" altLang="en-US" dirty="0"/>
              <a:t>四分位値（</a:t>
            </a:r>
            <a:r>
              <a:rPr lang="en-US" altLang="zh-CN" dirty="0"/>
              <a:t>Q1</a:t>
            </a:r>
            <a:r>
              <a:rPr lang="zh-CN" altLang="en-US" dirty="0"/>
              <a:t>・</a:t>
            </a:r>
            <a:r>
              <a:rPr lang="en-US" altLang="zh-CN" dirty="0"/>
              <a:t>Q3</a:t>
            </a:r>
            <a:r>
              <a:rPr lang="zh-CN" altLang="en-US" dirty="0"/>
              <a:t>）</a:t>
            </a:r>
            <a:r>
              <a:rPr lang="ja-JP" altLang="en-US"/>
              <a:t>を</a:t>
            </a:r>
            <a:r>
              <a:rPr lang="zh-CN" altLang="en-US" dirty="0"/>
              <a:t>示</a:t>
            </a:r>
            <a:r>
              <a:rPr lang="ja-JP" altLang="en-US"/>
              <a:t>しており、これらの</a:t>
            </a:r>
            <a:r>
              <a:rPr lang="zh-CN" altLang="en-US" dirty="0"/>
              <a:t>値</a:t>
            </a:r>
            <a:r>
              <a:rPr lang="ja-JP" altLang="en-US"/>
              <a:t>をしきい</a:t>
            </a:r>
            <a:r>
              <a:rPr lang="zh-CN" altLang="en-US" dirty="0"/>
              <a:t>値</a:t>
            </a:r>
            <a:r>
              <a:rPr lang="ja-JP" altLang="en-US"/>
              <a:t>として</a:t>
            </a:r>
            <a:r>
              <a:rPr lang="zh-CN" altLang="en-US" dirty="0"/>
              <a:t>分類</a:t>
            </a:r>
            <a:r>
              <a:rPr lang="ja-JP" altLang="en-US"/>
              <a:t>に</a:t>
            </a:r>
            <a:r>
              <a:rPr lang="zh-CN" altLang="en-US" dirty="0"/>
              <a:t>利用</a:t>
            </a:r>
            <a:r>
              <a:rPr lang="ja-JP" altLang="en-US"/>
              <a:t>します。</a:t>
            </a:r>
            <a:endParaRPr lang="en-US" altLang="ja-JP" dirty="0"/>
          </a:p>
          <a:p>
            <a:pPr marL="171450" indent="-171450">
              <a:buFont typeface="Arial" panose="020B0604020202020204" pitchFamily="34" charset="0"/>
              <a:buChar char="•"/>
            </a:pPr>
            <a:r>
              <a:rPr lang="zh-CN" altLang="en-US" dirty="0"/>
              <a:t>右側</a:t>
            </a:r>
            <a:r>
              <a:rPr lang="ja-JP" altLang="en-US"/>
              <a:t>のフローチャートは、</a:t>
            </a:r>
            <a:r>
              <a:rPr lang="zh-CN" altLang="en-US" dirty="0"/>
              <a:t>実際</a:t>
            </a:r>
            <a:r>
              <a:rPr lang="ja-JP" altLang="en-US"/>
              <a:t>の</a:t>
            </a:r>
            <a:r>
              <a:rPr lang="zh-CN" altLang="en-US" dirty="0"/>
              <a:t>分類手順</a:t>
            </a:r>
            <a:r>
              <a:rPr lang="ja-JP" altLang="en-US"/>
              <a:t>を</a:t>
            </a:r>
            <a:r>
              <a:rPr lang="zh-CN" altLang="en-US" dirty="0"/>
              <a:t>示</a:t>
            </a:r>
            <a:r>
              <a:rPr lang="ja-JP" altLang="en-US"/>
              <a:t>しています。まず</a:t>
            </a:r>
            <a:r>
              <a:rPr lang="en-US" altLang="zh-CN" dirty="0"/>
              <a:t>CR_B1</a:t>
            </a:r>
            <a:r>
              <a:rPr lang="ja-JP" altLang="en-US"/>
              <a:t>が</a:t>
            </a:r>
            <a:r>
              <a:rPr lang="en-US" altLang="zh-CN" dirty="0"/>
              <a:t>Q1</a:t>
            </a:r>
            <a:r>
              <a:rPr lang="zh-CN" altLang="en-US" dirty="0"/>
              <a:t>以下</a:t>
            </a:r>
            <a:r>
              <a:rPr lang="ja-JP" altLang="en-US"/>
              <a:t>なら</a:t>
            </a:r>
            <a:r>
              <a:rPr lang="en-US" altLang="zh-CN" dirty="0"/>
              <a:t>U</a:t>
            </a:r>
            <a:r>
              <a:rPr lang="ja-JP" altLang="en-US"/>
              <a:t>タイプ、それ</a:t>
            </a:r>
            <a:r>
              <a:rPr lang="zh-CN" altLang="en-US" dirty="0"/>
              <a:t>以外</a:t>
            </a:r>
            <a:r>
              <a:rPr lang="ja-JP" altLang="en-US"/>
              <a:t>はさらに</a:t>
            </a:r>
            <a:r>
              <a:rPr lang="en-US" altLang="zh-CN" dirty="0"/>
              <a:t>CR_B2</a:t>
            </a:r>
            <a:r>
              <a:rPr lang="ja-JP" altLang="en-US"/>
              <a:t>で</a:t>
            </a:r>
            <a:r>
              <a:rPr lang="zh-CN" altLang="en-US" dirty="0"/>
              <a:t>分岐</a:t>
            </a:r>
            <a:r>
              <a:rPr lang="ja-JP" altLang="en-US"/>
              <a:t>し、</a:t>
            </a:r>
            <a:r>
              <a:rPr lang="zh-CN" altLang="en-US" dirty="0"/>
              <a:t>最後</a:t>
            </a:r>
            <a:r>
              <a:rPr lang="ja-JP" altLang="en-US"/>
              <a:t>に</a:t>
            </a:r>
            <a:r>
              <a:rPr lang="el-GR" altLang="zh-CN" dirty="0"/>
              <a:t>β</a:t>
            </a:r>
            <a:r>
              <a:rPr lang="zh-CN" altLang="en-US" dirty="0"/>
              <a:t>角</a:t>
            </a:r>
            <a:r>
              <a:rPr lang="ja-JP" altLang="en-US"/>
              <a:t>で</a:t>
            </a:r>
            <a:r>
              <a:rPr lang="zh-CN" altLang="en-US" dirty="0"/>
              <a:t>分</a:t>
            </a:r>
            <a:r>
              <a:rPr lang="ja-JP" altLang="en-US"/>
              <a:t>けて</a:t>
            </a:r>
            <a:r>
              <a:rPr lang="en-US" altLang="zh-CN" dirty="0"/>
              <a:t>S</a:t>
            </a:r>
            <a:r>
              <a:rPr lang="ja-JP" altLang="en-US"/>
              <a:t>タイプ・</a:t>
            </a:r>
            <a:r>
              <a:rPr lang="en-US" altLang="zh-CN" dirty="0"/>
              <a:t>V</a:t>
            </a:r>
            <a:r>
              <a:rPr lang="ja-JP" altLang="en-US"/>
              <a:t>タイプ・</a:t>
            </a:r>
            <a:r>
              <a:rPr lang="en-US" altLang="zh-CN" dirty="0"/>
              <a:t>C</a:t>
            </a:r>
            <a:r>
              <a:rPr lang="ja-JP" altLang="en-US"/>
              <a:t>タイプを</a:t>
            </a:r>
            <a:r>
              <a:rPr lang="zh-CN" altLang="en-US" dirty="0"/>
              <a:t>決定</a:t>
            </a:r>
            <a:r>
              <a:rPr lang="ja-JP" altLang="en-US"/>
              <a:t>します。</a:t>
            </a:r>
            <a:br>
              <a:rPr lang="ja-JP" altLang="en-US"/>
            </a:br>
            <a:endParaRPr lang="en-US" altLang="zh-CN" dirty="0"/>
          </a:p>
        </p:txBody>
      </p:sp>
      <p:sp>
        <p:nvSpPr>
          <p:cNvPr id="4" name="灯片编号占位符 3">
            <a:extLst>
              <a:ext uri="{FF2B5EF4-FFF2-40B4-BE49-F238E27FC236}">
                <a16:creationId xmlns:a16="http://schemas.microsoft.com/office/drawing/2014/main" id="{5A2FD351-106D-DC22-9007-28E3FE493EBB}"/>
              </a:ext>
            </a:extLst>
          </p:cNvPr>
          <p:cNvSpPr>
            <a:spLocks noGrp="1"/>
          </p:cNvSpPr>
          <p:nvPr>
            <p:ph type="sldNum" sz="quarter" idx="5"/>
          </p:nvPr>
        </p:nvSpPr>
        <p:spPr/>
        <p:txBody>
          <a:bodyPr/>
          <a:lstStyle/>
          <a:p>
            <a:fld id="{448F9E02-E2ED-4056-B814-D80102149806}" type="slidenum">
              <a:rPr lang="zh-CN" altLang="en-US" smtClean="0"/>
              <a:t>25</a:t>
            </a:fld>
            <a:endParaRPr lang="zh-CN" altLang="en-US"/>
          </a:p>
        </p:txBody>
      </p:sp>
    </p:spTree>
    <p:extLst>
      <p:ext uri="{BB962C8B-B14F-4D97-AF65-F5344CB8AC3E}">
        <p14:creationId xmlns:p14="http://schemas.microsoft.com/office/powerpoint/2010/main" val="1543118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CAC84-49EA-11C1-3BE9-2E97E088BB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264B99-9A37-30AB-9CBF-61FFD132C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9432A2-E9F7-CAE4-4A5E-A3F3F721C900}"/>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CD8AEF0C-1702-E7BE-F666-CA09A36E5008}"/>
              </a:ext>
            </a:extLst>
          </p:cNvPr>
          <p:cNvSpPr>
            <a:spLocks noGrp="1"/>
          </p:cNvSpPr>
          <p:nvPr>
            <p:ph type="sldNum" sz="quarter" idx="5"/>
          </p:nvPr>
        </p:nvSpPr>
        <p:spPr/>
        <p:txBody>
          <a:bodyPr/>
          <a:lstStyle/>
          <a:p>
            <a:fld id="{448F9E02-E2ED-4056-B814-D80102149806}" type="slidenum">
              <a:rPr lang="zh-CN" altLang="en-US" smtClean="0"/>
              <a:t>26</a:t>
            </a:fld>
            <a:endParaRPr lang="zh-CN" altLang="en-US"/>
          </a:p>
        </p:txBody>
      </p:sp>
    </p:spTree>
    <p:extLst>
      <p:ext uri="{BB962C8B-B14F-4D97-AF65-F5344CB8AC3E}">
        <p14:creationId xmlns:p14="http://schemas.microsoft.com/office/powerpoint/2010/main" val="1504885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F2886-21B5-2917-E452-F4C6D9A2EC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7D9B09-AD80-BF0D-4247-DE00455445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E31CC1-DFD8-9CD1-3DB6-026602AF837B}"/>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347C7110-ED0C-B462-CAC7-E6ECB5A2F91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702469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10DDE-812E-8CB8-ED40-1F7F790FD9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DE4469-CE8F-7B12-DB83-82841B07FC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57C73C-2AE3-904C-8646-C89CC926B5E6}"/>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D8CC7BD2-D74C-A73C-8CF1-B4BC325AEF4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723258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A3E90-F6B8-3A61-AC2D-27DB05C1FE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C99AA3-7514-64E4-E3B3-5078D51725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F5FCEF-57DD-A00C-227F-F6D8F019E39C}"/>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5C2C938B-9C12-5959-E6AE-C52767B3910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925800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03841-AC63-FD58-D055-C3EE530BA6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E1D6B11-DE46-7A1F-60ED-4DFA4C03C1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08A09D-09AC-01F3-069A-3AD1859D8C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6868D22E-4C3A-EA45-2DD5-34349729802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585402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2005B-4BD2-66AB-1152-796DE574D1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0F7719-57DA-1BA5-F399-AD7DAC63BD6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56B03C-1FB4-739E-22C3-4EA2AB0CB931}"/>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1A9DF9D5-8606-66E4-74B7-D7930BCF16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708544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239E5-056D-DFED-E7B0-B4B09F6338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6E806E-8E04-7DCE-BDC5-5EFA468B70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8BCEBD-EAFE-8392-FAA3-F5BB57B497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1E25F941-11B0-9D02-348D-9D8B4267F4F0}"/>
              </a:ext>
            </a:extLst>
          </p:cNvPr>
          <p:cNvSpPr>
            <a:spLocks noGrp="1"/>
          </p:cNvSpPr>
          <p:nvPr>
            <p:ph type="sldNum" sz="quarter" idx="5"/>
          </p:nvPr>
        </p:nvSpPr>
        <p:spPr/>
        <p:txBody>
          <a:bodyPr/>
          <a:lstStyle/>
          <a:p>
            <a:fld id="{448F9E02-E2ED-4056-B814-D80102149806}" type="slidenum">
              <a:rPr lang="zh-CN" altLang="en-US" smtClean="0"/>
              <a:t>32</a:t>
            </a:fld>
            <a:endParaRPr lang="zh-CN" altLang="en-US"/>
          </a:p>
        </p:txBody>
      </p:sp>
    </p:spTree>
    <p:extLst>
      <p:ext uri="{BB962C8B-B14F-4D97-AF65-F5344CB8AC3E}">
        <p14:creationId xmlns:p14="http://schemas.microsoft.com/office/powerpoint/2010/main" val="141598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医学の視点から見ると、動脈瘤は突然できるのではなく、血管の壁が少しずつ弱くなって進んでいきます。血流や炎症などの影響で血管の細胞が変化し、壁が薄くなることで発生します。</a:t>
            </a:r>
            <a:endParaRPr lang="en-US" altLang="ja-JP" dirty="0"/>
          </a:p>
          <a:p>
            <a:pPr marL="171450" indent="-171450">
              <a:buFont typeface="Arial" panose="020B0604020202020204" pitchFamily="34" charset="0"/>
              <a:buChar char="•"/>
            </a:pPr>
            <a:r>
              <a:rPr lang="ja-JP" altLang="en-US" dirty="0"/>
              <a:t>さらに、分岐部や曲がった部分など特定の形状の場所で起こりやすく、年齢・性別・生活習慣・遺伝なども関わっています。</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5</a:t>
            </a:fld>
            <a:endParaRPr lang="zh-CN" altLang="en-US"/>
          </a:p>
        </p:txBody>
      </p:sp>
    </p:spTree>
    <p:extLst>
      <p:ext uri="{BB962C8B-B14F-4D97-AF65-F5344CB8AC3E}">
        <p14:creationId xmlns:p14="http://schemas.microsoft.com/office/powerpoint/2010/main" val="3829274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6178-C676-A21C-3E02-3687DFC13E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4683B7-78A7-DF48-F0E8-6FC34824FB7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D85EE6-A531-7FFF-7184-954AB716F251}"/>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ここは、フィッティング円弧が</a:t>
            </a:r>
            <a:r>
              <a:rPr lang="en-US" altLang="ja-JP" dirty="0"/>
              <a:t>3</a:t>
            </a:r>
            <a:r>
              <a:rPr lang="ja-JP" altLang="en-US" dirty="0"/>
              <a:t>つの形状パラメータに与える感度を示しています。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lang="ja-JP" altLang="en-US" dirty="0"/>
              <a:t>円弧の選択は曲率の減少率に基づいて決まるため、その長さが</a:t>
            </a:r>
            <a:r>
              <a:rPr lang="en-US" altLang="ja-JP" dirty="0"/>
              <a:t>3</a:t>
            </a:r>
            <a:r>
              <a:rPr lang="ja-JP" altLang="en-US" dirty="0"/>
              <a:t>つの形状パラメータの値に影響する可能性があります。</a:t>
            </a:r>
            <a:endParaRPr lang="en-US" altLang="ja-JP" dirty="0"/>
          </a:p>
          <a:p>
            <a:pPr marL="171450" indent="-171450">
              <a:buFont typeface="Arial" panose="020B0604020202020204" pitchFamily="34" charset="0"/>
              <a:buChar char="•"/>
            </a:pPr>
            <a:r>
              <a:rPr lang="ja-JP" altLang="en-US" dirty="0"/>
              <a:t>たとえば、円弧が短すぎるとフィッティング円の半径は小さくなり、長すぎると大きくなって、曲がり部分の曲率を正確に表せなくなります。</a:t>
            </a:r>
            <a:endParaRPr lang="en-US" altLang="ja-JP" dirty="0"/>
          </a:p>
          <a:p>
            <a:pPr marL="171450" indent="-171450">
              <a:buFont typeface="Arial" panose="020B0604020202020204" pitchFamily="34" charset="0"/>
              <a:buChar char="•"/>
            </a:pPr>
            <a:r>
              <a:rPr lang="ja-JP" altLang="en-US"/>
              <a:t>また</a:t>
            </a:r>
            <a:r>
              <a:rPr lang="ja-JP" altLang="en-US" dirty="0"/>
              <a:t>、円弧の選択はフィッティング平面にも影響し、その結果として</a:t>
            </a:r>
            <a:r>
              <a:rPr lang="en-US" altLang="ja-JP" dirty="0"/>
              <a:t>β</a:t>
            </a:r>
            <a:r>
              <a:rPr lang="ja-JP" altLang="en-US" dirty="0"/>
              <a:t>角の大きさにも影響します。</a:t>
            </a:r>
            <a:endParaRPr kumimoji="1" lang="zh-CN" altLang="en-US" dirty="0"/>
          </a:p>
        </p:txBody>
      </p:sp>
      <p:sp>
        <p:nvSpPr>
          <p:cNvPr id="4" name="灯片编号占位符 3">
            <a:extLst>
              <a:ext uri="{FF2B5EF4-FFF2-40B4-BE49-F238E27FC236}">
                <a16:creationId xmlns:a16="http://schemas.microsoft.com/office/drawing/2014/main" id="{3D70A32D-FAAB-29FF-2FF9-7E89807FF120}"/>
              </a:ext>
            </a:extLst>
          </p:cNvPr>
          <p:cNvSpPr>
            <a:spLocks noGrp="1"/>
          </p:cNvSpPr>
          <p:nvPr>
            <p:ph type="sldNum" sz="quarter" idx="5"/>
          </p:nvPr>
        </p:nvSpPr>
        <p:spPr/>
        <p:txBody>
          <a:bodyPr/>
          <a:lstStyle/>
          <a:p>
            <a:fld id="{448F9E02-E2ED-4056-B814-D80102149806}" type="slidenum">
              <a:rPr lang="zh-CN" altLang="en-US" smtClean="0"/>
              <a:t>33</a:t>
            </a:fld>
            <a:endParaRPr lang="zh-CN" altLang="en-US"/>
          </a:p>
        </p:txBody>
      </p:sp>
    </p:spTree>
    <p:extLst>
      <p:ext uri="{BB962C8B-B14F-4D97-AF65-F5344CB8AC3E}">
        <p14:creationId xmlns:p14="http://schemas.microsoft.com/office/powerpoint/2010/main" val="5484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84D7-06FC-D7A5-053A-02BFDA48D4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4DF8D0-9F49-85F7-304E-418E5B9F9F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A437D5-47B7-62FF-06AC-B7B7E444820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6D65E51-ADF5-B32B-2FB1-120470C5C1B2}"/>
              </a:ext>
            </a:extLst>
          </p:cNvPr>
          <p:cNvSpPr>
            <a:spLocks noGrp="1"/>
          </p:cNvSpPr>
          <p:nvPr>
            <p:ph type="sldNum" sz="quarter" idx="5"/>
          </p:nvPr>
        </p:nvSpPr>
        <p:spPr/>
        <p:txBody>
          <a:bodyPr/>
          <a:lstStyle/>
          <a:p>
            <a:fld id="{448F9E02-E2ED-4056-B814-D80102149806}" type="slidenum">
              <a:rPr lang="zh-CN" altLang="en-US" smtClean="0"/>
              <a:t>34</a:t>
            </a:fld>
            <a:endParaRPr lang="zh-CN" altLang="en-US"/>
          </a:p>
        </p:txBody>
      </p:sp>
    </p:spTree>
    <p:extLst>
      <p:ext uri="{BB962C8B-B14F-4D97-AF65-F5344CB8AC3E}">
        <p14:creationId xmlns:p14="http://schemas.microsoft.com/office/powerpoint/2010/main" val="1039231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04E1F-3F23-F403-D749-317BBBA9D5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EAC60F-F57C-A827-EA32-62F43CF6B2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574735-1604-29C6-EB4B-BABE79DB189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29724A3C-34CA-9257-2DEA-D16AA541854B}"/>
              </a:ext>
            </a:extLst>
          </p:cNvPr>
          <p:cNvSpPr>
            <a:spLocks noGrp="1"/>
          </p:cNvSpPr>
          <p:nvPr>
            <p:ph type="sldNum" sz="quarter" idx="5"/>
          </p:nvPr>
        </p:nvSpPr>
        <p:spPr/>
        <p:txBody>
          <a:bodyPr/>
          <a:lstStyle/>
          <a:p>
            <a:fld id="{448F9E02-E2ED-4056-B814-D80102149806}" type="slidenum">
              <a:rPr lang="zh-CN" altLang="en-US" smtClean="0"/>
              <a:t>35</a:t>
            </a:fld>
            <a:endParaRPr lang="zh-CN" altLang="en-US"/>
          </a:p>
        </p:txBody>
      </p:sp>
    </p:spTree>
    <p:extLst>
      <p:ext uri="{BB962C8B-B14F-4D97-AF65-F5344CB8AC3E}">
        <p14:creationId xmlns:p14="http://schemas.microsoft.com/office/powerpoint/2010/main" val="107574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B658-999E-BD2D-C0C9-F34F1AA86F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61C0040-B0EA-BD48-7E5B-512F460BD1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3DB3BD-A004-3407-526F-E65721FE8A47}"/>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3DD1A55E-87E9-FA12-7E54-9A7D142AB462}"/>
              </a:ext>
            </a:extLst>
          </p:cNvPr>
          <p:cNvSpPr>
            <a:spLocks noGrp="1"/>
          </p:cNvSpPr>
          <p:nvPr>
            <p:ph type="sldNum" sz="quarter" idx="5"/>
          </p:nvPr>
        </p:nvSpPr>
        <p:spPr/>
        <p:txBody>
          <a:bodyPr/>
          <a:lstStyle/>
          <a:p>
            <a:fld id="{448F9E02-E2ED-4056-B814-D80102149806}" type="slidenum">
              <a:rPr lang="zh-CN" altLang="en-US" smtClean="0"/>
              <a:t>36</a:t>
            </a:fld>
            <a:endParaRPr lang="zh-CN" altLang="en-US"/>
          </a:p>
        </p:txBody>
      </p:sp>
    </p:spTree>
    <p:extLst>
      <p:ext uri="{BB962C8B-B14F-4D97-AF65-F5344CB8AC3E}">
        <p14:creationId xmlns:p14="http://schemas.microsoft.com/office/powerpoint/2010/main" val="2119782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CE9D9-7434-0C6E-6F34-41E508B1CB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DD0433-FAF0-75AF-18E6-A2F78B9D7F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184310-D737-2ECE-6DC0-E05112B82E7D}"/>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A66E0111-511D-75C8-21F9-EA45CE5FFD9F}"/>
              </a:ext>
            </a:extLst>
          </p:cNvPr>
          <p:cNvSpPr>
            <a:spLocks noGrp="1"/>
          </p:cNvSpPr>
          <p:nvPr>
            <p:ph type="sldNum" sz="quarter" idx="5"/>
          </p:nvPr>
        </p:nvSpPr>
        <p:spPr/>
        <p:txBody>
          <a:bodyPr/>
          <a:lstStyle/>
          <a:p>
            <a:fld id="{448F9E02-E2ED-4056-B814-D80102149806}" type="slidenum">
              <a:rPr lang="zh-CN" altLang="en-US" smtClean="0"/>
              <a:t>37</a:t>
            </a:fld>
            <a:endParaRPr lang="zh-CN" altLang="en-US"/>
          </a:p>
        </p:txBody>
      </p:sp>
    </p:spTree>
    <p:extLst>
      <p:ext uri="{BB962C8B-B14F-4D97-AF65-F5344CB8AC3E}">
        <p14:creationId xmlns:p14="http://schemas.microsoft.com/office/powerpoint/2010/main" val="2765952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30F4B-D54C-5DD2-8E19-C69AF2A0A3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4A7E851-D5B8-3571-9555-5A4714C17F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0878D0-2154-0764-FE84-B74315DD104B}"/>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687521E1-E957-7C81-F818-5F8EDB66BD70}"/>
              </a:ext>
            </a:extLst>
          </p:cNvPr>
          <p:cNvSpPr>
            <a:spLocks noGrp="1"/>
          </p:cNvSpPr>
          <p:nvPr>
            <p:ph type="sldNum" sz="quarter" idx="5"/>
          </p:nvPr>
        </p:nvSpPr>
        <p:spPr/>
        <p:txBody>
          <a:bodyPr/>
          <a:lstStyle/>
          <a:p>
            <a:fld id="{448F9E02-E2ED-4056-B814-D80102149806}" type="slidenum">
              <a:rPr lang="zh-CN" altLang="en-US" smtClean="0"/>
              <a:t>39</a:t>
            </a:fld>
            <a:endParaRPr lang="zh-CN" altLang="en-US"/>
          </a:p>
        </p:txBody>
      </p:sp>
    </p:spTree>
    <p:extLst>
      <p:ext uri="{BB962C8B-B14F-4D97-AF65-F5344CB8AC3E}">
        <p14:creationId xmlns:p14="http://schemas.microsoft.com/office/powerpoint/2010/main" val="3978316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31EE5-339F-5A3A-1DF8-EFC949124E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6B1359-38DB-76CA-6B65-8A10218E13D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F8BE5A-A3D7-AA5E-F811-0705D99688E4}"/>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F00DE3F1-A01D-A940-0FC1-A7F2A7483229}"/>
              </a:ext>
            </a:extLst>
          </p:cNvPr>
          <p:cNvSpPr>
            <a:spLocks noGrp="1"/>
          </p:cNvSpPr>
          <p:nvPr>
            <p:ph type="sldNum" sz="quarter" idx="5"/>
          </p:nvPr>
        </p:nvSpPr>
        <p:spPr/>
        <p:txBody>
          <a:bodyPr/>
          <a:lstStyle/>
          <a:p>
            <a:fld id="{448F9E02-E2ED-4056-B814-D80102149806}" type="slidenum">
              <a:rPr lang="zh-CN" altLang="en-US" smtClean="0"/>
              <a:t>40</a:t>
            </a:fld>
            <a:endParaRPr lang="zh-CN" altLang="en-US"/>
          </a:p>
        </p:txBody>
      </p:sp>
    </p:spTree>
    <p:extLst>
      <p:ext uri="{BB962C8B-B14F-4D97-AF65-F5344CB8AC3E}">
        <p14:creationId xmlns:p14="http://schemas.microsoft.com/office/powerpoint/2010/main" val="3944389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72062-F440-D9DB-11CA-5ABA611C37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BBD485-6814-54E0-A6BD-12EACE72B0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790F6B-B99D-9A68-C5D9-85D81BC49E1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7BDCA6AB-ABDD-DACC-DCF7-2B938BC6C18B}"/>
              </a:ext>
            </a:extLst>
          </p:cNvPr>
          <p:cNvSpPr>
            <a:spLocks noGrp="1"/>
          </p:cNvSpPr>
          <p:nvPr>
            <p:ph type="sldNum" sz="quarter" idx="5"/>
          </p:nvPr>
        </p:nvSpPr>
        <p:spPr/>
        <p:txBody>
          <a:bodyPr/>
          <a:lstStyle/>
          <a:p>
            <a:fld id="{448F9E02-E2ED-4056-B814-D80102149806}" type="slidenum">
              <a:rPr lang="zh-CN" altLang="en-US" smtClean="0"/>
              <a:t>41</a:t>
            </a:fld>
            <a:endParaRPr lang="zh-CN" altLang="en-US"/>
          </a:p>
        </p:txBody>
      </p:sp>
    </p:spTree>
    <p:extLst>
      <p:ext uri="{BB962C8B-B14F-4D97-AF65-F5344CB8AC3E}">
        <p14:creationId xmlns:p14="http://schemas.microsoft.com/office/powerpoint/2010/main" val="2270160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B0BD0-5DCE-2F3D-AE38-6C6B0097C2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6C7E40-DB24-19B0-6931-DEB4BF77130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C50FAC-82FC-8202-878F-C5A3B82C000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C25E8C97-5CD0-1C62-A0F8-D71251E55A30}"/>
              </a:ext>
            </a:extLst>
          </p:cNvPr>
          <p:cNvSpPr>
            <a:spLocks noGrp="1"/>
          </p:cNvSpPr>
          <p:nvPr>
            <p:ph type="sldNum" sz="quarter" idx="5"/>
          </p:nvPr>
        </p:nvSpPr>
        <p:spPr/>
        <p:txBody>
          <a:bodyPr/>
          <a:lstStyle/>
          <a:p>
            <a:fld id="{448F9E02-E2ED-4056-B814-D80102149806}" type="slidenum">
              <a:rPr lang="zh-CN" altLang="en-US" smtClean="0"/>
              <a:t>42</a:t>
            </a:fld>
            <a:endParaRPr lang="zh-CN" altLang="en-US"/>
          </a:p>
        </p:txBody>
      </p:sp>
    </p:spTree>
    <p:extLst>
      <p:ext uri="{BB962C8B-B14F-4D97-AF65-F5344CB8AC3E}">
        <p14:creationId xmlns:p14="http://schemas.microsoft.com/office/powerpoint/2010/main" val="21258880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3C8C2-0D3B-BE46-4343-F954C0091F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9C621B-7F87-69D3-8811-DCD83E4373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C10700-24FB-4022-4862-6AF16C5A178E}"/>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1A5EA81-0A72-94D4-750B-8073737393EC}"/>
              </a:ext>
            </a:extLst>
          </p:cNvPr>
          <p:cNvSpPr>
            <a:spLocks noGrp="1"/>
          </p:cNvSpPr>
          <p:nvPr>
            <p:ph type="sldNum" sz="quarter" idx="5"/>
          </p:nvPr>
        </p:nvSpPr>
        <p:spPr/>
        <p:txBody>
          <a:bodyPr/>
          <a:lstStyle/>
          <a:p>
            <a:fld id="{448F9E02-E2ED-4056-B814-D80102149806}" type="slidenum">
              <a:rPr lang="zh-CN" altLang="en-US" smtClean="0"/>
              <a:t>43</a:t>
            </a:fld>
            <a:endParaRPr lang="zh-CN" altLang="en-US"/>
          </a:p>
        </p:txBody>
      </p:sp>
    </p:spTree>
    <p:extLst>
      <p:ext uri="{BB962C8B-B14F-4D97-AF65-F5344CB8AC3E}">
        <p14:creationId xmlns:p14="http://schemas.microsoft.com/office/powerpoint/2010/main" val="404486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2C13-C667-DCD7-3592-AEBFB6A63B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4D807F-A9D5-F412-526A-9EA1555331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0D20AD-4F92-4104-7020-42A67DF0282C}"/>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そして、血行力学からみると、内頸動脈（</a:t>
            </a:r>
            <a:r>
              <a:rPr lang="en-US" altLang="ja-JP" dirty="0"/>
              <a:t>ICA</a:t>
            </a:r>
            <a:r>
              <a:rPr lang="ja-JP" altLang="en-US" dirty="0"/>
              <a:t>）は脳に血液を送る大切な血管で、そのサイホン部は強い曲がりやねじれがあり、複雑な血流を生みます。</a:t>
            </a:r>
            <a:endParaRPr lang="en-US" altLang="ja-JP" dirty="0"/>
          </a:p>
          <a:p>
            <a:pPr marL="171450" indent="-171450">
              <a:buFont typeface="Arial" panose="020B0604020202020204" pitchFamily="34" charset="0"/>
              <a:buChar char="•"/>
            </a:pPr>
            <a:r>
              <a:rPr lang="ja-JP" altLang="en-US" dirty="0"/>
              <a:t>こうした場所では二次流れが起こり、壁せん断応力（</a:t>
            </a:r>
            <a:r>
              <a:rPr lang="en-US" altLang="ja-JP" dirty="0"/>
              <a:t>WSS</a:t>
            </a:r>
            <a:r>
              <a:rPr lang="ja-JP" altLang="en-US" dirty="0"/>
              <a:t>）が不均一になって、動脈瘤ができやすくなります。さらに、</a:t>
            </a:r>
            <a:r>
              <a:rPr lang="en-US" altLang="ja-JP" dirty="0"/>
              <a:t>WSS</a:t>
            </a:r>
            <a:r>
              <a:rPr lang="ja-JP" altLang="en-US" dirty="0"/>
              <a:t>の高いところは動脈瘤の発生、低いところは動脈瘤の成長に関係すると考えられています。</a:t>
            </a:r>
          </a:p>
        </p:txBody>
      </p:sp>
      <p:sp>
        <p:nvSpPr>
          <p:cNvPr id="4" name="灯片编号占位符 3">
            <a:extLst>
              <a:ext uri="{FF2B5EF4-FFF2-40B4-BE49-F238E27FC236}">
                <a16:creationId xmlns:a16="http://schemas.microsoft.com/office/drawing/2014/main" id="{1189E696-436B-9011-A5BA-A54FAA699536}"/>
              </a:ext>
            </a:extLst>
          </p:cNvPr>
          <p:cNvSpPr>
            <a:spLocks noGrp="1"/>
          </p:cNvSpPr>
          <p:nvPr>
            <p:ph type="sldNum" sz="quarter" idx="5"/>
          </p:nvPr>
        </p:nvSpPr>
        <p:spPr/>
        <p:txBody>
          <a:bodyPr/>
          <a:lstStyle/>
          <a:p>
            <a:fld id="{448F9E02-E2ED-4056-B814-D80102149806}" type="slidenum">
              <a:rPr lang="zh-CN" altLang="en-US" smtClean="0"/>
              <a:t>6</a:t>
            </a:fld>
            <a:endParaRPr lang="zh-CN" altLang="en-US"/>
          </a:p>
        </p:txBody>
      </p:sp>
    </p:spTree>
    <p:extLst>
      <p:ext uri="{BB962C8B-B14F-4D97-AF65-F5344CB8AC3E}">
        <p14:creationId xmlns:p14="http://schemas.microsoft.com/office/powerpoint/2010/main" val="2552535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CAA9D-1169-745B-3625-A16588EDB15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3D977E-3B18-3934-75F8-9F149E5969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65261F-4FBE-7434-7385-EE80031336BF}"/>
              </a:ext>
            </a:extLst>
          </p:cNvPr>
          <p:cNvSpPr>
            <a:spLocks noGrp="1"/>
          </p:cNvSpPr>
          <p:nvPr>
            <p:ph type="body" idx="1"/>
          </p:nvPr>
        </p:nvSpPr>
        <p:spPr/>
        <p:txBody>
          <a:bodyPr/>
          <a:lstStyle/>
          <a:p>
            <a:r>
              <a:rPr lang="zh-CN" altLang="en-US" b="1" dirty="0"/>
              <a:t>形状</a:t>
            </a:r>
            <a:r>
              <a:rPr lang="ja-JP" altLang="en-US" b="1"/>
              <a:t>パラメータの</a:t>
            </a:r>
            <a:r>
              <a:rPr lang="zh-CN" altLang="en-US" b="1" dirty="0"/>
              <a:t>標準化</a:t>
            </a:r>
            <a:r>
              <a:rPr lang="zh-CN" altLang="en-US" dirty="0"/>
              <a:t>：</a:t>
            </a:r>
            <a:r>
              <a:rPr lang="ja-JP" altLang="en-US"/>
              <a:t>フィッティング</a:t>
            </a:r>
            <a:r>
              <a:rPr lang="zh-CN" altLang="en-US" dirty="0"/>
              <a:t>円半径（</a:t>
            </a:r>
            <a:r>
              <a:rPr lang="en-US" altLang="zh-CN" dirty="0"/>
              <a:t>CR_B1</a:t>
            </a:r>
            <a:r>
              <a:rPr lang="zh-CN" altLang="en-US" dirty="0"/>
              <a:t>・</a:t>
            </a:r>
            <a:r>
              <a:rPr lang="en-US" altLang="zh-CN" dirty="0"/>
              <a:t>CR_B2</a:t>
            </a:r>
            <a:r>
              <a:rPr lang="zh-CN" altLang="en-US" dirty="0"/>
              <a:t>）</a:t>
            </a:r>
            <a:r>
              <a:rPr lang="ja-JP" altLang="en-US"/>
              <a:t>と</a:t>
            </a:r>
            <a:r>
              <a:rPr lang="el-GR" altLang="zh-CN" dirty="0"/>
              <a:t>β</a:t>
            </a:r>
            <a:r>
              <a:rPr lang="zh-CN" altLang="en-US" dirty="0"/>
              <a:t>角</a:t>
            </a:r>
            <a:r>
              <a:rPr lang="ja-JP" altLang="en-US"/>
              <a:t>で</a:t>
            </a:r>
            <a:r>
              <a:rPr lang="en-US" altLang="zh-CN" dirty="0"/>
              <a:t>ICA</a:t>
            </a:r>
            <a:r>
              <a:rPr lang="ja-JP" altLang="en-US"/>
              <a:t>サイホンの</a:t>
            </a:r>
            <a:r>
              <a:rPr lang="zh-CN" altLang="en-US" dirty="0"/>
              <a:t>曲</a:t>
            </a:r>
            <a:r>
              <a:rPr lang="ja-JP" altLang="en-US"/>
              <a:t>がり・ねじれを</a:t>
            </a:r>
            <a:r>
              <a:rPr lang="zh-CN" altLang="en-US" dirty="0"/>
              <a:t>定量化。</a:t>
            </a:r>
          </a:p>
          <a:p>
            <a:r>
              <a:rPr lang="zh-CN" altLang="en-US" b="1" dirty="0"/>
              <a:t>感度分析</a:t>
            </a:r>
            <a:r>
              <a:rPr lang="zh-CN" altLang="en-US" dirty="0"/>
              <a:t>：曲率減少率</a:t>
            </a:r>
            <a:r>
              <a:rPr lang="ja-JP" altLang="en-US"/>
              <a:t>が</a:t>
            </a:r>
            <a:r>
              <a:rPr lang="en-US" altLang="ja-JP" dirty="0"/>
              <a:t>0.4</a:t>
            </a:r>
            <a:r>
              <a:rPr lang="zh-CN" altLang="en-US" dirty="0"/>
              <a:t>以上</a:t>
            </a:r>
            <a:r>
              <a:rPr lang="ja-JP" altLang="en-US"/>
              <a:t>でパラメータが</a:t>
            </a:r>
            <a:r>
              <a:rPr lang="zh-CN" altLang="en-US" dirty="0"/>
              <a:t>安定、</a:t>
            </a:r>
            <a:r>
              <a:rPr lang="en-US" altLang="zh-CN" dirty="0"/>
              <a:t>B1</a:t>
            </a:r>
            <a:r>
              <a:rPr lang="ja-JP" altLang="en-US"/>
              <a:t>は</a:t>
            </a:r>
            <a:r>
              <a:rPr lang="en-US" altLang="zh-CN" dirty="0"/>
              <a:t>B2</a:t>
            </a:r>
            <a:r>
              <a:rPr lang="ja-JP" altLang="en-US"/>
              <a:t>より</a:t>
            </a:r>
            <a:r>
              <a:rPr lang="zh-CN" altLang="en-US" dirty="0"/>
              <a:t>敏感。</a:t>
            </a:r>
          </a:p>
          <a:p>
            <a:r>
              <a:rPr lang="zh-CN" altLang="en-US" b="1" dirty="0"/>
              <a:t>分類</a:t>
            </a:r>
            <a:r>
              <a:rPr lang="ja-JP" altLang="en-US" b="1"/>
              <a:t>システム</a:t>
            </a:r>
            <a:r>
              <a:rPr lang="ja-JP" altLang="en-US"/>
              <a:t>：</a:t>
            </a:r>
            <a:r>
              <a:rPr lang="en-US" altLang="zh-CN" dirty="0"/>
              <a:t>CR</a:t>
            </a:r>
            <a:r>
              <a:rPr lang="ja-JP" altLang="en-US"/>
              <a:t>と</a:t>
            </a:r>
            <a:r>
              <a:rPr lang="el-GR" altLang="zh-CN" dirty="0"/>
              <a:t>β</a:t>
            </a:r>
            <a:r>
              <a:rPr lang="zh-CN" altLang="en-US" dirty="0"/>
              <a:t>角</a:t>
            </a:r>
            <a:r>
              <a:rPr lang="ja-JP" altLang="en-US"/>
              <a:t>を</a:t>
            </a:r>
            <a:r>
              <a:rPr lang="zh-CN" altLang="en-US" dirty="0"/>
              <a:t>用</a:t>
            </a:r>
            <a:r>
              <a:rPr lang="ja-JP" altLang="en-US"/>
              <a:t>いた</a:t>
            </a:r>
            <a:r>
              <a:rPr lang="zh-CN" altLang="en-US" dirty="0"/>
              <a:t>決定木</a:t>
            </a:r>
            <a:r>
              <a:rPr lang="ja-JP" altLang="en-US"/>
              <a:t>で</a:t>
            </a:r>
            <a:r>
              <a:rPr lang="en-US" altLang="zh-CN" dirty="0"/>
              <a:t>U/V/C/S</a:t>
            </a:r>
            <a:r>
              <a:rPr lang="ja-JP" altLang="en-US"/>
              <a:t>タイプに</a:t>
            </a:r>
            <a:r>
              <a:rPr lang="zh-CN" altLang="en-US" dirty="0"/>
              <a:t>分類。</a:t>
            </a:r>
          </a:p>
          <a:p>
            <a:r>
              <a:rPr lang="ja-JP" altLang="en-US" b="1"/>
              <a:t>しきい</a:t>
            </a:r>
            <a:r>
              <a:rPr lang="zh-CN" altLang="en-US" b="1" dirty="0"/>
              <a:t>値</a:t>
            </a:r>
            <a:r>
              <a:rPr lang="ja-JP" altLang="en-US" b="1"/>
              <a:t>の</a:t>
            </a:r>
            <a:r>
              <a:rPr lang="zh-CN" altLang="en-US" b="1" dirty="0"/>
              <a:t>影響</a:t>
            </a:r>
            <a:r>
              <a:rPr lang="zh-CN" altLang="en-US" dirty="0"/>
              <a:t>：</a:t>
            </a:r>
            <a:r>
              <a:rPr lang="ja-JP" altLang="en-US"/>
              <a:t>しきい</a:t>
            </a:r>
            <a:r>
              <a:rPr lang="zh-CN" altLang="en-US" dirty="0"/>
              <a:t>値</a:t>
            </a:r>
            <a:r>
              <a:rPr lang="ja-JP" altLang="en-US"/>
              <a:t>を</a:t>
            </a:r>
            <a:r>
              <a:rPr lang="zh-CN" altLang="en-US" dirty="0"/>
              <a:t>変</a:t>
            </a:r>
            <a:r>
              <a:rPr lang="ja-JP" altLang="en-US"/>
              <a:t>えると</a:t>
            </a:r>
            <a:r>
              <a:rPr lang="zh-CN" altLang="en-US" dirty="0"/>
              <a:t>分類結果</a:t>
            </a:r>
            <a:r>
              <a:rPr lang="ja-JP" altLang="en-US"/>
              <a:t>が</a:t>
            </a:r>
            <a:r>
              <a:rPr lang="zh-CN" altLang="en-US" dirty="0"/>
              <a:t>変化</a:t>
            </a:r>
            <a:r>
              <a:rPr lang="ja-JP" altLang="en-US"/>
              <a:t>し、</a:t>
            </a:r>
            <a:r>
              <a:rPr lang="zh-CN" altLang="en-US" dirty="0"/>
              <a:t>方法</a:t>
            </a:r>
            <a:r>
              <a:rPr lang="ja-JP" altLang="en-US"/>
              <a:t>の</a:t>
            </a:r>
            <a:r>
              <a:rPr lang="zh-CN" altLang="en-US" dirty="0"/>
              <a:t>安定性</a:t>
            </a:r>
            <a:r>
              <a:rPr lang="ja-JP" altLang="en-US"/>
              <a:t>を</a:t>
            </a:r>
            <a:r>
              <a:rPr lang="zh-CN" altLang="en-US" dirty="0"/>
              <a:t>確認。</a:t>
            </a:r>
          </a:p>
        </p:txBody>
      </p:sp>
      <p:sp>
        <p:nvSpPr>
          <p:cNvPr id="4" name="灯片编号占位符 3">
            <a:extLst>
              <a:ext uri="{FF2B5EF4-FFF2-40B4-BE49-F238E27FC236}">
                <a16:creationId xmlns:a16="http://schemas.microsoft.com/office/drawing/2014/main" id="{2379E2A8-47B9-0099-9DEC-CCAB7175564C}"/>
              </a:ext>
            </a:extLst>
          </p:cNvPr>
          <p:cNvSpPr>
            <a:spLocks noGrp="1"/>
          </p:cNvSpPr>
          <p:nvPr>
            <p:ph type="sldNum" sz="quarter" idx="5"/>
          </p:nvPr>
        </p:nvSpPr>
        <p:spPr/>
        <p:txBody>
          <a:bodyPr/>
          <a:lstStyle/>
          <a:p>
            <a:fld id="{448F9E02-E2ED-4056-B814-D80102149806}" type="slidenum">
              <a:rPr lang="zh-CN" altLang="en-US" smtClean="0"/>
              <a:t>44</a:t>
            </a:fld>
            <a:endParaRPr lang="zh-CN" altLang="en-US"/>
          </a:p>
        </p:txBody>
      </p:sp>
    </p:spTree>
    <p:extLst>
      <p:ext uri="{BB962C8B-B14F-4D97-AF65-F5344CB8AC3E}">
        <p14:creationId xmlns:p14="http://schemas.microsoft.com/office/powerpoint/2010/main" val="968449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00C34-AC15-F176-D52B-2AEC78201B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F3D418-699A-76C0-55A5-C87A66C70A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A96690B-36B4-0235-45EE-C2AF3A7C455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B9E3482-A5A7-8812-19C5-0A41BB19AC69}"/>
              </a:ext>
            </a:extLst>
          </p:cNvPr>
          <p:cNvSpPr>
            <a:spLocks noGrp="1"/>
          </p:cNvSpPr>
          <p:nvPr>
            <p:ph type="sldNum" sz="quarter" idx="5"/>
          </p:nvPr>
        </p:nvSpPr>
        <p:spPr/>
        <p:txBody>
          <a:bodyPr/>
          <a:lstStyle/>
          <a:p>
            <a:fld id="{448F9E02-E2ED-4056-B814-D80102149806}" type="slidenum">
              <a:rPr lang="zh-CN" altLang="en-US" smtClean="0"/>
              <a:t>46</a:t>
            </a:fld>
            <a:endParaRPr lang="zh-CN" altLang="en-US"/>
          </a:p>
        </p:txBody>
      </p:sp>
    </p:spTree>
    <p:extLst>
      <p:ext uri="{BB962C8B-B14F-4D97-AF65-F5344CB8AC3E}">
        <p14:creationId xmlns:p14="http://schemas.microsoft.com/office/powerpoint/2010/main" val="1240894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47</a:t>
            </a:fld>
            <a:endParaRPr lang="zh-CN" altLang="en-US"/>
          </a:p>
        </p:txBody>
      </p:sp>
    </p:spTree>
    <p:extLst>
      <p:ext uri="{BB962C8B-B14F-4D97-AF65-F5344CB8AC3E}">
        <p14:creationId xmlns:p14="http://schemas.microsoft.com/office/powerpoint/2010/main" val="947716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14D44-5F49-43A6-9E61-F98C62EB39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22C05B-77E8-922E-12C8-1853648280B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85765E-D74C-00DF-D9F7-409CF07ED1DC}"/>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3CB7950D-F515-EA53-48A3-99E0FE1852E1}"/>
              </a:ext>
            </a:extLst>
          </p:cNvPr>
          <p:cNvSpPr>
            <a:spLocks noGrp="1"/>
          </p:cNvSpPr>
          <p:nvPr>
            <p:ph type="sldNum" sz="quarter" idx="5"/>
          </p:nvPr>
        </p:nvSpPr>
        <p:spPr/>
        <p:txBody>
          <a:bodyPr/>
          <a:lstStyle/>
          <a:p>
            <a:fld id="{448F9E02-E2ED-4056-B814-D80102149806}" type="slidenum">
              <a:rPr lang="zh-CN" altLang="en-US" smtClean="0"/>
              <a:t>48</a:t>
            </a:fld>
            <a:endParaRPr lang="zh-CN" altLang="en-US"/>
          </a:p>
        </p:txBody>
      </p:sp>
    </p:spTree>
    <p:extLst>
      <p:ext uri="{BB962C8B-B14F-4D97-AF65-F5344CB8AC3E}">
        <p14:creationId xmlns:p14="http://schemas.microsoft.com/office/powerpoint/2010/main" val="3620528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8F108-E051-C3B8-0A4A-2F47DB8A0F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EE4A7C-9066-EF31-75B7-6582F406FD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7A1966-E5C8-BB40-97CB-515D615BCF52}"/>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前処理</a:t>
            </a:r>
            <a:r>
              <a:rPr lang="ja-JP" altLang="en-US"/>
              <a:t>では、</a:t>
            </a:r>
            <a:r>
              <a:rPr lang="zh-CN" altLang="en-US" dirty="0"/>
              <a:t>中心線</a:t>
            </a:r>
            <a:r>
              <a:rPr lang="ja-JP" altLang="en-US"/>
              <a:t>を</a:t>
            </a:r>
            <a:r>
              <a:rPr lang="zh-CN" altLang="en-US" dirty="0"/>
              <a:t>用</a:t>
            </a:r>
            <a:r>
              <a:rPr lang="ja-JP" altLang="en-US"/>
              <a:t>いて</a:t>
            </a:r>
            <a:r>
              <a:rPr lang="zh-CN" altLang="en-US" dirty="0"/>
              <a:t>血管</a:t>
            </a:r>
            <a:r>
              <a:rPr lang="ja-JP" altLang="en-US"/>
              <a:t>の</a:t>
            </a:r>
            <a:r>
              <a:rPr lang="zh-CN" altLang="en-US" dirty="0"/>
              <a:t>表面</a:t>
            </a:r>
            <a:r>
              <a:rPr lang="ja-JP" altLang="en-US"/>
              <a:t>モデルを</a:t>
            </a:r>
            <a:r>
              <a:rPr lang="zh-CN" altLang="en-US" dirty="0"/>
              <a:t>作成</a:t>
            </a:r>
            <a:r>
              <a:rPr lang="ja-JP" altLang="en-US"/>
              <a:t>する</a:t>
            </a:r>
            <a:r>
              <a:rPr lang="zh-CN" altLang="en-US" dirty="0"/>
              <a:t>必要</a:t>
            </a:r>
            <a:r>
              <a:rPr lang="ja-JP" altLang="en-US"/>
              <a:t>があります。</a:t>
            </a:r>
            <a:endParaRPr lang="en-US" altLang="ja-JP" dirty="0"/>
          </a:p>
          <a:p>
            <a:pPr marL="171450" indent="-171450">
              <a:buFont typeface="Arial" panose="020B0604020202020204" pitchFamily="34" charset="0"/>
              <a:buChar char="•"/>
            </a:pPr>
            <a:r>
              <a:rPr lang="ja-JP" altLang="en-US"/>
              <a:t>まず、</a:t>
            </a:r>
            <a:r>
              <a:rPr lang="zh-CN" altLang="en-US" dirty="0"/>
              <a:t>元</a:t>
            </a:r>
            <a:r>
              <a:rPr lang="ja-JP" altLang="en-US"/>
              <a:t>の </a:t>
            </a:r>
            <a:r>
              <a:rPr lang="zh-CN" altLang="en-US" dirty="0"/>
              <a:t>中心線</a:t>
            </a:r>
            <a:r>
              <a:rPr lang="ja-JP" altLang="en-US"/>
              <a:t>に</a:t>
            </a:r>
            <a:r>
              <a:rPr lang="zh-CN" altLang="en-US" dirty="0"/>
              <a:t>対</a:t>
            </a:r>
            <a:r>
              <a:rPr lang="ja-JP" altLang="en-US"/>
              <a:t>して</a:t>
            </a:r>
            <a:r>
              <a:rPr lang="zh-CN" altLang="en-US" dirty="0"/>
              <a:t>入口</a:t>
            </a:r>
            <a:r>
              <a:rPr lang="ja-JP" altLang="en-US"/>
              <a:t>と</a:t>
            </a:r>
            <a:r>
              <a:rPr lang="zh-CN" altLang="en-US" dirty="0"/>
              <a:t>出口</a:t>
            </a:r>
            <a:r>
              <a:rPr lang="ja-JP" altLang="en-US"/>
              <a:t>の</a:t>
            </a:r>
            <a:r>
              <a:rPr lang="zh-CN" altLang="en-US" dirty="0"/>
              <a:t>延長処理</a:t>
            </a:r>
            <a:r>
              <a:rPr lang="ja-JP" altLang="en-US"/>
              <a:t>を</a:t>
            </a:r>
            <a:r>
              <a:rPr lang="zh-CN" altLang="en-US" dirty="0"/>
              <a:t>行</a:t>
            </a:r>
            <a:r>
              <a:rPr lang="ja-JP" altLang="en-US"/>
              <a:t>います。その</a:t>
            </a:r>
            <a:r>
              <a:rPr lang="zh-CN" altLang="en-US" dirty="0"/>
              <a:t>後、</a:t>
            </a:r>
            <a:r>
              <a:rPr lang="en-US" altLang="zh-CN" dirty="0"/>
              <a:t>VMTK </a:t>
            </a:r>
            <a:r>
              <a:rPr lang="ja-JP" altLang="en-US"/>
              <a:t>を</a:t>
            </a:r>
            <a:r>
              <a:rPr lang="zh-CN" altLang="en-US" dirty="0"/>
              <a:t>用</a:t>
            </a:r>
            <a:r>
              <a:rPr lang="ja-JP" altLang="en-US"/>
              <a:t>いて</a:t>
            </a:r>
            <a:r>
              <a:rPr lang="en-US" altLang="ja-JP" dirty="0"/>
              <a:t>180</a:t>
            </a:r>
            <a:r>
              <a:rPr lang="zh-CN" altLang="en-US" dirty="0"/>
              <a:t>点</a:t>
            </a:r>
            <a:r>
              <a:rPr lang="ja-JP" altLang="en-US"/>
              <a:t>にリサンプリングして、</a:t>
            </a:r>
            <a:r>
              <a:rPr lang="zh-CN" altLang="en-US" dirty="0"/>
              <a:t>半径情報</a:t>
            </a:r>
            <a:r>
              <a:rPr lang="ja-JP" altLang="en-US"/>
              <a:t>を</a:t>
            </a:r>
            <a:r>
              <a:rPr lang="zh-CN" altLang="en-US" dirty="0"/>
              <a:t>つけて</a:t>
            </a:r>
            <a:r>
              <a:rPr lang="ja-JP" altLang="en-US"/>
              <a:t>、</a:t>
            </a:r>
            <a:r>
              <a:rPr lang="zh-CN" altLang="en-US" dirty="0"/>
              <a:t>座標</a:t>
            </a:r>
            <a:r>
              <a:rPr lang="ja-JP" altLang="en-US"/>
              <a:t>と</a:t>
            </a:r>
            <a:r>
              <a:rPr lang="zh-CN" altLang="en-US" dirty="0"/>
              <a:t>半径</a:t>
            </a:r>
            <a:r>
              <a:rPr lang="ja-JP" altLang="en-US"/>
              <a:t>を</a:t>
            </a:r>
            <a:r>
              <a:rPr lang="zh-CN" altLang="en-US" dirty="0"/>
              <a:t>含</a:t>
            </a:r>
            <a:r>
              <a:rPr lang="ja-JP" altLang="en-US"/>
              <a:t>む</a:t>
            </a:r>
            <a:r>
              <a:rPr lang="zh-CN" altLang="en-US" dirty="0"/>
              <a:t>中心線</a:t>
            </a:r>
            <a:r>
              <a:rPr lang="ja-JP" altLang="en-US"/>
              <a:t>を</a:t>
            </a:r>
            <a:r>
              <a:rPr lang="zh-CN" altLang="en-US" dirty="0"/>
              <a:t>生成</a:t>
            </a:r>
            <a:r>
              <a:rPr lang="ja-JP" altLang="en-US"/>
              <a:t>します。</a:t>
            </a:r>
            <a:r>
              <a:rPr lang="zh-CN" altLang="en-US" dirty="0"/>
              <a:t>最後</a:t>
            </a:r>
            <a:r>
              <a:rPr lang="ja-JP" altLang="en-US"/>
              <a:t>に、</a:t>
            </a:r>
            <a:r>
              <a:rPr lang="en-US" altLang="zh-CN" dirty="0"/>
              <a:t>VMTK </a:t>
            </a:r>
            <a:r>
              <a:rPr lang="ja-JP" altLang="en-US"/>
              <a:t>を</a:t>
            </a:r>
            <a:r>
              <a:rPr lang="zh-CN" altLang="en-US" dirty="0"/>
              <a:t>用</a:t>
            </a:r>
            <a:r>
              <a:rPr lang="ja-JP" altLang="en-US"/>
              <a:t>いて</a:t>
            </a:r>
            <a:r>
              <a:rPr lang="zh-CN" altLang="en-US" dirty="0"/>
              <a:t>一定</a:t>
            </a:r>
            <a:r>
              <a:rPr lang="ja-JP" altLang="en-US"/>
              <a:t>の</a:t>
            </a:r>
            <a:r>
              <a:rPr lang="zh-CN" altLang="en-US" dirty="0"/>
              <a:t>半径</a:t>
            </a:r>
            <a:r>
              <a:rPr lang="ja-JP" altLang="en-US"/>
              <a:t>を</a:t>
            </a:r>
            <a:r>
              <a:rPr lang="zh-CN" altLang="en-US" dirty="0"/>
              <a:t>持</a:t>
            </a:r>
            <a:r>
              <a:rPr lang="ja-JP" altLang="en-US"/>
              <a:t>つ</a:t>
            </a:r>
            <a:r>
              <a:rPr lang="zh-CN" altLang="en-US" dirty="0"/>
              <a:t>血管</a:t>
            </a:r>
            <a:r>
              <a:rPr lang="ja-JP" altLang="en-US"/>
              <a:t>の</a:t>
            </a:r>
            <a:r>
              <a:rPr lang="zh-CN" altLang="en-US" dirty="0"/>
              <a:t>表面</a:t>
            </a:r>
            <a:r>
              <a:rPr lang="ja-JP" altLang="en-US"/>
              <a:t>モデルを</a:t>
            </a:r>
            <a:r>
              <a:rPr lang="zh-CN" altLang="en-US" dirty="0"/>
              <a:t>構築</a:t>
            </a:r>
            <a:r>
              <a:rPr lang="ja-JP" altLang="en-US"/>
              <a:t>します。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不要用</a:t>
            </a:r>
            <a:r>
              <a:rPr kumimoji="1" lang="en-US" altLang="ja-JP" dirty="0" err="1"/>
              <a:t>vmtk</a:t>
            </a:r>
            <a:r>
              <a:rPr kumimoji="1" lang="zh-CN" altLang="en-US" dirty="0"/>
              <a:t>，考虑</a:t>
            </a:r>
          </a:p>
        </p:txBody>
      </p:sp>
      <p:sp>
        <p:nvSpPr>
          <p:cNvPr id="4" name="灯片编号占位符 3">
            <a:extLst>
              <a:ext uri="{FF2B5EF4-FFF2-40B4-BE49-F238E27FC236}">
                <a16:creationId xmlns:a16="http://schemas.microsoft.com/office/drawing/2014/main" id="{E3696949-E742-3BA5-1AFC-18ED87B99FF3}"/>
              </a:ext>
            </a:extLst>
          </p:cNvPr>
          <p:cNvSpPr>
            <a:spLocks noGrp="1"/>
          </p:cNvSpPr>
          <p:nvPr>
            <p:ph type="sldNum" sz="quarter" idx="5"/>
          </p:nvPr>
        </p:nvSpPr>
        <p:spPr/>
        <p:txBody>
          <a:bodyPr/>
          <a:lstStyle/>
          <a:p>
            <a:fld id="{448F9E02-E2ED-4056-B814-D80102149806}" type="slidenum">
              <a:rPr lang="zh-CN" altLang="en-US" smtClean="0"/>
              <a:t>49</a:t>
            </a:fld>
            <a:endParaRPr lang="zh-CN" altLang="en-US"/>
          </a:p>
        </p:txBody>
      </p:sp>
    </p:spTree>
    <p:extLst>
      <p:ext uri="{BB962C8B-B14F-4D97-AF65-F5344CB8AC3E}">
        <p14:creationId xmlns:p14="http://schemas.microsoft.com/office/powerpoint/2010/main" val="2357815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b="0" dirty="0"/>
              <a:t>ここに示したのは</a:t>
            </a:r>
            <a:r>
              <a:rPr lang="ja-JP" altLang="en-US" b="0"/>
              <a:t>、</a:t>
            </a:r>
            <a:r>
              <a:rPr lang="en-US" altLang="zh-CN" b="0" dirty="0"/>
              <a:t>IMAI</a:t>
            </a:r>
            <a:r>
              <a:rPr lang="ja-JP" altLang="en-US" b="0"/>
              <a:t>を</a:t>
            </a:r>
            <a:r>
              <a:rPr lang="zh-CN" altLang="en-US" b="0" dirty="0"/>
              <a:t>の</a:t>
            </a:r>
            <a:r>
              <a:rPr lang="ja-JP" altLang="en-US" b="0"/>
              <a:t>メッシュ</a:t>
            </a:r>
            <a:r>
              <a:rPr lang="zh-CN" altLang="en-US" b="0" dirty="0"/>
              <a:t>変形手法</a:t>
            </a:r>
            <a:r>
              <a:rPr lang="ja-JP" altLang="en-US" b="0"/>
              <a:t>です。</a:t>
            </a:r>
            <a:endParaRPr lang="en-US" altLang="ja-JP" b="0" dirty="0"/>
          </a:p>
          <a:p>
            <a:pPr marL="171450" indent="-171450">
              <a:buFont typeface="Arial" panose="020B0604020202020204" pitchFamily="34" charset="0"/>
              <a:buChar char="•"/>
            </a:pPr>
            <a:r>
              <a:rPr lang="ja-JP" altLang="en-US" b="0"/>
              <a:t>まず、</a:t>
            </a:r>
            <a:r>
              <a:rPr lang="zh-CN" altLang="en-US" b="0" dirty="0"/>
              <a:t>参照</a:t>
            </a:r>
            <a:r>
              <a:rPr lang="en-US" altLang="zh-CN" b="0" dirty="0"/>
              <a:t>CFD</a:t>
            </a:r>
            <a:r>
              <a:rPr lang="ja-JP" altLang="en-US" b="0"/>
              <a:t>メッシュの</a:t>
            </a:r>
            <a:r>
              <a:rPr lang="zh-CN" altLang="en-US" b="0" dirty="0"/>
              <a:t>表面</a:t>
            </a:r>
            <a:r>
              <a:rPr lang="ja-JP" altLang="en-US" b="0"/>
              <a:t>メッシュを</a:t>
            </a:r>
            <a:r>
              <a:rPr lang="zh-CN" altLang="en-US" b="0" dirty="0"/>
              <a:t>抽出</a:t>
            </a:r>
            <a:r>
              <a:rPr lang="ja-JP" altLang="en-US" b="0"/>
              <a:t>し、</a:t>
            </a:r>
            <a:r>
              <a:rPr lang="zh-CN" altLang="en-US" b="0" dirty="0"/>
              <a:t>中心線</a:t>
            </a:r>
            <a:r>
              <a:rPr lang="ja-JP" altLang="en-US" b="0"/>
              <a:t>との</a:t>
            </a:r>
            <a:r>
              <a:rPr lang="zh-CN" altLang="en-US" b="0" dirty="0"/>
              <a:t>対応関係</a:t>
            </a:r>
            <a:r>
              <a:rPr lang="ja-JP" altLang="en-US" b="0"/>
              <a:t>を</a:t>
            </a:r>
            <a:r>
              <a:rPr lang="zh-CN" altLang="en-US" b="0" dirty="0"/>
              <a:t>構築</a:t>
            </a:r>
            <a:r>
              <a:rPr lang="ja-JP" altLang="en-US" b="0"/>
              <a:t>します。その</a:t>
            </a:r>
            <a:r>
              <a:rPr lang="zh-CN" altLang="en-US" b="0" dirty="0"/>
              <a:t>後、中心線</a:t>
            </a:r>
            <a:r>
              <a:rPr lang="ja-JP" altLang="en-US" b="0"/>
              <a:t>の</a:t>
            </a:r>
            <a:r>
              <a:rPr lang="zh-CN" altLang="en-US" b="0" dirty="0"/>
              <a:t>変形</a:t>
            </a:r>
            <a:r>
              <a:rPr lang="ja-JP" altLang="en-US" b="0"/>
              <a:t>に</a:t>
            </a:r>
            <a:r>
              <a:rPr lang="zh-CN" altLang="en-US" b="0" dirty="0"/>
              <a:t>伴</a:t>
            </a:r>
            <a:r>
              <a:rPr lang="ja-JP" altLang="en-US" b="0"/>
              <a:t>って、</a:t>
            </a:r>
            <a:r>
              <a:rPr lang="zh-CN" altLang="en-US" b="0" dirty="0"/>
              <a:t>参照</a:t>
            </a:r>
            <a:r>
              <a:rPr lang="ja-JP" altLang="en-US" b="0"/>
              <a:t>メッシュを</a:t>
            </a:r>
            <a:r>
              <a:rPr lang="zh-CN" altLang="en-US" b="0" dirty="0"/>
              <a:t>対応関係</a:t>
            </a:r>
            <a:r>
              <a:rPr lang="ja-JP" altLang="en-US" b="0"/>
              <a:t>に</a:t>
            </a:r>
            <a:r>
              <a:rPr lang="zh-CN" altLang="en-US" b="0" dirty="0"/>
              <a:t>基</a:t>
            </a:r>
            <a:r>
              <a:rPr lang="ja-JP" altLang="en-US" b="0"/>
              <a:t>づいて</a:t>
            </a:r>
            <a:r>
              <a:rPr lang="zh-CN" altLang="en-US" b="0" dirty="0"/>
              <a:t>変形</a:t>
            </a:r>
            <a:r>
              <a:rPr lang="ja-JP" altLang="en-US" b="0"/>
              <a:t>させることで、ターゲット</a:t>
            </a:r>
            <a:r>
              <a:rPr lang="zh-CN" altLang="en-US" b="0" dirty="0"/>
              <a:t>形状</a:t>
            </a:r>
            <a:r>
              <a:rPr lang="ja-JP" altLang="en-US" b="0"/>
              <a:t>の</a:t>
            </a:r>
            <a:r>
              <a:rPr lang="en-US" altLang="zh-CN" b="0" dirty="0"/>
              <a:t>CFD</a:t>
            </a:r>
            <a:r>
              <a:rPr lang="ja-JP" altLang="en-US" b="0"/>
              <a:t>メッシュを</a:t>
            </a:r>
            <a:r>
              <a:rPr lang="zh-CN" altLang="en-US" b="0" dirty="0"/>
              <a:t>生成</a:t>
            </a:r>
            <a:r>
              <a:rPr lang="ja-JP" altLang="en-US" b="0"/>
              <a:t>します。</a:t>
            </a:r>
            <a:endParaRPr kumimoji="1" lang="zh-CN" altLang="en-US" b="0"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50</a:t>
            </a:fld>
            <a:endParaRPr lang="zh-CN" altLang="en-US"/>
          </a:p>
        </p:txBody>
      </p:sp>
    </p:spTree>
    <p:extLst>
      <p:ext uri="{BB962C8B-B14F-4D97-AF65-F5344CB8AC3E}">
        <p14:creationId xmlns:p14="http://schemas.microsoft.com/office/powerpoint/2010/main" val="2320591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この手法</a:t>
            </a:r>
            <a:r>
              <a:rPr lang="ja-JP" altLang="en-US"/>
              <a:t>では、</a:t>
            </a:r>
            <a:r>
              <a:rPr lang="zh-CN" altLang="en-US" dirty="0"/>
              <a:t>主</a:t>
            </a:r>
            <a:r>
              <a:rPr lang="ja-JP" altLang="en-US"/>
              <a:t>に</a:t>
            </a:r>
            <a:r>
              <a:rPr lang="en-US" altLang="ja-JP" dirty="0"/>
              <a:t>2</a:t>
            </a:r>
            <a:r>
              <a:rPr lang="ja-JP" altLang="en-US"/>
              <a:t>つの</a:t>
            </a:r>
            <a:r>
              <a:rPr lang="zh-CN" altLang="en-US" dirty="0"/>
              <a:t>問題</a:t>
            </a:r>
            <a:r>
              <a:rPr lang="ja-JP" altLang="en-US"/>
              <a:t>が</a:t>
            </a:r>
            <a:r>
              <a:rPr lang="zh-CN" altLang="en-US" dirty="0"/>
              <a:t>確認</a:t>
            </a:r>
            <a:r>
              <a:rPr lang="ja-JP" altLang="en-US"/>
              <a:t>されました。</a:t>
            </a:r>
            <a:br>
              <a:rPr lang="ja-JP" altLang="en-US"/>
            </a:br>
            <a:r>
              <a:rPr lang="en-US" altLang="ja-JP" dirty="0"/>
              <a:t>1</a:t>
            </a:r>
            <a:r>
              <a:rPr lang="ja-JP" altLang="en-US"/>
              <a:t>つ</a:t>
            </a:r>
            <a:r>
              <a:rPr lang="zh-CN" altLang="en-US" dirty="0"/>
              <a:t>目</a:t>
            </a:r>
            <a:r>
              <a:rPr lang="ja-JP" altLang="en-US"/>
              <a:t>は、</a:t>
            </a:r>
            <a:r>
              <a:rPr lang="zh-CN" altLang="en-US" dirty="0"/>
              <a:t>中心線</a:t>
            </a:r>
            <a:r>
              <a:rPr lang="ja-JP" altLang="en-US"/>
              <a:t>の</a:t>
            </a:r>
            <a:r>
              <a:rPr lang="zh-CN" altLang="en-US" dirty="0"/>
              <a:t>点数</a:t>
            </a:r>
            <a:r>
              <a:rPr lang="ja-JP" altLang="en-US"/>
              <a:t>が</a:t>
            </a:r>
            <a:r>
              <a:rPr lang="zh-CN" altLang="en-US" dirty="0"/>
              <a:t>不足</a:t>
            </a:r>
            <a:r>
              <a:rPr lang="ja-JP" altLang="en-US"/>
              <a:t>しているため、</a:t>
            </a:r>
            <a:r>
              <a:rPr lang="zh-CN" altLang="en-US" dirty="0"/>
              <a:t>点と点</a:t>
            </a:r>
            <a:r>
              <a:rPr lang="ja-JP" altLang="en-US"/>
              <a:t>の</a:t>
            </a:r>
            <a:r>
              <a:rPr lang="zh-CN" altLang="en-US" dirty="0"/>
              <a:t>間隔</a:t>
            </a:r>
            <a:r>
              <a:rPr lang="ja-JP" altLang="en-US"/>
              <a:t>が</a:t>
            </a:r>
            <a:r>
              <a:rPr lang="zh-CN" altLang="en-US" dirty="0"/>
              <a:t>広</a:t>
            </a:r>
            <a:r>
              <a:rPr lang="ja-JP" altLang="en-US"/>
              <a:t>くなり、</a:t>
            </a:r>
            <a:r>
              <a:rPr lang="zh-CN" altLang="en-US" dirty="0"/>
              <a:t>血管壁</a:t>
            </a:r>
            <a:r>
              <a:rPr lang="ja-JP" altLang="en-US"/>
              <a:t>のメッシュが</a:t>
            </a:r>
            <a:r>
              <a:rPr lang="zh-CN" altLang="en-US" dirty="0"/>
              <a:t>重</a:t>
            </a:r>
            <a:r>
              <a:rPr lang="ja-JP" altLang="en-US"/>
              <a:t>なってしまうことです。</a:t>
            </a:r>
            <a:br>
              <a:rPr lang="ja-JP" altLang="en-US"/>
            </a:br>
            <a:r>
              <a:rPr lang="en-US" altLang="ja-JP" dirty="0"/>
              <a:t>2</a:t>
            </a:r>
            <a:r>
              <a:rPr lang="ja-JP" altLang="en-US"/>
              <a:t>つ</a:t>
            </a:r>
            <a:r>
              <a:rPr lang="zh-CN" altLang="en-US" dirty="0"/>
              <a:t>目</a:t>
            </a:r>
            <a:r>
              <a:rPr lang="ja-JP" altLang="en-US"/>
              <a:t>は、メッシュの</a:t>
            </a:r>
            <a:r>
              <a:rPr lang="zh-CN" altLang="en-US" dirty="0"/>
              <a:t>補間の際</a:t>
            </a:r>
            <a:r>
              <a:rPr lang="ja-JP" altLang="en-US"/>
              <a:t>に</a:t>
            </a:r>
            <a:r>
              <a:rPr lang="zh-CN" altLang="en-US" dirty="0"/>
              <a:t>局所的</a:t>
            </a:r>
            <a:r>
              <a:rPr lang="ja-JP" altLang="en-US"/>
              <a:t>な</a:t>
            </a:r>
            <a:r>
              <a:rPr lang="zh-CN" altLang="en-US" dirty="0"/>
              <a:t>形状</a:t>
            </a:r>
            <a:r>
              <a:rPr lang="ja-JP" altLang="en-US"/>
              <a:t>の</a:t>
            </a:r>
            <a:r>
              <a:rPr lang="zh-CN" altLang="en-US" dirty="0"/>
              <a:t>変化</a:t>
            </a:r>
            <a:r>
              <a:rPr lang="ja-JP" altLang="en-US"/>
              <a:t>が</a:t>
            </a:r>
            <a:r>
              <a:rPr lang="zh-CN" altLang="en-US" dirty="0"/>
              <a:t>考慮</a:t>
            </a:r>
            <a:r>
              <a:rPr lang="ja-JP" altLang="en-US"/>
              <a:t>されておらず、</a:t>
            </a:r>
            <a:r>
              <a:rPr lang="zh-CN" altLang="en-US" dirty="0"/>
              <a:t>特</a:t>
            </a:r>
            <a:r>
              <a:rPr lang="ja-JP" altLang="en-US"/>
              <a:t>に</a:t>
            </a:r>
            <a:r>
              <a:rPr lang="zh-CN" altLang="en-US" dirty="0"/>
              <a:t>曲率</a:t>
            </a:r>
            <a:r>
              <a:rPr lang="ja-JP" altLang="en-US"/>
              <a:t>の</a:t>
            </a:r>
            <a:r>
              <a:rPr lang="zh-CN" altLang="en-US" dirty="0"/>
              <a:t>高</a:t>
            </a:r>
            <a:r>
              <a:rPr lang="ja-JP" altLang="en-US"/>
              <a:t>い</a:t>
            </a:r>
            <a:r>
              <a:rPr lang="zh-CN" altLang="en-US" dirty="0"/>
              <a:t>部分</a:t>
            </a:r>
            <a:r>
              <a:rPr lang="ja-JP" altLang="en-US"/>
              <a:t>では、</a:t>
            </a:r>
            <a:r>
              <a:rPr lang="zh-CN" altLang="en-US" dirty="0"/>
              <a:t>大</a:t>
            </a:r>
            <a:r>
              <a:rPr lang="ja-JP" altLang="en-US"/>
              <a:t>きな</a:t>
            </a:r>
            <a:r>
              <a:rPr lang="zh-CN" altLang="en-US" dirty="0"/>
              <a:t>メッシュ</a:t>
            </a:r>
            <a:r>
              <a:rPr lang="ja-JP" altLang="en-US"/>
              <a:t>が</a:t>
            </a:r>
            <a:r>
              <a:rPr lang="zh-CN" altLang="en-US" dirty="0"/>
              <a:t>生</a:t>
            </a:r>
            <a:r>
              <a:rPr lang="ja-JP" altLang="en-US"/>
              <a:t>じ</a:t>
            </a:r>
            <a:r>
              <a:rPr lang="zh-CN" altLang="en-US" dirty="0"/>
              <a:t>ました</a:t>
            </a:r>
            <a:r>
              <a:rPr lang="ja-JP" altLang="en-US"/>
              <a:t>。</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51</a:t>
            </a:fld>
            <a:endParaRPr lang="zh-CN" altLang="en-US"/>
          </a:p>
        </p:txBody>
      </p:sp>
    </p:spTree>
    <p:extLst>
      <p:ext uri="{BB962C8B-B14F-4D97-AF65-F5344CB8AC3E}">
        <p14:creationId xmlns:p14="http://schemas.microsoft.com/office/powerpoint/2010/main" val="2753928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①</a:t>
            </a:r>
            <a:r>
              <a:rPr lang="ja-JP" altLang="en-US"/>
              <a:t>を</a:t>
            </a:r>
            <a:r>
              <a:rPr lang="zh-CN" altLang="en-US" dirty="0"/>
              <a:t>解決</a:t>
            </a:r>
            <a:r>
              <a:rPr lang="ja-JP" altLang="en-US"/>
              <a:t>するために、</a:t>
            </a:r>
            <a:r>
              <a:rPr lang="zh-CN" altLang="en-US" dirty="0"/>
              <a:t>中心線</a:t>
            </a:r>
            <a:r>
              <a:rPr lang="ja-JP" altLang="en-US"/>
              <a:t>のリサンプリング</a:t>
            </a:r>
            <a:r>
              <a:rPr lang="zh-CN" altLang="en-US" dirty="0"/>
              <a:t>点数</a:t>
            </a:r>
            <a:r>
              <a:rPr lang="ja-JP" altLang="en-US"/>
              <a:t>を </a:t>
            </a:r>
            <a:r>
              <a:rPr lang="en-US" altLang="ja-JP" dirty="0"/>
              <a:t>300, 400, 500, 600 </a:t>
            </a:r>
            <a:r>
              <a:rPr lang="ja-JP" altLang="en-US"/>
              <a:t>と</a:t>
            </a:r>
            <a:r>
              <a:rPr lang="zh-CN" altLang="en-US" dirty="0"/>
              <a:t>変化</a:t>
            </a:r>
            <a:r>
              <a:rPr lang="ja-JP" altLang="en-US"/>
              <a:t>させて、それぞれのメッシュ</a:t>
            </a:r>
            <a:r>
              <a:rPr lang="zh-CN" altLang="en-US" dirty="0"/>
              <a:t>状態</a:t>
            </a:r>
            <a:r>
              <a:rPr lang="ja-JP" altLang="en-US"/>
              <a:t>を</a:t>
            </a:r>
            <a:r>
              <a:rPr lang="zh-CN" altLang="en-US" dirty="0"/>
              <a:t>比較</a:t>
            </a:r>
            <a:r>
              <a:rPr lang="ja-JP" altLang="en-US"/>
              <a:t>しました。</a:t>
            </a:r>
            <a:br>
              <a:rPr lang="ja-JP" altLang="en-US"/>
            </a:br>
            <a:r>
              <a:rPr lang="zh-CN" altLang="en-US" dirty="0"/>
              <a:t>結果</a:t>
            </a:r>
            <a:r>
              <a:rPr lang="ja-JP" altLang="en-US"/>
              <a:t>として、</a:t>
            </a:r>
            <a:r>
              <a:rPr lang="zh-CN" altLang="en-US" dirty="0"/>
              <a:t>中心線</a:t>
            </a:r>
            <a:r>
              <a:rPr lang="ja-JP" altLang="en-US"/>
              <a:t>の</a:t>
            </a:r>
            <a:r>
              <a:rPr lang="zh-CN" altLang="en-US" dirty="0"/>
              <a:t>点数</a:t>
            </a:r>
            <a:r>
              <a:rPr lang="ja-JP" altLang="en-US"/>
              <a:t>を</a:t>
            </a:r>
            <a:r>
              <a:rPr lang="zh-CN" altLang="en-US" dirty="0"/>
              <a:t>増</a:t>
            </a:r>
            <a:r>
              <a:rPr lang="ja-JP" altLang="en-US"/>
              <a:t>やすことで、メッシュの</a:t>
            </a:r>
            <a:r>
              <a:rPr lang="zh-CN" altLang="en-US" dirty="0"/>
              <a:t>重</a:t>
            </a:r>
            <a:r>
              <a:rPr lang="ja-JP" altLang="en-US"/>
              <a:t>なりは</a:t>
            </a:r>
            <a:r>
              <a:rPr lang="zh-CN" altLang="en-US" dirty="0"/>
              <a:t>解消</a:t>
            </a:r>
            <a:r>
              <a:rPr lang="ja-JP" altLang="en-US"/>
              <a:t>（かいしょう）</a:t>
            </a:r>
            <a:r>
              <a:rPr lang="zh-CN" altLang="en-US" dirty="0"/>
              <a:t>される傾向</a:t>
            </a:r>
            <a:r>
              <a:rPr lang="ja-JP" altLang="en-US"/>
              <a:t>が</a:t>
            </a:r>
            <a:r>
              <a:rPr lang="zh-CN" altLang="en-US" dirty="0"/>
              <a:t>見</a:t>
            </a:r>
            <a:r>
              <a:rPr lang="ja-JP" altLang="en-US"/>
              <a:t>られました。</a:t>
            </a:r>
            <a:br>
              <a:rPr lang="ja-JP" altLang="en-US"/>
            </a:br>
            <a:r>
              <a:rPr lang="zh-CN" altLang="en-US" dirty="0"/>
              <a:t>一方</a:t>
            </a:r>
            <a:r>
              <a:rPr lang="ja-JP" altLang="en-US"/>
              <a:t>で、</a:t>
            </a:r>
            <a:r>
              <a:rPr lang="zh-CN" altLang="en-US" dirty="0"/>
              <a:t>曲率</a:t>
            </a:r>
            <a:r>
              <a:rPr lang="ja-JP" altLang="en-US"/>
              <a:t>の</a:t>
            </a:r>
            <a:r>
              <a:rPr lang="zh-CN" altLang="en-US" dirty="0"/>
              <a:t>大</a:t>
            </a:r>
            <a:r>
              <a:rPr lang="ja-JP" altLang="en-US"/>
              <a:t>きい</a:t>
            </a:r>
            <a:r>
              <a:rPr lang="zh-CN" altLang="en-US" dirty="0"/>
              <a:t>領域</a:t>
            </a:r>
            <a:r>
              <a:rPr lang="ja-JP" altLang="en-US"/>
              <a:t>におけるメッシュ</a:t>
            </a:r>
            <a:r>
              <a:rPr lang="zh-CN" altLang="en-US" dirty="0"/>
              <a:t>密度</a:t>
            </a:r>
            <a:r>
              <a:rPr lang="ja-JP" altLang="en-US"/>
              <a:t>の</a:t>
            </a:r>
            <a:r>
              <a:rPr lang="zh-CN" altLang="en-US" dirty="0"/>
              <a:t>不均一性</a:t>
            </a:r>
            <a:r>
              <a:rPr lang="ja-JP" altLang="en-US"/>
              <a:t>（ふきんいつせい）については 、</a:t>
            </a:r>
            <a:r>
              <a:rPr lang="zh-CN" altLang="en-US" dirty="0"/>
              <a:t>点数</a:t>
            </a:r>
            <a:r>
              <a:rPr lang="ja-JP" altLang="en-US"/>
              <a:t>の</a:t>
            </a:r>
            <a:r>
              <a:rPr lang="zh-CN" altLang="en-US" dirty="0"/>
              <a:t>多少</a:t>
            </a:r>
            <a:r>
              <a:rPr lang="ja-JP" altLang="en-US"/>
              <a:t>に</a:t>
            </a:r>
            <a:r>
              <a:rPr lang="zh-CN" altLang="en-US" dirty="0"/>
              <a:t>関係</a:t>
            </a:r>
            <a:r>
              <a:rPr lang="ja-JP" altLang="en-US"/>
              <a:t>なく</a:t>
            </a:r>
            <a:r>
              <a:rPr lang="zh-CN" altLang="en-US" dirty="0"/>
              <a:t>依然</a:t>
            </a:r>
            <a:r>
              <a:rPr lang="ja-JP" altLang="en-US"/>
              <a:t>として</a:t>
            </a:r>
            <a:r>
              <a:rPr lang="zh-CN" altLang="en-US" dirty="0"/>
              <a:t>確認</a:t>
            </a:r>
            <a:r>
              <a:rPr lang="ja-JP" altLang="en-US"/>
              <a:t>されており、</a:t>
            </a:r>
            <a:r>
              <a:rPr lang="zh-CN" altLang="en-US" dirty="0"/>
              <a:t>別</a:t>
            </a:r>
            <a:r>
              <a:rPr lang="ja-JP" altLang="en-US"/>
              <a:t>の</a:t>
            </a:r>
            <a:r>
              <a:rPr lang="zh-CN" altLang="en-US" dirty="0"/>
              <a:t>対策</a:t>
            </a:r>
            <a:r>
              <a:rPr lang="ja-JP" altLang="en-US"/>
              <a:t>が</a:t>
            </a:r>
            <a:r>
              <a:rPr lang="zh-CN" altLang="en-US" dirty="0"/>
              <a:t>必要</a:t>
            </a:r>
            <a:r>
              <a:rPr lang="ja-JP" altLang="en-US"/>
              <a:t>だと</a:t>
            </a:r>
            <a:r>
              <a:rPr lang="zh-CN" altLang="en-US" dirty="0"/>
              <a:t>考</a:t>
            </a:r>
            <a:r>
              <a:rPr lang="ja-JP" altLang="en-US"/>
              <a:t>えられます。</a:t>
            </a:r>
            <a:endParaRPr lang="en-US" altLang="ja-JP" dirty="0"/>
          </a:p>
          <a:p>
            <a:endParaRPr kumimoji="1" lang="en-US" altLang="zh-CN" dirty="0"/>
          </a:p>
          <a:p>
            <a:endParaRPr kumimoji="1" lang="en-US" altLang="zh-CN" dirty="0"/>
          </a:p>
          <a:p>
            <a:r>
              <a:rPr kumimoji="1" lang="ja-JP" altLang="en-US"/>
              <a:t>关于点和表面的数量要定量比较</a:t>
            </a:r>
            <a:r>
              <a:rPr kumimoji="1" lang="zh-CN" altLang="en-US" dirty="0"/>
              <a:t>（和</a:t>
            </a:r>
            <a:r>
              <a:rPr kumimoji="1" lang="en-US" altLang="zh-CN" dirty="0" err="1"/>
              <a:t>zhang</a:t>
            </a:r>
            <a:r>
              <a:rPr kumimoji="1" lang="zh-CN" altLang="en-US" dirty="0"/>
              <a:t>比较一下）</a:t>
            </a:r>
          </a:p>
        </p:txBody>
      </p:sp>
      <p:sp>
        <p:nvSpPr>
          <p:cNvPr id="4" name="灯片编号占位符 3"/>
          <p:cNvSpPr>
            <a:spLocks noGrp="1"/>
          </p:cNvSpPr>
          <p:nvPr>
            <p:ph type="sldNum" sz="quarter" idx="5"/>
          </p:nvPr>
        </p:nvSpPr>
        <p:spPr/>
        <p:txBody>
          <a:bodyPr/>
          <a:lstStyle/>
          <a:p>
            <a:fld id="{448F9E02-E2ED-4056-B814-D80102149806}" type="slidenum">
              <a:rPr lang="zh-CN" altLang="en-US" smtClean="0"/>
              <a:t>52</a:t>
            </a:fld>
            <a:endParaRPr lang="zh-CN" altLang="en-US"/>
          </a:p>
        </p:txBody>
      </p:sp>
    </p:spTree>
    <p:extLst>
      <p:ext uri="{BB962C8B-B14F-4D97-AF65-F5344CB8AC3E}">
        <p14:creationId xmlns:p14="http://schemas.microsoft.com/office/powerpoint/2010/main" val="2534553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問題</a:t>
            </a:r>
            <a:r>
              <a:rPr lang="en-US" altLang="zh-CN" dirty="0"/>
              <a:t>②</a:t>
            </a:r>
            <a:r>
              <a:rPr lang="ja-JP" altLang="en-US" dirty="0"/>
              <a:t>の「</a:t>
            </a:r>
            <a:r>
              <a:rPr lang="zh-CN" altLang="en-US" dirty="0"/>
              <a:t>曲</a:t>
            </a:r>
            <a:r>
              <a:rPr lang="ja-JP" altLang="en-US" dirty="0"/>
              <a:t>がった</a:t>
            </a:r>
            <a:r>
              <a:rPr lang="zh-CN" altLang="en-US" dirty="0"/>
              <a:t>部分</a:t>
            </a:r>
            <a:r>
              <a:rPr lang="ja-JP" altLang="en-US" dirty="0"/>
              <a:t>でのメッシュ</a:t>
            </a:r>
            <a:r>
              <a:rPr lang="zh-CN" altLang="en-US" dirty="0"/>
              <a:t>密度</a:t>
            </a:r>
            <a:r>
              <a:rPr lang="ja-JP" altLang="en-US" dirty="0"/>
              <a:t>の</a:t>
            </a:r>
            <a:r>
              <a:rPr lang="zh-CN" altLang="en-US" dirty="0"/>
              <a:t>不均一」</a:t>
            </a:r>
            <a:r>
              <a:rPr lang="ja-JP" altLang="en-US" dirty="0"/>
              <a:t>について、</a:t>
            </a:r>
            <a:r>
              <a:rPr lang="zh-CN" altLang="en-US" dirty="0"/>
              <a:t>次</a:t>
            </a:r>
            <a:r>
              <a:rPr lang="ja-JP" altLang="en-US" dirty="0"/>
              <a:t>のように</a:t>
            </a:r>
            <a:r>
              <a:rPr lang="zh-CN" altLang="en-US" dirty="0"/>
              <a:t>考</a:t>
            </a:r>
            <a:r>
              <a:rPr lang="ja-JP" altLang="en-US" dirty="0"/>
              <a:t>えています。</a:t>
            </a:r>
            <a:br>
              <a:rPr lang="ja-JP" altLang="en-US" dirty="0"/>
            </a:br>
            <a:r>
              <a:rPr lang="ja-JP" altLang="en-US" dirty="0"/>
              <a:t>まず、</a:t>
            </a:r>
            <a:r>
              <a:rPr lang="zh-CN" altLang="en-US" dirty="0"/>
              <a:t>曲率</a:t>
            </a:r>
            <a:r>
              <a:rPr lang="ja-JP" altLang="en-US" dirty="0"/>
              <a:t>が</a:t>
            </a:r>
            <a:r>
              <a:rPr lang="zh-CN" altLang="en-US" dirty="0"/>
              <a:t>高</a:t>
            </a:r>
            <a:r>
              <a:rPr lang="ja-JP" altLang="en-US" dirty="0"/>
              <a:t>い</a:t>
            </a:r>
            <a:r>
              <a:rPr lang="zh-CN" altLang="en-US" dirty="0"/>
              <a:t>点</a:t>
            </a:r>
            <a:r>
              <a:rPr lang="ja-JP" altLang="en-US" dirty="0"/>
              <a:t>を</a:t>
            </a:r>
            <a:r>
              <a:rPr lang="zh-CN" altLang="en-US" dirty="0"/>
              <a:t>見</a:t>
            </a:r>
            <a:r>
              <a:rPr lang="ja-JP" altLang="en-US" dirty="0"/>
              <a:t>つけて、その</a:t>
            </a:r>
            <a:r>
              <a:rPr lang="zh-CN" altLang="en-US" dirty="0"/>
              <a:t>点</a:t>
            </a:r>
            <a:r>
              <a:rPr lang="ja-JP" altLang="en-US" dirty="0"/>
              <a:t>の</a:t>
            </a:r>
            <a:r>
              <a:rPr lang="zh-CN" altLang="en-US" dirty="0"/>
              <a:t>位置</a:t>
            </a:r>
            <a:r>
              <a:rPr lang="ja-JP" altLang="en-US" dirty="0"/>
              <a:t>を</a:t>
            </a:r>
            <a:r>
              <a:rPr lang="zh-CN" altLang="en-US" dirty="0"/>
              <a:t>固定</a:t>
            </a:r>
            <a:r>
              <a:rPr lang="ja-JP" altLang="en-US" dirty="0"/>
              <a:t>します。</a:t>
            </a:r>
            <a:br>
              <a:rPr lang="ja-JP" altLang="en-US" dirty="0"/>
            </a:br>
            <a:r>
              <a:rPr lang="ja-JP" altLang="en-US" dirty="0"/>
              <a:t>そして、その</a:t>
            </a:r>
            <a:r>
              <a:rPr lang="zh-CN" altLang="en-US" dirty="0"/>
              <a:t>固定</a:t>
            </a:r>
            <a:r>
              <a:rPr lang="ja-JP" altLang="en-US" dirty="0"/>
              <a:t>された</a:t>
            </a:r>
            <a:r>
              <a:rPr lang="zh-CN" altLang="en-US" dirty="0"/>
              <a:t>点</a:t>
            </a:r>
            <a:r>
              <a:rPr lang="ja-JP" altLang="en-US" dirty="0"/>
              <a:t>の</a:t>
            </a:r>
            <a:r>
              <a:rPr lang="zh-CN" altLang="en-US" dirty="0"/>
              <a:t>間</a:t>
            </a:r>
            <a:r>
              <a:rPr lang="ja-JP" altLang="en-US" dirty="0"/>
              <a:t>だけをリサンプリングすることで、</a:t>
            </a:r>
            <a:r>
              <a:rPr lang="zh-CN" altLang="en-US" dirty="0"/>
              <a:t>曲</a:t>
            </a:r>
            <a:r>
              <a:rPr lang="ja-JP" altLang="en-US" dirty="0"/>
              <a:t>がった</a:t>
            </a:r>
            <a:r>
              <a:rPr lang="zh-CN" altLang="en-US" dirty="0"/>
              <a:t>形</a:t>
            </a:r>
            <a:r>
              <a:rPr lang="ja-JP" altLang="en-US" dirty="0"/>
              <a:t>をなるべく</a:t>
            </a:r>
            <a:r>
              <a:rPr lang="zh-CN" altLang="en-US" dirty="0"/>
              <a:t>保</a:t>
            </a:r>
            <a:r>
              <a:rPr lang="ja-JP" altLang="en-US" dirty="0"/>
              <a:t>ち、メッシュの</a:t>
            </a:r>
            <a:r>
              <a:rPr lang="zh-CN" altLang="en-US" dirty="0"/>
              <a:t>変形</a:t>
            </a:r>
            <a:r>
              <a:rPr lang="ja-JP" altLang="en-US" dirty="0"/>
              <a:t>を</a:t>
            </a:r>
            <a:r>
              <a:rPr lang="zh-CN" altLang="en-US" dirty="0"/>
              <a:t>防</a:t>
            </a:r>
            <a:r>
              <a:rPr lang="ja-JP" altLang="en-US" dirty="0"/>
              <a:t>ぐ（ふせぐ。）ことを</a:t>
            </a:r>
            <a:r>
              <a:rPr lang="zh-CN" altLang="en-US" dirty="0"/>
              <a:t>目指</a:t>
            </a:r>
            <a:r>
              <a:rPr lang="ja-JP" altLang="en-US" dirty="0"/>
              <a:t>します</a:t>
            </a:r>
            <a:endParaRPr lang="en-US" altLang="ja-JP" dirty="0"/>
          </a:p>
          <a:p>
            <a:endParaRPr kumimoji="1" lang="en-US" altLang="zh-CN" dirty="0"/>
          </a:p>
          <a:p>
            <a:r>
              <a:rPr kumimoji="1" lang="en-US" altLang="zh-CN" dirty="0"/>
              <a:t>1.</a:t>
            </a:r>
            <a:r>
              <a:rPr kumimoji="1" lang="zh-CN" altLang="en-US" dirty="0"/>
              <a:t> </a:t>
            </a:r>
            <a:r>
              <a:rPr kumimoji="1" lang="ja-JP" altLang="en-US" dirty="0"/>
              <a:t>粒度的比较</a:t>
            </a:r>
            <a:endParaRPr kumimoji="1" lang="en-US" altLang="ja-JP" dirty="0"/>
          </a:p>
          <a:p>
            <a:r>
              <a:rPr kumimoji="1" lang="en-US" altLang="zh-CN" dirty="0"/>
              <a:t>2.</a:t>
            </a:r>
            <a:r>
              <a:rPr kumimoji="1" lang="zh-CN" altLang="en-US" dirty="0"/>
              <a:t> </a:t>
            </a:r>
            <a:r>
              <a:rPr kumimoji="1" lang="en-US" altLang="ja-JP" dirty="0"/>
              <a:t>mesh</a:t>
            </a:r>
            <a:r>
              <a:rPr kumimoji="1" lang="ja-JP" altLang="en-US" dirty="0"/>
              <a:t>的质量评价</a:t>
            </a:r>
            <a:endParaRPr kumimoji="1" lang="en-US" altLang="ja-JP" dirty="0"/>
          </a:p>
          <a:p>
            <a:r>
              <a:rPr kumimoji="1" lang="en-US" altLang="zh-CN" dirty="0"/>
              <a:t>3.</a:t>
            </a:r>
            <a:r>
              <a:rPr kumimoji="1" lang="zh-CN" altLang="en-US" dirty="0"/>
              <a:t> </a:t>
            </a:r>
            <a:r>
              <a:rPr kumimoji="1" lang="ja-JP" altLang="en-US" dirty="0"/>
              <a:t>和</a:t>
            </a:r>
            <a:r>
              <a:rPr kumimoji="1" lang="en-US" altLang="ja-JP" dirty="0" err="1"/>
              <a:t>onoue</a:t>
            </a:r>
            <a:r>
              <a:rPr kumimoji="1" lang="ja-JP" altLang="en-US" dirty="0"/>
              <a:t>讨论一下</a:t>
            </a:r>
            <a:r>
              <a:rPr kumimoji="1" lang="zh-CN" altLang="en-US" dirty="0"/>
              <a:t>，可以考虑一下网格变形或者</a:t>
            </a:r>
            <a:r>
              <a:rPr kumimoji="1" lang="en-US" altLang="zh-CN" dirty="0" err="1"/>
              <a:t>gmsh</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53</a:t>
            </a:fld>
            <a:endParaRPr lang="zh-CN" altLang="en-US"/>
          </a:p>
        </p:txBody>
      </p:sp>
    </p:spTree>
    <p:extLst>
      <p:ext uri="{BB962C8B-B14F-4D97-AF65-F5344CB8AC3E}">
        <p14:creationId xmlns:p14="http://schemas.microsoft.com/office/powerpoint/2010/main" val="6495724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7D83-4718-5996-AAE1-AFD097F230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2068BB-4F70-E8EC-F0E2-D98D95F2CB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831924-9179-571C-D83E-665AD1305EA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We used an incompressible Newtonian fluid model, with parameters set as shown in the table.</a:t>
            </a:r>
          </a:p>
          <a:p>
            <a:pPr marL="171450" indent="-171450">
              <a:buFont typeface="Arial" panose="020B0604020202020204" pitchFamily="34" charset="0"/>
              <a:buChar char="•"/>
            </a:pPr>
            <a:r>
              <a:rPr lang="en-US" altLang="zh-CN" dirty="0"/>
              <a:t>At the inlet, the Reynolds number was fixed at 400 with zero-gradient pressure. At the outlet, pressure was set to zero, and velocity followed a zero-gradient condition. The vessel wall set into no-slip boundary.</a:t>
            </a:r>
          </a:p>
          <a:p>
            <a:pPr marL="171450" indent="-171450">
              <a:buFont typeface="Arial" panose="020B0604020202020204" pitchFamily="34" charset="0"/>
              <a:buChar char="•"/>
            </a:pPr>
            <a:r>
              <a:rPr lang="en-US" altLang="zh-CN" dirty="0"/>
              <a:t>For the numerical method, we applied the </a:t>
            </a:r>
            <a:r>
              <a:rPr lang="en-US" altLang="zh-CN" dirty="0" err="1"/>
              <a:t>SimpleFoam</a:t>
            </a:r>
            <a:r>
              <a:rPr lang="en-US" altLang="zh-CN" dirty="0"/>
              <a:t> solver in </a:t>
            </a:r>
            <a:r>
              <a:rPr lang="en-US" altLang="zh-CN" dirty="0" err="1"/>
              <a:t>OpenFOAM</a:t>
            </a:r>
            <a:r>
              <a:rPr lang="en-US" altLang="zh-CN" dirty="0"/>
              <a:t>, with a tetrahedral mesh plus prism layers near the wall, totaling about 0.9 to 1.0 million cells, generated in ANSYS ICEM CFD.</a:t>
            </a:r>
          </a:p>
        </p:txBody>
      </p:sp>
      <p:sp>
        <p:nvSpPr>
          <p:cNvPr id="4" name="灯片编号占位符 3">
            <a:extLst>
              <a:ext uri="{FF2B5EF4-FFF2-40B4-BE49-F238E27FC236}">
                <a16:creationId xmlns:a16="http://schemas.microsoft.com/office/drawing/2014/main" id="{31429CC7-FAC1-1EBC-3824-24734F38E451}"/>
              </a:ext>
            </a:extLst>
          </p:cNvPr>
          <p:cNvSpPr>
            <a:spLocks noGrp="1"/>
          </p:cNvSpPr>
          <p:nvPr>
            <p:ph type="sldNum" sz="quarter" idx="5"/>
          </p:nvPr>
        </p:nvSpPr>
        <p:spPr/>
        <p:txBody>
          <a:bodyPr/>
          <a:lstStyle/>
          <a:p>
            <a:fld id="{448F9E02-E2ED-4056-B814-D80102149806}" type="slidenum">
              <a:rPr lang="zh-CN" altLang="en-US" smtClean="0"/>
              <a:t>55</a:t>
            </a:fld>
            <a:endParaRPr lang="zh-CN" altLang="en-US"/>
          </a:p>
        </p:txBody>
      </p:sp>
    </p:spTree>
    <p:extLst>
      <p:ext uri="{BB962C8B-B14F-4D97-AF65-F5344CB8AC3E}">
        <p14:creationId xmlns:p14="http://schemas.microsoft.com/office/powerpoint/2010/main" val="2393177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Char char="•"/>
            </a:pPr>
            <a:r>
              <a:rPr lang="ja-JP" altLang="en-US" dirty="0"/>
              <a:t>次に内頸動脈（</a:t>
            </a:r>
            <a:r>
              <a:rPr lang="en-US" altLang="ja-JP" dirty="0"/>
              <a:t>ICA</a:t>
            </a:r>
            <a:r>
              <a:rPr lang="ja-JP" altLang="en-US" dirty="0"/>
              <a:t>）の形についてです。特にサイホン部には</a:t>
            </a:r>
            <a:r>
              <a:rPr lang="en-US" altLang="ja-JP" dirty="0"/>
              <a:t>2</a:t>
            </a:r>
            <a:r>
              <a:rPr lang="ja-JP" altLang="en-US" dirty="0"/>
              <a:t>つの大きなカーブがあり、曲がりやねじれが強いことが特徴です。</a:t>
            </a:r>
            <a:endParaRPr lang="en-US" altLang="ja-JP" dirty="0"/>
          </a:p>
          <a:p>
            <a:pPr marL="228600" indent="-228600">
              <a:buFont typeface="Arial" panose="020B0604020202020204" pitchFamily="34" charset="0"/>
              <a:buChar char="•"/>
            </a:pPr>
            <a:r>
              <a:rPr lang="ja-JP" altLang="en-US" dirty="0"/>
              <a:t>従来の研究では、このサイホン部を</a:t>
            </a:r>
            <a:r>
              <a:rPr lang="en-US" altLang="ja-JP" dirty="0"/>
              <a:t>U</a:t>
            </a:r>
            <a:r>
              <a:rPr lang="ja-JP" altLang="en-US" dirty="0"/>
              <a:t>・</a:t>
            </a:r>
            <a:r>
              <a:rPr lang="en-US" altLang="ja-JP" dirty="0"/>
              <a:t>V</a:t>
            </a:r>
            <a:r>
              <a:rPr lang="ja-JP" altLang="en-US" dirty="0"/>
              <a:t>・</a:t>
            </a:r>
            <a:r>
              <a:rPr lang="en-US" altLang="ja-JP" dirty="0"/>
              <a:t>C</a:t>
            </a:r>
            <a:r>
              <a:rPr lang="ja-JP" altLang="en-US" dirty="0"/>
              <a:t>・</a:t>
            </a:r>
            <a:r>
              <a:rPr lang="en-US" altLang="ja-JP" dirty="0"/>
              <a:t>S</a:t>
            </a:r>
            <a:r>
              <a:rPr lang="ja-JP" altLang="en-US" dirty="0"/>
              <a:t>の</a:t>
            </a:r>
            <a:r>
              <a:rPr lang="en-US" altLang="ja-JP" dirty="0"/>
              <a:t>4</a:t>
            </a:r>
            <a:r>
              <a:rPr lang="ja-JP" altLang="en-US" dirty="0"/>
              <a:t>つのタイプに分類してきました。最近では、機械学習を使った自動分類の試みも進んでいます。</a:t>
            </a:r>
            <a:endParaRPr lang="en-US" altLang="ja-JP" dirty="0"/>
          </a:p>
          <a:p>
            <a:pPr marL="228600" indent="-228600">
              <a:buFont typeface="Arial" panose="020B0604020202020204" pitchFamily="34" charset="0"/>
              <a:buChar char="•"/>
            </a:pPr>
            <a:r>
              <a:rPr lang="ja-JP" altLang="en-US" dirty="0"/>
              <a:t>また、形状と血流の研究では、人工血管モデルや患者ごとの血管モデルを用いて、異なる形状下での血流パターンや動脈瘤との関係が調べられています。</a:t>
            </a:r>
            <a:endParaRPr lang="en-US" altLang="zh-CN"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7</a:t>
            </a:fld>
            <a:endParaRPr lang="zh-CN" altLang="en-US"/>
          </a:p>
        </p:txBody>
      </p:sp>
    </p:spTree>
    <p:extLst>
      <p:ext uri="{BB962C8B-B14F-4D97-AF65-F5344CB8AC3E}">
        <p14:creationId xmlns:p14="http://schemas.microsoft.com/office/powerpoint/2010/main" val="3587313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62818-4791-8220-76A8-13CE7AD058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2B3C10-F218-8316-C7E7-0476967CC6B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F1BFFD-7BDF-DF6F-BC08-766F353CE805}"/>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11A165B3-CE83-1B69-8AAF-97664CB7B35F}"/>
              </a:ext>
            </a:extLst>
          </p:cNvPr>
          <p:cNvSpPr>
            <a:spLocks noGrp="1"/>
          </p:cNvSpPr>
          <p:nvPr>
            <p:ph type="sldNum" sz="quarter" idx="5"/>
          </p:nvPr>
        </p:nvSpPr>
        <p:spPr/>
        <p:txBody>
          <a:bodyPr/>
          <a:lstStyle/>
          <a:p>
            <a:fld id="{448F9E02-E2ED-4056-B814-D80102149806}" type="slidenum">
              <a:rPr lang="zh-CN" altLang="en-US" smtClean="0"/>
              <a:t>56</a:t>
            </a:fld>
            <a:endParaRPr lang="zh-CN" altLang="en-US"/>
          </a:p>
        </p:txBody>
      </p:sp>
    </p:spTree>
    <p:extLst>
      <p:ext uri="{BB962C8B-B14F-4D97-AF65-F5344CB8AC3E}">
        <p14:creationId xmlns:p14="http://schemas.microsoft.com/office/powerpoint/2010/main" val="575956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A449-6370-C561-BC5E-8D2B8726EF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40F8E7-6A2D-B2AB-0696-8728C21181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D7433B-F544-1A04-F1D2-4032893C675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C39C9712-FF81-11D4-3FB6-CE5789063C35}"/>
              </a:ext>
            </a:extLst>
          </p:cNvPr>
          <p:cNvSpPr>
            <a:spLocks noGrp="1"/>
          </p:cNvSpPr>
          <p:nvPr>
            <p:ph type="sldNum" sz="quarter" idx="5"/>
          </p:nvPr>
        </p:nvSpPr>
        <p:spPr/>
        <p:txBody>
          <a:bodyPr/>
          <a:lstStyle/>
          <a:p>
            <a:fld id="{448F9E02-E2ED-4056-B814-D80102149806}" type="slidenum">
              <a:rPr lang="zh-CN" altLang="en-US" smtClean="0"/>
              <a:t>57</a:t>
            </a:fld>
            <a:endParaRPr lang="zh-CN" altLang="en-US"/>
          </a:p>
        </p:txBody>
      </p:sp>
    </p:spTree>
    <p:extLst>
      <p:ext uri="{BB962C8B-B14F-4D97-AF65-F5344CB8AC3E}">
        <p14:creationId xmlns:p14="http://schemas.microsoft.com/office/powerpoint/2010/main" val="519011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3B37B-10BE-DB8A-18A9-2924D9AC84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CA0DC17-41E7-8DA6-8416-93B41F7F5C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17A237-A5E3-BB77-6966-2825B07C5CC6}"/>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89016599-8466-1401-DFCC-F8C88EDBE0CA}"/>
              </a:ext>
            </a:extLst>
          </p:cNvPr>
          <p:cNvSpPr>
            <a:spLocks noGrp="1"/>
          </p:cNvSpPr>
          <p:nvPr>
            <p:ph type="sldNum" sz="quarter" idx="5"/>
          </p:nvPr>
        </p:nvSpPr>
        <p:spPr/>
        <p:txBody>
          <a:bodyPr/>
          <a:lstStyle/>
          <a:p>
            <a:fld id="{448F9E02-E2ED-4056-B814-D80102149806}" type="slidenum">
              <a:rPr lang="zh-CN" altLang="en-US" smtClean="0"/>
              <a:t>58</a:t>
            </a:fld>
            <a:endParaRPr lang="zh-CN" altLang="en-US"/>
          </a:p>
        </p:txBody>
      </p:sp>
    </p:spTree>
    <p:extLst>
      <p:ext uri="{BB962C8B-B14F-4D97-AF65-F5344CB8AC3E}">
        <p14:creationId xmlns:p14="http://schemas.microsoft.com/office/powerpoint/2010/main" val="39154035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E6929-1870-0F38-A062-0D31DC53D3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21FAED-5904-5524-BE3B-08BC98E50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3ECD60-BEA3-7308-B41B-45F49BD3B36B}"/>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we can see the simulation results for the four types, focusing on the wall shear stress distribution.</a:t>
            </a:r>
          </a:p>
          <a:p>
            <a:pPr marL="171450" indent="-171450">
              <a:buFont typeface="Arial" panose="020B0604020202020204" pitchFamily="34" charset="0"/>
              <a:buChar char="•"/>
            </a:pPr>
            <a:r>
              <a:rPr lang="en-US" altLang="zh-CN" dirty="0"/>
              <a:t>For the </a:t>
            </a:r>
            <a:r>
              <a:rPr lang="en-US" altLang="zh-CN" b="1" dirty="0"/>
              <a:t>U-type</a:t>
            </a:r>
            <a:r>
              <a:rPr lang="en-US" altLang="zh-CN" dirty="0"/>
              <a:t>, we observe two high WSS regions after B1 and B2, but overall the stress is lower than in the S-type, since the bends are milder and the geometry is mostly planar.</a:t>
            </a:r>
          </a:p>
          <a:p>
            <a:pPr marL="171450" indent="-171450">
              <a:buFont typeface="Arial" panose="020B0604020202020204" pitchFamily="34" charset="0"/>
              <a:buChar char="•"/>
            </a:pPr>
            <a:r>
              <a:rPr lang="en-US" altLang="zh-CN" dirty="0"/>
              <a:t>The </a:t>
            </a:r>
            <a:r>
              <a:rPr lang="en-US" altLang="zh-CN" b="1" dirty="0"/>
              <a:t>V-type</a:t>
            </a:r>
            <a:r>
              <a:rPr lang="en-US" altLang="zh-CN" dirty="0"/>
              <a:t> is dominated by a single sharp bend at B1, which produces the highest WSS peak. Its geometry is simple, with almost no torsion.</a:t>
            </a:r>
          </a:p>
          <a:p>
            <a:pPr marL="171450" indent="-171450">
              <a:buFont typeface="Arial" panose="020B0604020202020204" pitchFamily="34" charset="0"/>
              <a:buChar char="•"/>
            </a:pPr>
            <a:r>
              <a:rPr lang="en-US" altLang="zh-CN" dirty="0"/>
              <a:t>The </a:t>
            </a:r>
            <a:r>
              <a:rPr lang="en-US" altLang="zh-CN" b="1" dirty="0"/>
              <a:t>C-type</a:t>
            </a:r>
            <a:r>
              <a:rPr lang="en-US" altLang="zh-CN" dirty="0"/>
              <a:t> shows a curvature pattern similar to the V-type, but a strong torsion appears between B1 and B2, leading to a spatial shift of the high WSS region.</a:t>
            </a:r>
          </a:p>
          <a:p>
            <a:pPr marL="171450" indent="-171450">
              <a:buFont typeface="Arial" panose="020B0604020202020204" pitchFamily="34" charset="0"/>
              <a:buChar char="•"/>
            </a:pPr>
            <a:r>
              <a:rPr lang="en-US" altLang="zh-CN" dirty="0"/>
              <a:t>Finally, the </a:t>
            </a:r>
            <a:r>
              <a:rPr lang="en-US" altLang="zh-CN" b="1" dirty="0"/>
              <a:t>S-type</a:t>
            </a:r>
            <a:r>
              <a:rPr lang="en-US" altLang="zh-CN" dirty="0"/>
              <a:t> combines two strong bends and sometimes strong torsion, making it the most complex geometry. It shows high WSS at both B1 and B2, with spatial displacement of these regions.</a:t>
            </a:r>
            <a:br>
              <a:rPr lang="en-US" altLang="zh-CN" dirty="0"/>
            </a:br>
            <a:br>
              <a:rPr lang="en-US" altLang="zh-CN" dirty="0"/>
            </a:br>
            <a:r>
              <a:rPr lang="zh-CN" altLang="en-US" dirty="0"/>
              <a:t>把曲率和扭率也放出来，一起比较</a:t>
            </a:r>
            <a:endParaRPr lang="en-US" altLang="zh-CN" dirty="0"/>
          </a:p>
        </p:txBody>
      </p:sp>
      <p:sp>
        <p:nvSpPr>
          <p:cNvPr id="4" name="灯片编号占位符 3">
            <a:extLst>
              <a:ext uri="{FF2B5EF4-FFF2-40B4-BE49-F238E27FC236}">
                <a16:creationId xmlns:a16="http://schemas.microsoft.com/office/drawing/2014/main" id="{35DA2D2D-F78F-5E88-E372-13E870103F43}"/>
              </a:ext>
            </a:extLst>
          </p:cNvPr>
          <p:cNvSpPr>
            <a:spLocks noGrp="1"/>
          </p:cNvSpPr>
          <p:nvPr>
            <p:ph type="sldNum" sz="quarter" idx="5"/>
          </p:nvPr>
        </p:nvSpPr>
        <p:spPr/>
        <p:txBody>
          <a:bodyPr/>
          <a:lstStyle/>
          <a:p>
            <a:fld id="{448F9E02-E2ED-4056-B814-D80102149806}" type="slidenum">
              <a:rPr lang="zh-CN" altLang="en-US" smtClean="0"/>
              <a:t>59</a:t>
            </a:fld>
            <a:endParaRPr lang="zh-CN" altLang="en-US"/>
          </a:p>
        </p:txBody>
      </p:sp>
    </p:spTree>
    <p:extLst>
      <p:ext uri="{BB962C8B-B14F-4D97-AF65-F5344CB8AC3E}">
        <p14:creationId xmlns:p14="http://schemas.microsoft.com/office/powerpoint/2010/main" val="1086478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48DF9-1863-74F6-3FD1-A367B642E3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752437-4505-C7ED-911D-7011837027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47DFB9-1DBF-2963-3342-5D67C12AD84D}"/>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FB7986EC-4531-A70B-88C4-2BF143112D1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8076255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E69FC-1324-A958-7374-659D6ABA11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814090-232E-07A7-2D11-FA3CD618588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09C038-6E58-D4C6-34DA-E3EE86074A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10D03CE7-3411-7AA2-8D9F-C519A617FE6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4352061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2DE0E-421F-2517-4EA2-4E2A1D5B30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F3FC99-BD80-5A25-3FD6-58A54998A6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FD0503-268B-AA30-712C-D9232385E08B}"/>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363333F9-FD92-F6B0-66A8-9EA876A27CA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1105348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93738-9F92-0450-ADAC-C6163723BA2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6B9985-1976-EAA6-D75C-9D09672694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1B4925-8733-31DA-28F7-C270E7B2D929}"/>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曲率ねじり率は、理論上は曲がりやねじれを表す指標ですが、</a:t>
            </a:r>
            <a:endParaRPr lang="en-US" altLang="ja-JP" dirty="0"/>
          </a:p>
          <a:p>
            <a:pPr marL="171450" indent="-171450">
              <a:buFont typeface="Arial" panose="020B0604020202020204" pitchFamily="34" charset="0"/>
              <a:buChar char="•"/>
            </a:pPr>
            <a:r>
              <a:rPr lang="ja-JP" altLang="en-US" dirty="0"/>
              <a:t>曲率の変化は曲がりの強さを線形的に反映しないため、異なる症例間で相対比較が難しくなります。</a:t>
            </a:r>
            <a:endParaRPr lang="en-US" altLang="ja-JP" dirty="0"/>
          </a:p>
          <a:p>
            <a:pPr marL="171450" indent="-171450">
              <a:buFont typeface="Arial" panose="020B0604020202020204" pitchFamily="34" charset="0"/>
              <a:buChar char="•"/>
            </a:pPr>
            <a:r>
              <a:rPr lang="ja-JP" altLang="en-US" dirty="0"/>
              <a:t>さらに、ねじり率は</a:t>
            </a:r>
            <a:r>
              <a:rPr lang="en-US" altLang="ja-JP" dirty="0"/>
              <a:t>3</a:t>
            </a:r>
            <a:r>
              <a:rPr lang="ja-JP" altLang="en-US" dirty="0"/>
              <a:t>次元座標の微小な変動に非常に敏感で、ノイズが入りやすいという問題があります。</a:t>
            </a:r>
            <a:endParaRPr lang="en-US" altLang="ja-JP" dirty="0"/>
          </a:p>
          <a:p>
            <a:pPr marL="171450" indent="-171450">
              <a:buFont typeface="Arial" panose="020B0604020202020204" pitchFamily="34" charset="0"/>
              <a:buChar char="•"/>
            </a:pPr>
            <a:endParaRPr lang="en-US" altLang="ja-JP" dirty="0"/>
          </a:p>
          <a:p>
            <a:pPr marL="171450" indent="-171450">
              <a:buFont typeface="Arial" panose="020B0604020202020204" pitchFamily="34" charset="0"/>
              <a:buChar char="•"/>
            </a:pPr>
            <a:r>
              <a:rPr kumimoji="1" lang="ja-JP" altLang="en-US" dirty="0"/>
              <a:t>そのため、</a:t>
            </a:r>
            <a:r>
              <a:rPr lang="ja-JP" altLang="en-US" dirty="0"/>
              <a:t>サイホン部の形状は、</a:t>
            </a:r>
            <a:r>
              <a:rPr lang="en-US" altLang="ja-JP" dirty="0"/>
              <a:t>2</a:t>
            </a:r>
            <a:r>
              <a:rPr lang="ja-JP" altLang="en-US" dirty="0"/>
              <a:t>つのカーブそれぞれの</a:t>
            </a:r>
            <a:r>
              <a:rPr lang="en-US" altLang="ja-JP" dirty="0"/>
              <a:t>fitting</a:t>
            </a:r>
            <a:r>
              <a:rPr lang="ja-JP" altLang="en-US" dirty="0"/>
              <a:t>円を使いました。</a:t>
            </a:r>
            <a:endParaRPr lang="en-US" altLang="ja-JP" dirty="0"/>
          </a:p>
          <a:p>
            <a:pPr marL="171450" indent="-171450">
              <a:buFont typeface="Arial" panose="020B0604020202020204" pitchFamily="34" charset="0"/>
              <a:buChar char="•"/>
            </a:pPr>
            <a:r>
              <a:rPr lang="ja-JP" altLang="en-US" dirty="0"/>
              <a:t>各カーブの曲率ピーク位置を固定し、その位置を基準に円弧の長さを決めることで、誰が解析しても同じ結果が得られるよう標準化しています。そのうえで最小二乗法を使い、フィッティングした円とその平面を求めました。</a:t>
            </a:r>
            <a:endParaRPr lang="en-US" altLang="ja-JP" dirty="0"/>
          </a:p>
          <a:p>
            <a:pPr marL="171450" indent="-171450">
              <a:buFont typeface="Arial" panose="020B0604020202020204" pitchFamily="34" charset="0"/>
              <a:buChar char="•"/>
            </a:pPr>
            <a:r>
              <a:rPr lang="ja-JP" altLang="en-US" dirty="0"/>
              <a:t>そのなかで特に注目しているのは、</a:t>
            </a:r>
            <a:r>
              <a:rPr lang="en-US" altLang="ja-JP" dirty="0"/>
              <a:t>2</a:t>
            </a:r>
            <a:r>
              <a:rPr lang="ja-JP" altLang="en-US" dirty="0"/>
              <a:t>つのカーブそれぞれの</a:t>
            </a:r>
            <a:r>
              <a:rPr lang="en-US" altLang="ja-JP" dirty="0"/>
              <a:t>fitting</a:t>
            </a:r>
            <a:r>
              <a:rPr lang="ja-JP" altLang="en-US" dirty="0"/>
              <a:t>円半径と、それらの平面間の角度（</a:t>
            </a:r>
            <a:r>
              <a:rPr lang="en-US" altLang="ja-JP" dirty="0"/>
              <a:t>β</a:t>
            </a:r>
            <a:r>
              <a:rPr lang="ja-JP" altLang="en-US" dirty="0"/>
              <a:t>角）です。</a:t>
            </a:r>
            <a:endParaRPr lang="en-US" altLang="ja-JP" dirty="0"/>
          </a:p>
          <a:p>
            <a:pPr marL="171450" indent="-171450">
              <a:buFont typeface="Arial" panose="020B0604020202020204" pitchFamily="34" charset="0"/>
              <a:buChar char="•"/>
            </a:pPr>
            <a:r>
              <a:rPr lang="en-US" altLang="ja-JP" dirty="0"/>
              <a:t>fitting</a:t>
            </a:r>
            <a:r>
              <a:rPr lang="ja-JP" altLang="en-US" dirty="0"/>
              <a:t>円半径はカーブの曲がり具合を表し、</a:t>
            </a:r>
            <a:r>
              <a:rPr lang="en-US" altLang="ja-JP" dirty="0"/>
              <a:t>β</a:t>
            </a:r>
            <a:r>
              <a:rPr lang="ja-JP" altLang="en-US" dirty="0"/>
              <a:t>角は</a:t>
            </a:r>
            <a:r>
              <a:rPr lang="en-US" altLang="ja-JP" dirty="0"/>
              <a:t>2</a:t>
            </a:r>
            <a:r>
              <a:rPr lang="ja-JP" altLang="en-US" dirty="0"/>
              <a:t>つのカーブ間のねじれを表す指標として適しています。</a:t>
            </a:r>
            <a:endParaRPr kumimoji="1" lang="zh-CN" altLang="en-US" dirty="0"/>
          </a:p>
        </p:txBody>
      </p:sp>
      <p:sp>
        <p:nvSpPr>
          <p:cNvPr id="4" name="灯片编号占位符 3">
            <a:extLst>
              <a:ext uri="{FF2B5EF4-FFF2-40B4-BE49-F238E27FC236}">
                <a16:creationId xmlns:a16="http://schemas.microsoft.com/office/drawing/2014/main" id="{77EA64D2-F8CA-5DE6-7EB4-AE5444140B2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8F9E02-E2ED-4056-B814-D80102149806}"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8602698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9256A-365D-BEA0-008B-8F00974BE8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796611-04DD-6BEC-88AC-F2D1DA9498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86561B-781F-710A-52A2-8C5FF2F6979B}"/>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8BB5DE1C-E993-C422-9BDD-B9D3E2570DD4}"/>
              </a:ext>
            </a:extLst>
          </p:cNvPr>
          <p:cNvSpPr>
            <a:spLocks noGrp="1"/>
          </p:cNvSpPr>
          <p:nvPr>
            <p:ph type="sldNum" sz="quarter" idx="5"/>
          </p:nvPr>
        </p:nvSpPr>
        <p:spPr/>
        <p:txBody>
          <a:bodyPr/>
          <a:lstStyle/>
          <a:p>
            <a:fld id="{448F9E02-E2ED-4056-B814-D80102149806}" type="slidenum">
              <a:rPr lang="zh-CN" altLang="en-US" smtClean="0"/>
              <a:t>67</a:t>
            </a:fld>
            <a:endParaRPr lang="zh-CN" altLang="en-US"/>
          </a:p>
        </p:txBody>
      </p:sp>
    </p:spTree>
    <p:extLst>
      <p:ext uri="{BB962C8B-B14F-4D97-AF65-F5344CB8AC3E}">
        <p14:creationId xmlns:p14="http://schemas.microsoft.com/office/powerpoint/2010/main" val="28023317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A6986-4420-8F8B-BF25-A8FDFEE41E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2A7CF3-97BB-CE98-4CEE-6D34E0DA34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6D0D88-1127-F740-67F5-1D691D225949}"/>
              </a:ext>
            </a:extLst>
          </p:cNvPr>
          <p:cNvSpPr>
            <a:spLocks noGrp="1"/>
          </p:cNvSpPr>
          <p:nvPr>
            <p:ph type="body" idx="1"/>
          </p:nvPr>
        </p:nvSpPr>
        <p:spPr/>
        <p:txBody>
          <a:bodyPr/>
          <a:lstStyle/>
          <a:p>
            <a:pPr marL="0" indent="0">
              <a:buFont typeface="Arial" panose="020B0604020202020204" pitchFamily="34" charset="0"/>
              <a:buNone/>
            </a:pPr>
            <a:endParaRPr kumimoji="1" lang="zh-CN" altLang="en-US" dirty="0"/>
          </a:p>
        </p:txBody>
      </p:sp>
      <p:sp>
        <p:nvSpPr>
          <p:cNvPr id="4" name="灯片编号占位符 3">
            <a:extLst>
              <a:ext uri="{FF2B5EF4-FFF2-40B4-BE49-F238E27FC236}">
                <a16:creationId xmlns:a16="http://schemas.microsoft.com/office/drawing/2014/main" id="{F3CBC66B-E091-FA77-2A31-B141726DC6C6}"/>
              </a:ext>
            </a:extLst>
          </p:cNvPr>
          <p:cNvSpPr>
            <a:spLocks noGrp="1"/>
          </p:cNvSpPr>
          <p:nvPr>
            <p:ph type="sldNum" sz="quarter" idx="5"/>
          </p:nvPr>
        </p:nvSpPr>
        <p:spPr/>
        <p:txBody>
          <a:bodyPr/>
          <a:lstStyle/>
          <a:p>
            <a:fld id="{448F9E02-E2ED-4056-B814-D80102149806}" type="slidenum">
              <a:rPr lang="zh-CN" altLang="en-US" smtClean="0"/>
              <a:t>75</a:t>
            </a:fld>
            <a:endParaRPr lang="zh-CN" altLang="en-US"/>
          </a:p>
        </p:txBody>
      </p:sp>
    </p:spTree>
    <p:extLst>
      <p:ext uri="{BB962C8B-B14F-4D97-AF65-F5344CB8AC3E}">
        <p14:creationId xmlns:p14="http://schemas.microsoft.com/office/powerpoint/2010/main" val="15677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ここまで見てきたように、多くの研究で</a:t>
            </a:r>
            <a:r>
              <a:rPr lang="en-US" altLang="ja-JP" dirty="0"/>
              <a:t>ICA</a:t>
            </a:r>
            <a:r>
              <a:rPr lang="ja-JP" altLang="en-US" dirty="0"/>
              <a:t>の形状と血流の関係が調べられていますが、いくつか課題が残っています。</a:t>
            </a:r>
            <a:endParaRPr lang="en-US" altLang="ja-JP" dirty="0"/>
          </a:p>
          <a:p>
            <a:pPr marL="171450" indent="-171450">
              <a:buFont typeface="Arial" panose="020B0604020202020204" pitchFamily="34" charset="0"/>
              <a:buChar char="•"/>
            </a:pPr>
            <a:r>
              <a:rPr lang="ja-JP" altLang="en-US" dirty="0"/>
              <a:t>まず、形状分類は研究者ごとに基準が異なり、客観性に欠けています。</a:t>
            </a:r>
            <a:endParaRPr lang="en-US" altLang="ja-JP" dirty="0"/>
          </a:p>
          <a:p>
            <a:pPr marL="171450" indent="-171450">
              <a:buFont typeface="Arial" panose="020B0604020202020204" pitchFamily="34" charset="0"/>
              <a:buChar char="•"/>
            </a:pPr>
            <a:r>
              <a:rPr lang="ja-JP" altLang="en-US" dirty="0"/>
              <a:t>次に、血管形状をどのように定量的に表現し、より信頼性の高い解析につなげるかが課題です。</a:t>
            </a:r>
            <a:endParaRPr lang="en-US" altLang="ja-JP" dirty="0"/>
          </a:p>
          <a:p>
            <a:pPr marL="171450" indent="-171450">
              <a:buFont typeface="Arial" panose="020B0604020202020204" pitchFamily="34" charset="0"/>
              <a:buChar char="•"/>
            </a:pPr>
            <a:r>
              <a:rPr lang="ja-JP" altLang="en-US" dirty="0"/>
              <a:t>さらに、形状と血流の関係も多くが傾向レベルの説明にとどまっており、体系的な定量解析が不足しています。</a:t>
            </a:r>
            <a:endParaRPr lang="en-US" altLang="ja-JP" dirty="0"/>
          </a:p>
          <a:p>
            <a:pPr marL="171450" indent="-171450">
              <a:buFont typeface="Arial" panose="020B0604020202020204" pitchFamily="34" charset="0"/>
              <a:buChar char="•"/>
            </a:pPr>
            <a:r>
              <a:rPr lang="ja-JP" altLang="en-US" dirty="0"/>
              <a:t>そこで本研究では、①形状パラメータの標準化抽出、②幾何学的特徴に基づく客観的な分類、③形状パラメータと血行力学特性の定量的比較、の</a:t>
            </a:r>
            <a:r>
              <a:rPr lang="en-US" altLang="ja-JP" dirty="0"/>
              <a:t>3</a:t>
            </a:r>
            <a:r>
              <a:rPr lang="ja-JP" altLang="en-US" dirty="0"/>
              <a:t>点に焦点を当てています。</a:t>
            </a:r>
            <a:endParaRPr lang="en-US" altLang="ja-JP"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8</a:t>
            </a:fld>
            <a:endParaRPr lang="zh-CN" altLang="en-US"/>
          </a:p>
        </p:txBody>
      </p:sp>
    </p:spTree>
    <p:extLst>
      <p:ext uri="{BB962C8B-B14F-4D97-AF65-F5344CB8AC3E}">
        <p14:creationId xmlns:p14="http://schemas.microsoft.com/office/powerpoint/2010/main" val="6180318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BD2D-9BCC-2367-E6A7-44D1756BFA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BBA448-8CF5-9A3F-843C-292E5650ED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4FEB84-1425-2007-8E89-C239186938F9}"/>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64EDDB79-90B2-783B-3F2F-76A735C329B8}"/>
              </a:ext>
            </a:extLst>
          </p:cNvPr>
          <p:cNvSpPr>
            <a:spLocks noGrp="1"/>
          </p:cNvSpPr>
          <p:nvPr>
            <p:ph type="sldNum" sz="quarter" idx="5"/>
          </p:nvPr>
        </p:nvSpPr>
        <p:spPr/>
        <p:txBody>
          <a:bodyPr/>
          <a:lstStyle/>
          <a:p>
            <a:fld id="{448F9E02-E2ED-4056-B814-D80102149806}" type="slidenum">
              <a:rPr lang="zh-CN" altLang="en-US" smtClean="0"/>
              <a:t>76</a:t>
            </a:fld>
            <a:endParaRPr lang="zh-CN" altLang="en-US"/>
          </a:p>
        </p:txBody>
      </p:sp>
    </p:spTree>
    <p:extLst>
      <p:ext uri="{BB962C8B-B14F-4D97-AF65-F5344CB8AC3E}">
        <p14:creationId xmlns:p14="http://schemas.microsoft.com/office/powerpoint/2010/main" val="8649539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88FB-C8FE-3CC9-4FD8-AC83865600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4552E3-FB2B-359E-BB5F-1653216455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C5C271-71F7-C392-C3A2-170AFC91A2F3}"/>
              </a:ext>
            </a:extLst>
          </p:cNvPr>
          <p:cNvSpPr>
            <a:spLocks noGrp="1"/>
          </p:cNvSpPr>
          <p:nvPr>
            <p:ph type="body" idx="1"/>
          </p:nvPr>
        </p:nvSpPr>
        <p:spPr/>
        <p:txBody>
          <a:bodyPr/>
          <a:lstStyle/>
          <a:p>
            <a:pPr marL="171450" indent="-171450">
              <a:buFont typeface="Arial" panose="020B0604020202020204" pitchFamily="34" charset="0"/>
              <a:buChar char="•"/>
            </a:pPr>
            <a:r>
              <a:rPr lang="ja-JP" altLang="en-US" b="0"/>
              <a:t>パラメータを</a:t>
            </a:r>
            <a:r>
              <a:rPr lang="zh-CN" altLang="en-US" b="0" dirty="0"/>
              <a:t>計算</a:t>
            </a:r>
            <a:r>
              <a:rPr lang="ja-JP" altLang="en-US" b="0"/>
              <a:t>する</a:t>
            </a:r>
            <a:r>
              <a:rPr lang="zh-CN" altLang="en-US" b="0" dirty="0"/>
              <a:t>中</a:t>
            </a:r>
            <a:r>
              <a:rPr lang="ja-JP" altLang="en-US" b="0"/>
              <a:t>で、</a:t>
            </a:r>
            <a:r>
              <a:rPr lang="zh-CN" altLang="en-US" b="0" dirty="0"/>
              <a:t>左上</a:t>
            </a:r>
            <a:r>
              <a:rPr lang="ja-JP" altLang="en-US" b="0"/>
              <a:t>の</a:t>
            </a:r>
            <a:r>
              <a:rPr lang="zh-CN" altLang="en-US" b="0" dirty="0"/>
              <a:t>図</a:t>
            </a:r>
            <a:r>
              <a:rPr lang="ja-JP" altLang="en-US" b="0"/>
              <a:t>にあるカーブ</a:t>
            </a:r>
            <a:r>
              <a:rPr lang="zh-CN" altLang="en-US" b="0" dirty="0"/>
              <a:t>部分</a:t>
            </a:r>
            <a:r>
              <a:rPr lang="ja-JP" altLang="en-US" b="0"/>
              <a:t>の</a:t>
            </a:r>
            <a:r>
              <a:rPr lang="zh-CN" altLang="en-US" b="0" dirty="0"/>
              <a:t>抽出</a:t>
            </a:r>
            <a:r>
              <a:rPr lang="ja-JP" altLang="en-US" b="0"/>
              <a:t>が、</a:t>
            </a:r>
            <a:r>
              <a:rPr lang="zh-CN" altLang="en-US" b="0" dirty="0"/>
              <a:t>形状</a:t>
            </a:r>
            <a:r>
              <a:rPr lang="ja-JP" altLang="en-US" b="0"/>
              <a:t>パラメータの</a:t>
            </a:r>
            <a:r>
              <a:rPr lang="zh-CN" altLang="en-US" b="0" dirty="0"/>
              <a:t>値</a:t>
            </a:r>
            <a:r>
              <a:rPr lang="ja-JP" altLang="en-US" b="0"/>
              <a:t>に</a:t>
            </a:r>
            <a:r>
              <a:rPr lang="zh-CN" altLang="en-US" b="0" dirty="0"/>
              <a:t>大</a:t>
            </a:r>
            <a:r>
              <a:rPr lang="ja-JP" altLang="en-US" b="0"/>
              <a:t>きく</a:t>
            </a:r>
            <a:r>
              <a:rPr lang="zh-CN" altLang="en-US" b="0" dirty="0"/>
              <a:t>影響</a:t>
            </a:r>
            <a:r>
              <a:rPr lang="ja-JP" altLang="en-US" b="0"/>
              <a:t>することが</a:t>
            </a:r>
            <a:r>
              <a:rPr lang="zh-CN" altLang="en-US" b="0" dirty="0"/>
              <a:t>分</a:t>
            </a:r>
            <a:r>
              <a:rPr lang="ja-JP" altLang="en-US" b="0"/>
              <a:t>かりました。</a:t>
            </a:r>
            <a:endParaRPr lang="en-US" altLang="ja-JP" b="0" dirty="0"/>
          </a:p>
          <a:p>
            <a:pPr marL="171450" indent="-171450">
              <a:buFont typeface="Arial" panose="020B0604020202020204" pitchFamily="34" charset="0"/>
              <a:buChar char="•"/>
            </a:pPr>
            <a:r>
              <a:rPr lang="zh-CN" altLang="en-US" b="0" dirty="0"/>
              <a:t>本研究</a:t>
            </a:r>
            <a:r>
              <a:rPr lang="ja-JP" altLang="en-US" b="0"/>
              <a:t>では、</a:t>
            </a:r>
            <a:r>
              <a:rPr lang="en-US" altLang="zh-CN" b="0" dirty="0" err="1"/>
              <a:t>DropRatio</a:t>
            </a:r>
            <a:r>
              <a:rPr lang="ja-JP" altLang="en-US" b="0"/>
              <a:t>というしきい</a:t>
            </a:r>
            <a:r>
              <a:rPr lang="zh-CN" altLang="en-US" b="0" dirty="0"/>
              <a:t>値（</a:t>
            </a:r>
            <a:r>
              <a:rPr lang="ja-JP" altLang="en-US" b="0"/>
              <a:t>しきいち）を</a:t>
            </a:r>
            <a:r>
              <a:rPr lang="zh-CN" altLang="en-US" b="0" dirty="0"/>
              <a:t>使</a:t>
            </a:r>
            <a:r>
              <a:rPr lang="ja-JP" altLang="en-US" b="0"/>
              <a:t>って、</a:t>
            </a:r>
            <a:r>
              <a:rPr lang="zh-CN" altLang="en-US" b="0" dirty="0"/>
              <a:t>曲率</a:t>
            </a:r>
            <a:r>
              <a:rPr lang="ja-JP" altLang="en-US" b="0"/>
              <a:t>のピークを</a:t>
            </a:r>
            <a:r>
              <a:rPr lang="zh-CN" altLang="en-US" b="0" dirty="0"/>
              <a:t>中心</a:t>
            </a:r>
            <a:r>
              <a:rPr lang="ja-JP" altLang="en-US" b="0"/>
              <a:t>に、</a:t>
            </a:r>
            <a:r>
              <a:rPr lang="zh-CN" altLang="en-US" b="0" dirty="0"/>
              <a:t>前後</a:t>
            </a:r>
            <a:r>
              <a:rPr lang="ja-JP" altLang="en-US" b="0"/>
              <a:t>の</a:t>
            </a:r>
            <a:r>
              <a:rPr lang="zh-CN" altLang="en-US" b="0" dirty="0"/>
              <a:t>範囲</a:t>
            </a:r>
            <a:r>
              <a:rPr lang="ja-JP" altLang="en-US" b="0"/>
              <a:t>を</a:t>
            </a:r>
            <a:r>
              <a:rPr lang="zh-CN" altLang="en-US" b="0" dirty="0"/>
              <a:t>自動</a:t>
            </a:r>
            <a:r>
              <a:rPr lang="ja-JP" altLang="en-US" b="0"/>
              <a:t>で</a:t>
            </a:r>
            <a:r>
              <a:rPr lang="zh-CN" altLang="en-US" b="0" dirty="0"/>
              <a:t>決</a:t>
            </a:r>
            <a:r>
              <a:rPr lang="ja-JP" altLang="en-US" b="0"/>
              <a:t>めています。</a:t>
            </a:r>
            <a:r>
              <a:rPr lang="zh-CN" altLang="en-US" b="0" dirty="0"/>
              <a:t>具体的</a:t>
            </a:r>
            <a:r>
              <a:rPr lang="ja-JP" altLang="en-US" b="0"/>
              <a:t>には、</a:t>
            </a:r>
            <a:r>
              <a:rPr lang="zh-CN" altLang="en-US" b="0" dirty="0"/>
              <a:t>曲率</a:t>
            </a:r>
            <a:r>
              <a:rPr lang="ja-JP" altLang="en-US" b="0"/>
              <a:t>が</a:t>
            </a:r>
            <a:r>
              <a:rPr lang="zh-CN" altLang="en-US" b="0" dirty="0"/>
              <a:t>最大</a:t>
            </a:r>
            <a:r>
              <a:rPr lang="ja-JP" altLang="en-US" b="0"/>
              <a:t>の</a:t>
            </a:r>
            <a:r>
              <a:rPr lang="zh-CN" altLang="en-US" b="0" dirty="0"/>
              <a:t>点</a:t>
            </a:r>
            <a:r>
              <a:rPr lang="ja-JP" altLang="en-US" b="0"/>
              <a:t>を</a:t>
            </a:r>
            <a:r>
              <a:rPr lang="zh-CN" altLang="en-US" b="0" dirty="0"/>
              <a:t>探</a:t>
            </a:r>
            <a:r>
              <a:rPr lang="ja-JP" altLang="en-US" b="0"/>
              <a:t>し、そこから</a:t>
            </a:r>
            <a:r>
              <a:rPr lang="zh-CN" altLang="en-US" b="0" dirty="0"/>
              <a:t>曲率</a:t>
            </a:r>
            <a:r>
              <a:rPr lang="ja-JP" altLang="en-US" b="0"/>
              <a:t>が</a:t>
            </a:r>
            <a:r>
              <a:rPr lang="zh-CN" altLang="en-US" b="0" dirty="0"/>
              <a:t>最大値</a:t>
            </a:r>
            <a:r>
              <a:rPr lang="ja-JP" altLang="en-US" b="0"/>
              <a:t>の </a:t>
            </a:r>
            <a:r>
              <a:rPr lang="en-US" altLang="zh-CN" b="0" dirty="0" err="1"/>
              <a:t>DropRatio</a:t>
            </a:r>
            <a:r>
              <a:rPr lang="en-US" altLang="zh-CN" b="0" dirty="0"/>
              <a:t> </a:t>
            </a:r>
            <a:r>
              <a:rPr lang="zh-CN" altLang="en-US" b="0" dirty="0"/>
              <a:t>値以下</a:t>
            </a:r>
            <a:r>
              <a:rPr lang="ja-JP" altLang="en-US" b="0"/>
              <a:t>になるまで</a:t>
            </a:r>
            <a:r>
              <a:rPr lang="zh-CN" altLang="en-US" b="0" dirty="0"/>
              <a:t>前後</a:t>
            </a:r>
            <a:r>
              <a:rPr lang="ja-JP" altLang="en-US" b="0"/>
              <a:t>にさかのぼって、カーブ</a:t>
            </a:r>
            <a:r>
              <a:rPr lang="zh-CN" altLang="en-US" b="0" dirty="0"/>
              <a:t>区間</a:t>
            </a:r>
            <a:r>
              <a:rPr lang="ja-JP" altLang="en-US" b="0"/>
              <a:t>を</a:t>
            </a:r>
            <a:r>
              <a:rPr lang="zh-CN" altLang="en-US" b="0" dirty="0"/>
              <a:t>決</a:t>
            </a:r>
            <a:r>
              <a:rPr lang="ja-JP" altLang="en-US" b="0"/>
              <a:t>めるという</a:t>
            </a:r>
            <a:r>
              <a:rPr lang="zh-CN" altLang="en-US" b="0" dirty="0"/>
              <a:t>方法</a:t>
            </a:r>
            <a:r>
              <a:rPr lang="ja-JP" altLang="en-US" b="0"/>
              <a:t>です。たとえば </a:t>
            </a:r>
            <a:r>
              <a:rPr lang="en-US" altLang="zh-CN" b="0" dirty="0" err="1"/>
              <a:t>DropRatio</a:t>
            </a:r>
            <a:r>
              <a:rPr lang="en-US" altLang="zh-CN" b="0" dirty="0"/>
              <a:t> = 0.6 </a:t>
            </a:r>
            <a:r>
              <a:rPr lang="ja-JP" altLang="en-US" b="0"/>
              <a:t>の</a:t>
            </a:r>
            <a:r>
              <a:rPr lang="zh-CN" altLang="en-US" b="0" dirty="0"/>
              <a:t>場合、最大曲率</a:t>
            </a:r>
            <a:r>
              <a:rPr lang="ja-JP" altLang="en-US" b="0"/>
              <a:t>の</a:t>
            </a:r>
            <a:r>
              <a:rPr lang="en-US" altLang="zh-CN" b="0" dirty="0"/>
              <a:t>6</a:t>
            </a:r>
            <a:r>
              <a:rPr lang="en-US" altLang="ja-JP" b="0" dirty="0"/>
              <a:t>0%</a:t>
            </a:r>
            <a:r>
              <a:rPr lang="ja-JP" altLang="en-US" b="0"/>
              <a:t>を</a:t>
            </a:r>
            <a:r>
              <a:rPr lang="zh-CN" altLang="en-US" b="0" dirty="0"/>
              <a:t>下回</a:t>
            </a:r>
            <a:r>
              <a:rPr lang="ja-JP" altLang="en-US" b="0"/>
              <a:t>る（</a:t>
            </a:r>
            <a:r>
              <a:rPr lang="ja-JP" altLang="en-US"/>
              <a:t>したまわる</a:t>
            </a:r>
            <a:r>
              <a:rPr lang="ja-JP" altLang="en-US" b="0"/>
              <a:t>）まで</a:t>
            </a:r>
            <a:r>
              <a:rPr lang="zh-CN" altLang="en-US" b="0" dirty="0"/>
              <a:t>範囲</a:t>
            </a:r>
            <a:r>
              <a:rPr lang="ja-JP" altLang="en-US" b="0"/>
              <a:t>を</a:t>
            </a:r>
            <a:r>
              <a:rPr lang="zh-CN" altLang="en-US" b="0" dirty="0"/>
              <a:t>広</a:t>
            </a:r>
            <a:r>
              <a:rPr lang="ja-JP" altLang="en-US" b="0"/>
              <a:t>げていきます。</a:t>
            </a:r>
          </a:p>
          <a:p>
            <a:pPr marL="171450" indent="-171450">
              <a:buFont typeface="Arial" panose="020B0604020202020204" pitchFamily="34" charset="0"/>
              <a:buChar char="•"/>
            </a:pPr>
            <a:r>
              <a:rPr lang="zh-CN" altLang="en-US" b="0" dirty="0"/>
              <a:t>右側</a:t>
            </a:r>
            <a:r>
              <a:rPr lang="ja-JP" altLang="en-US" b="0"/>
              <a:t>の</a:t>
            </a:r>
            <a:r>
              <a:rPr lang="zh-CN" altLang="en-US" b="0" dirty="0"/>
              <a:t>箱</a:t>
            </a:r>
            <a:r>
              <a:rPr lang="ja-JP" altLang="en-US" b="0"/>
              <a:t>ひげ</a:t>
            </a:r>
            <a:r>
              <a:rPr lang="zh-CN" altLang="en-US" b="0" dirty="0"/>
              <a:t>図</a:t>
            </a:r>
            <a:r>
              <a:rPr lang="ja-JP" altLang="en-US" b="0"/>
              <a:t>は、</a:t>
            </a:r>
            <a:r>
              <a:rPr lang="en-US" altLang="zh-CN" b="0" dirty="0" err="1"/>
              <a:t>DropRatio</a:t>
            </a:r>
            <a:r>
              <a:rPr lang="en-US" altLang="zh-CN" b="0" dirty="0"/>
              <a:t> </a:t>
            </a:r>
            <a:r>
              <a:rPr lang="ja-JP" altLang="en-US" b="0"/>
              <a:t>の</a:t>
            </a:r>
            <a:r>
              <a:rPr lang="zh-CN" altLang="en-US" b="0" dirty="0"/>
              <a:t>値（</a:t>
            </a:r>
            <a:r>
              <a:rPr lang="en-US" altLang="zh-CN" b="0" dirty="0"/>
              <a:t>0.6</a:t>
            </a:r>
            <a:r>
              <a:rPr lang="zh-CN" altLang="en-US" b="0" dirty="0"/>
              <a:t>、</a:t>
            </a:r>
            <a:r>
              <a:rPr lang="en-US" altLang="zh-CN" b="0" dirty="0"/>
              <a:t>0.7</a:t>
            </a:r>
            <a:r>
              <a:rPr lang="zh-CN" altLang="en-US" b="0" dirty="0"/>
              <a:t>、</a:t>
            </a:r>
            <a:r>
              <a:rPr lang="en-US" altLang="zh-CN" b="0" dirty="0"/>
              <a:t>0.8</a:t>
            </a:r>
            <a:r>
              <a:rPr lang="zh-CN" altLang="en-US" b="0" dirty="0"/>
              <a:t>、</a:t>
            </a:r>
            <a:r>
              <a:rPr lang="en-US" altLang="zh-CN" b="0" dirty="0"/>
              <a:t>0.9</a:t>
            </a:r>
            <a:r>
              <a:rPr lang="zh-CN" altLang="en-US" b="0" dirty="0"/>
              <a:t>）</a:t>
            </a:r>
            <a:r>
              <a:rPr lang="ja-JP" altLang="en-US" b="0"/>
              <a:t>を</a:t>
            </a:r>
            <a:r>
              <a:rPr lang="zh-CN" altLang="en-US" b="0" dirty="0"/>
              <a:t>変</a:t>
            </a:r>
            <a:r>
              <a:rPr lang="ja-JP" altLang="en-US" b="0"/>
              <a:t>えたときの</a:t>
            </a:r>
            <a:r>
              <a:rPr lang="zh-CN" altLang="en-US" b="0" dirty="0"/>
              <a:t>各</a:t>
            </a:r>
            <a:r>
              <a:rPr lang="ja-JP" altLang="en-US" b="0"/>
              <a:t>パラメータの</a:t>
            </a:r>
            <a:r>
              <a:rPr lang="zh-CN" altLang="en-US" b="0" dirty="0"/>
              <a:t>変化</a:t>
            </a:r>
            <a:r>
              <a:rPr lang="ja-JP" altLang="en-US" b="0"/>
              <a:t>を</a:t>
            </a:r>
            <a:r>
              <a:rPr lang="zh-CN" altLang="en-US" b="0" dirty="0"/>
              <a:t>示</a:t>
            </a:r>
            <a:r>
              <a:rPr lang="ja-JP" altLang="en-US" b="0"/>
              <a:t>しています。</a:t>
            </a:r>
            <a:r>
              <a:rPr lang="zh-CN" altLang="en-US" b="0" dirty="0"/>
              <a:t>一部</a:t>
            </a:r>
            <a:r>
              <a:rPr lang="ja-JP" altLang="en-US" b="0"/>
              <a:t>のパラメータには</a:t>
            </a:r>
            <a:r>
              <a:rPr lang="zh-CN" altLang="en-US" b="0" dirty="0"/>
              <a:t>明</a:t>
            </a:r>
            <a:r>
              <a:rPr lang="ja-JP" altLang="en-US" b="0"/>
              <a:t>らかな</a:t>
            </a:r>
            <a:r>
              <a:rPr lang="zh-CN" altLang="en-US" b="0" dirty="0"/>
              <a:t>違</a:t>
            </a:r>
            <a:r>
              <a:rPr lang="ja-JP" altLang="en-US" b="0"/>
              <a:t>いが</a:t>
            </a:r>
            <a:r>
              <a:rPr lang="zh-CN" altLang="en-US" b="0" dirty="0"/>
              <a:t>見</a:t>
            </a:r>
            <a:r>
              <a:rPr lang="ja-JP" altLang="en-US" b="0"/>
              <a:t>られます。</a:t>
            </a:r>
          </a:p>
          <a:p>
            <a:pPr marL="171450" indent="-171450">
              <a:buFont typeface="Arial" panose="020B0604020202020204" pitchFamily="34" charset="0"/>
              <a:buChar char="•"/>
            </a:pPr>
            <a:r>
              <a:rPr lang="zh-CN" altLang="en-US" b="0" dirty="0"/>
              <a:t>赤</a:t>
            </a:r>
            <a:r>
              <a:rPr lang="ja-JP" altLang="en-US" b="0"/>
              <a:t>い</a:t>
            </a:r>
            <a:r>
              <a:rPr lang="zh-CN" altLang="en-US" b="0" dirty="0"/>
              <a:t>枠（</a:t>
            </a:r>
            <a:r>
              <a:rPr lang="ja-JP" altLang="en-US"/>
              <a:t>あかい わく</a:t>
            </a:r>
            <a:r>
              <a:rPr lang="zh-CN" altLang="en-US" b="0" dirty="0"/>
              <a:t>）</a:t>
            </a:r>
            <a:r>
              <a:rPr lang="ja-JP" altLang="en-US" b="0"/>
              <a:t>で</a:t>
            </a:r>
            <a:r>
              <a:rPr lang="zh-CN" altLang="en-US" b="0" dirty="0"/>
              <a:t>囲</a:t>
            </a:r>
            <a:r>
              <a:rPr lang="ja-JP" altLang="en-US" b="0"/>
              <a:t>まれているのは、</a:t>
            </a:r>
            <a:r>
              <a:rPr lang="zh-CN" altLang="en-US" b="0" dirty="0"/>
              <a:t>先行研究</a:t>
            </a:r>
            <a:r>
              <a:rPr lang="ja-JP" altLang="en-US" b="0"/>
              <a:t>の</a:t>
            </a:r>
            <a:r>
              <a:rPr lang="zh-CN" altLang="en-US" b="0" dirty="0"/>
              <a:t>分類</a:t>
            </a:r>
            <a:r>
              <a:rPr lang="ja-JP" altLang="en-US" b="0"/>
              <a:t>に</a:t>
            </a:r>
            <a:r>
              <a:rPr lang="zh-CN" altLang="en-US" b="0" dirty="0"/>
              <a:t>使</a:t>
            </a:r>
            <a:r>
              <a:rPr lang="ja-JP" altLang="en-US" b="0"/>
              <a:t>われた</a:t>
            </a:r>
            <a:r>
              <a:rPr lang="zh-CN" altLang="en-US" b="0" dirty="0"/>
              <a:t>重要</a:t>
            </a:r>
            <a:r>
              <a:rPr lang="ja-JP" altLang="en-US" b="0"/>
              <a:t>な</a:t>
            </a:r>
            <a:r>
              <a:rPr lang="zh-CN" altLang="en-US" b="0" dirty="0"/>
              <a:t>特徴量</a:t>
            </a:r>
            <a:r>
              <a:rPr lang="ja-JP" altLang="en-US" b="0"/>
              <a:t>です。</a:t>
            </a:r>
            <a:r>
              <a:rPr lang="zh-CN" altLang="en-US" b="0" dirty="0"/>
              <a:t>左下</a:t>
            </a:r>
            <a:r>
              <a:rPr lang="ja-JP" altLang="en-US" b="0"/>
              <a:t>には</a:t>
            </a:r>
            <a:r>
              <a:rPr lang="zh-CN" altLang="en-US" b="0" dirty="0"/>
              <a:t>分類</a:t>
            </a:r>
            <a:r>
              <a:rPr lang="ja-JP" altLang="en-US" b="0"/>
              <a:t>に</a:t>
            </a:r>
            <a:r>
              <a:rPr lang="zh-CN" altLang="en-US" b="0" dirty="0"/>
              <a:t>使</a:t>
            </a:r>
            <a:r>
              <a:rPr lang="ja-JP" altLang="en-US" b="0"/>
              <a:t>う</a:t>
            </a:r>
            <a:r>
              <a:rPr lang="zh-CN" altLang="en-US" b="0" dirty="0"/>
              <a:t>式</a:t>
            </a:r>
            <a:r>
              <a:rPr lang="ja-JP" altLang="en-US" b="0"/>
              <a:t>を</a:t>
            </a:r>
            <a:r>
              <a:rPr lang="zh-CN" altLang="en-US" b="0" dirty="0"/>
              <a:t>示</a:t>
            </a:r>
            <a:r>
              <a:rPr lang="ja-JP" altLang="en-US" b="0"/>
              <a:t>しています。</a:t>
            </a:r>
            <a:br>
              <a:rPr lang="ja-JP" altLang="en-US" b="0"/>
            </a:br>
            <a:r>
              <a:rPr lang="zh-CN" altLang="en-US" b="0" dirty="0"/>
              <a:t>特</a:t>
            </a:r>
            <a:r>
              <a:rPr lang="ja-JP" altLang="en-US" b="0"/>
              <a:t>に、パラメータ </a:t>
            </a:r>
            <a:r>
              <a:rPr lang="el-GR" altLang="zh-CN" b="0" dirty="0"/>
              <a:t>α</a:t>
            </a:r>
            <a:r>
              <a:rPr lang="en-US" altLang="zh-CN" b="0" dirty="0"/>
              <a:t>B2\alpha_{B2}</a:t>
            </a:r>
            <a:r>
              <a:rPr lang="el-GR" altLang="zh-CN" b="0" dirty="0"/>
              <a:t>α</a:t>
            </a:r>
            <a:r>
              <a:rPr lang="en-US" altLang="zh-CN" b="0" dirty="0"/>
              <a:t>B2​ </a:t>
            </a:r>
            <a:r>
              <a:rPr lang="ja-JP" altLang="en-US" b="0"/>
              <a:t>は </a:t>
            </a:r>
            <a:r>
              <a:rPr lang="en-US" altLang="zh-CN" b="0" dirty="0" err="1"/>
              <a:t>DropRatio</a:t>
            </a:r>
            <a:r>
              <a:rPr lang="en-US" altLang="zh-CN" b="0" dirty="0"/>
              <a:t> </a:t>
            </a:r>
            <a:r>
              <a:rPr lang="ja-JP" altLang="en-US" b="0"/>
              <a:t>によって</a:t>
            </a:r>
            <a:r>
              <a:rPr lang="zh-CN" altLang="en-US" b="0" dirty="0"/>
              <a:t>大</a:t>
            </a:r>
            <a:r>
              <a:rPr lang="ja-JP" altLang="en-US" b="0"/>
              <a:t>きく</a:t>
            </a:r>
            <a:r>
              <a:rPr lang="zh-CN" altLang="en-US" b="0" dirty="0"/>
              <a:t>変化</a:t>
            </a:r>
            <a:r>
              <a:rPr lang="ja-JP" altLang="en-US" b="0"/>
              <a:t>しており、</a:t>
            </a:r>
            <a:r>
              <a:rPr lang="zh-CN" altLang="en-US" b="0" dirty="0"/>
              <a:t>分類結果</a:t>
            </a:r>
            <a:r>
              <a:rPr lang="ja-JP" altLang="en-US" b="0"/>
              <a:t>に</a:t>
            </a:r>
            <a:r>
              <a:rPr lang="zh-CN" altLang="en-US" b="0" dirty="0"/>
              <a:t>影響</a:t>
            </a:r>
            <a:r>
              <a:rPr lang="ja-JP" altLang="en-US" b="0"/>
              <a:t>を</a:t>
            </a:r>
            <a:r>
              <a:rPr lang="zh-CN" altLang="en-US" b="0" dirty="0"/>
              <a:t>与</a:t>
            </a:r>
            <a:r>
              <a:rPr lang="ja-JP" altLang="en-US" b="0"/>
              <a:t>える</a:t>
            </a:r>
            <a:r>
              <a:rPr lang="zh-CN" altLang="en-US" b="0" dirty="0"/>
              <a:t>可能性</a:t>
            </a:r>
            <a:r>
              <a:rPr lang="ja-JP" altLang="en-US" b="0"/>
              <a:t>があります。</a:t>
            </a:r>
          </a:p>
          <a:p>
            <a:endParaRPr kumimoji="1" lang="zh-CN" altLang="en-US" dirty="0"/>
          </a:p>
        </p:txBody>
      </p:sp>
      <p:sp>
        <p:nvSpPr>
          <p:cNvPr id="4" name="灯片编号占位符 3">
            <a:extLst>
              <a:ext uri="{FF2B5EF4-FFF2-40B4-BE49-F238E27FC236}">
                <a16:creationId xmlns:a16="http://schemas.microsoft.com/office/drawing/2014/main" id="{90074DD2-A912-A24D-84F6-8E929069B8B2}"/>
              </a:ext>
            </a:extLst>
          </p:cNvPr>
          <p:cNvSpPr>
            <a:spLocks noGrp="1"/>
          </p:cNvSpPr>
          <p:nvPr>
            <p:ph type="sldNum" sz="quarter" idx="5"/>
          </p:nvPr>
        </p:nvSpPr>
        <p:spPr/>
        <p:txBody>
          <a:bodyPr/>
          <a:lstStyle/>
          <a:p>
            <a:fld id="{448F9E02-E2ED-4056-B814-D80102149806}" type="slidenum">
              <a:rPr lang="zh-CN" altLang="en-US" smtClean="0"/>
              <a:t>77</a:t>
            </a:fld>
            <a:endParaRPr lang="zh-CN" altLang="en-US"/>
          </a:p>
        </p:txBody>
      </p:sp>
    </p:spTree>
    <p:extLst>
      <p:ext uri="{BB962C8B-B14F-4D97-AF65-F5344CB8AC3E}">
        <p14:creationId xmlns:p14="http://schemas.microsoft.com/office/powerpoint/2010/main" val="14072369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460FC-5DFE-7F1C-59DB-3C36BA7B6C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1B1448-AFBA-F723-1C6F-777AA38808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AFE8D5-36EC-50C5-D544-6E0E1790A58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1F27C4A8-15F8-5B7B-D296-CB115D58EABD}"/>
              </a:ext>
            </a:extLst>
          </p:cNvPr>
          <p:cNvSpPr>
            <a:spLocks noGrp="1"/>
          </p:cNvSpPr>
          <p:nvPr>
            <p:ph type="sldNum" sz="quarter" idx="5"/>
          </p:nvPr>
        </p:nvSpPr>
        <p:spPr/>
        <p:txBody>
          <a:bodyPr/>
          <a:lstStyle/>
          <a:p>
            <a:fld id="{448F9E02-E2ED-4056-B814-D80102149806}" type="slidenum">
              <a:rPr lang="zh-CN" altLang="en-US" smtClean="0"/>
              <a:t>78</a:t>
            </a:fld>
            <a:endParaRPr lang="zh-CN" altLang="en-US"/>
          </a:p>
        </p:txBody>
      </p:sp>
    </p:spTree>
    <p:extLst>
      <p:ext uri="{BB962C8B-B14F-4D97-AF65-F5344CB8AC3E}">
        <p14:creationId xmlns:p14="http://schemas.microsoft.com/office/powerpoint/2010/main" val="40005916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A8BE-B7B6-E759-1342-FCBEC6528D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5B882E-B424-7145-7FB5-EA9A55DF46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34CBCF8-B10F-6190-6512-5EAD6933469F}"/>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56129E41-10D2-82A0-2062-B57CF9F0CCF2}"/>
              </a:ext>
            </a:extLst>
          </p:cNvPr>
          <p:cNvSpPr>
            <a:spLocks noGrp="1"/>
          </p:cNvSpPr>
          <p:nvPr>
            <p:ph type="sldNum" sz="quarter" idx="5"/>
          </p:nvPr>
        </p:nvSpPr>
        <p:spPr/>
        <p:txBody>
          <a:bodyPr/>
          <a:lstStyle/>
          <a:p>
            <a:fld id="{448F9E02-E2ED-4056-B814-D80102149806}" type="slidenum">
              <a:rPr lang="zh-CN" altLang="en-US" smtClean="0"/>
              <a:t>79</a:t>
            </a:fld>
            <a:endParaRPr lang="zh-CN" altLang="en-US"/>
          </a:p>
        </p:txBody>
      </p:sp>
    </p:spTree>
    <p:extLst>
      <p:ext uri="{BB962C8B-B14F-4D97-AF65-F5344CB8AC3E}">
        <p14:creationId xmlns:p14="http://schemas.microsoft.com/office/powerpoint/2010/main" val="36420744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80422-C01F-E955-3190-9E943333A0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7163D1-ADD7-1086-1917-D99646977E7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809014-536E-935B-C41D-56049B2D55E9}"/>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60A19C75-0F41-09B0-2E75-20EC77603C15}"/>
              </a:ext>
            </a:extLst>
          </p:cNvPr>
          <p:cNvSpPr>
            <a:spLocks noGrp="1"/>
          </p:cNvSpPr>
          <p:nvPr>
            <p:ph type="sldNum" sz="quarter" idx="5"/>
          </p:nvPr>
        </p:nvSpPr>
        <p:spPr/>
        <p:txBody>
          <a:bodyPr/>
          <a:lstStyle/>
          <a:p>
            <a:fld id="{448F9E02-E2ED-4056-B814-D80102149806}" type="slidenum">
              <a:rPr lang="zh-CN" altLang="en-US" smtClean="0"/>
              <a:t>80</a:t>
            </a:fld>
            <a:endParaRPr lang="zh-CN" altLang="en-US"/>
          </a:p>
        </p:txBody>
      </p:sp>
    </p:spTree>
    <p:extLst>
      <p:ext uri="{BB962C8B-B14F-4D97-AF65-F5344CB8AC3E}">
        <p14:creationId xmlns:p14="http://schemas.microsoft.com/office/powerpoint/2010/main" val="37836458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2323F-FC04-FDCB-66B7-D0AB605A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AF85EE-81D2-2028-A4F3-CA22DC7046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01B101-2A65-1018-1441-DA7C9300CA8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48099A41-E920-CBDF-9C70-C8D90F9011AF}"/>
              </a:ext>
            </a:extLst>
          </p:cNvPr>
          <p:cNvSpPr>
            <a:spLocks noGrp="1"/>
          </p:cNvSpPr>
          <p:nvPr>
            <p:ph type="sldNum" sz="quarter" idx="5"/>
          </p:nvPr>
        </p:nvSpPr>
        <p:spPr/>
        <p:txBody>
          <a:bodyPr/>
          <a:lstStyle/>
          <a:p>
            <a:fld id="{448F9E02-E2ED-4056-B814-D80102149806}" type="slidenum">
              <a:rPr lang="zh-CN" altLang="en-US" smtClean="0"/>
              <a:t>81</a:t>
            </a:fld>
            <a:endParaRPr lang="zh-CN" altLang="en-US"/>
          </a:p>
        </p:txBody>
      </p:sp>
    </p:spTree>
    <p:extLst>
      <p:ext uri="{BB962C8B-B14F-4D97-AF65-F5344CB8AC3E}">
        <p14:creationId xmlns:p14="http://schemas.microsoft.com/office/powerpoint/2010/main" val="20341478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B8181-5D56-D5A7-37FF-7FCEEB20F6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DCCD5EE-8065-1764-0F7C-59E47A1BDE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073542-7DB5-A534-4AE7-758898928733}"/>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DFCD30F0-71C9-79A0-148A-6475E6008B7F}"/>
              </a:ext>
            </a:extLst>
          </p:cNvPr>
          <p:cNvSpPr>
            <a:spLocks noGrp="1"/>
          </p:cNvSpPr>
          <p:nvPr>
            <p:ph type="sldNum" sz="quarter" idx="5"/>
          </p:nvPr>
        </p:nvSpPr>
        <p:spPr/>
        <p:txBody>
          <a:bodyPr/>
          <a:lstStyle/>
          <a:p>
            <a:fld id="{448F9E02-E2ED-4056-B814-D80102149806}" type="slidenum">
              <a:rPr lang="zh-CN" altLang="en-US" smtClean="0"/>
              <a:t>82</a:t>
            </a:fld>
            <a:endParaRPr lang="zh-CN" altLang="en-US"/>
          </a:p>
        </p:txBody>
      </p:sp>
    </p:spTree>
    <p:extLst>
      <p:ext uri="{BB962C8B-B14F-4D97-AF65-F5344CB8AC3E}">
        <p14:creationId xmlns:p14="http://schemas.microsoft.com/office/powerpoint/2010/main" val="3349633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D454E-DDD3-F809-2925-FADDF4A6D1C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8C6DA5-8D68-C917-F2F7-122A17970C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5E0CE9-1D3F-4A33-BCBF-55D5774FD3DA}"/>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Here are the classification results.</a:t>
            </a:r>
          </a:p>
          <a:p>
            <a:pPr marL="171450" indent="-171450">
              <a:buFont typeface="Arial" panose="020B0604020202020204" pitchFamily="34" charset="0"/>
              <a:buChar char="•"/>
            </a:pPr>
            <a:r>
              <a:rPr lang="en-US" altLang="zh-CN" dirty="0"/>
              <a:t>We can see that the U-type is the most common, accounting for more than 75%, while the V, C, and S types are much less frequent.</a:t>
            </a:r>
          </a:p>
          <a:p>
            <a:pPr marL="171450" indent="-171450">
              <a:buFont typeface="Arial" panose="020B0604020202020204" pitchFamily="34" charset="0"/>
              <a:buChar char="•"/>
            </a:pPr>
            <a:r>
              <a:rPr lang="en-US" altLang="zh-CN" dirty="0"/>
              <a:t>In terms of parameter distribution, the C-type shows the strongest torsion, with the highest </a:t>
            </a:r>
            <a:r>
              <a:rPr lang="el-GR" altLang="zh-CN" dirty="0"/>
              <a:t>β-</a:t>
            </a:r>
            <a:r>
              <a:rPr lang="en-US" altLang="zh-CN" dirty="0"/>
              <a:t>angle, indicating the greatest non-planarity.</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确认一下</a:t>
            </a:r>
            <a:r>
              <a:rPr lang="en-US" altLang="zh-CN" dirty="0"/>
              <a:t>torsion</a:t>
            </a:r>
            <a:r>
              <a:rPr lang="zh-CN" altLang="en-US" dirty="0"/>
              <a:t>不同的地方会怎么改变结果。（还是要确认一下）</a:t>
            </a:r>
            <a:br>
              <a:rPr lang="en-US" altLang="zh-CN" dirty="0"/>
            </a:br>
            <a:br>
              <a:rPr lang="en-US" altLang="zh-CN" dirty="0"/>
            </a:br>
            <a:r>
              <a:rPr lang="zh-CN" altLang="en-US" dirty="0"/>
              <a:t>因为数据集会发生变化，</a:t>
            </a:r>
            <a:r>
              <a:rPr lang="en-US" altLang="zh-CN" dirty="0"/>
              <a:t>VC</a:t>
            </a:r>
            <a:r>
              <a:rPr lang="zh-CN" altLang="en-US" dirty="0"/>
              <a:t>的百分比也会发生变化</a:t>
            </a:r>
            <a:endParaRPr lang="en-US" altLang="zh-CN" dirty="0"/>
          </a:p>
        </p:txBody>
      </p:sp>
      <p:sp>
        <p:nvSpPr>
          <p:cNvPr id="4" name="灯片编号占位符 3">
            <a:extLst>
              <a:ext uri="{FF2B5EF4-FFF2-40B4-BE49-F238E27FC236}">
                <a16:creationId xmlns:a16="http://schemas.microsoft.com/office/drawing/2014/main" id="{83846FC3-E534-4FC8-60B1-147C91ACF851}"/>
              </a:ext>
            </a:extLst>
          </p:cNvPr>
          <p:cNvSpPr>
            <a:spLocks noGrp="1"/>
          </p:cNvSpPr>
          <p:nvPr>
            <p:ph type="sldNum" sz="quarter" idx="5"/>
          </p:nvPr>
        </p:nvSpPr>
        <p:spPr/>
        <p:txBody>
          <a:bodyPr/>
          <a:lstStyle/>
          <a:p>
            <a:fld id="{448F9E02-E2ED-4056-B814-D80102149806}" type="slidenum">
              <a:rPr lang="zh-CN" altLang="en-US" smtClean="0"/>
              <a:t>83</a:t>
            </a:fld>
            <a:endParaRPr lang="zh-CN" altLang="en-US"/>
          </a:p>
        </p:txBody>
      </p:sp>
    </p:spTree>
    <p:extLst>
      <p:ext uri="{BB962C8B-B14F-4D97-AF65-F5344CB8AC3E}">
        <p14:creationId xmlns:p14="http://schemas.microsoft.com/office/powerpoint/2010/main" val="17689764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D0ED9-32B6-6C5D-5418-303674B16A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7335B9-AF1C-7CAF-4508-98D0D2F3999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BB89C9D-86C8-AD0F-F7BA-59767EFCD5A8}"/>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AF4EECB-A085-1F8E-09A5-80CBAA4D2BF0}"/>
              </a:ext>
            </a:extLst>
          </p:cNvPr>
          <p:cNvSpPr>
            <a:spLocks noGrp="1"/>
          </p:cNvSpPr>
          <p:nvPr>
            <p:ph type="sldNum" sz="quarter" idx="5"/>
          </p:nvPr>
        </p:nvSpPr>
        <p:spPr/>
        <p:txBody>
          <a:bodyPr/>
          <a:lstStyle/>
          <a:p>
            <a:fld id="{448F9E02-E2ED-4056-B814-D80102149806}" type="slidenum">
              <a:rPr lang="zh-CN" altLang="en-US" smtClean="0"/>
              <a:t>87</a:t>
            </a:fld>
            <a:endParaRPr lang="zh-CN" altLang="en-US"/>
          </a:p>
        </p:txBody>
      </p:sp>
    </p:spTree>
    <p:extLst>
      <p:ext uri="{BB962C8B-B14F-4D97-AF65-F5344CB8AC3E}">
        <p14:creationId xmlns:p14="http://schemas.microsoft.com/office/powerpoint/2010/main" val="6221002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4FEC4-0BDD-C6B5-C718-0C42D6951E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B8C32C-7E52-38B9-C82C-D3C4CD2802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313CF83-AB10-1595-7A94-D71A55E7192D}"/>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To define the shape</a:t>
            </a:r>
            <a:r>
              <a:rPr lang="zh-CN" altLang="en-US" dirty="0"/>
              <a:t> </a:t>
            </a:r>
            <a:r>
              <a:rPr lang="en-US" altLang="zh-CN" dirty="0"/>
              <a:t>of siphon. I used fitted circles to describe the two bends in the siphon segment.</a:t>
            </a:r>
          </a:p>
          <a:p>
            <a:pPr marL="171450" indent="-171450">
              <a:buFont typeface="Arial" panose="020B0604020202020204" pitchFamily="34" charset="0"/>
              <a:buChar char="•"/>
            </a:pPr>
            <a:r>
              <a:rPr lang="en-US" altLang="zh-CN" dirty="0"/>
              <a:t>The key point is that we fix the locations of the curvature peaks for each bend and use them to define the arc length of the fitted circles. This step ensures standardization, so the results are consistent no matter who performs the analysis.</a:t>
            </a:r>
          </a:p>
          <a:p>
            <a:pPr marL="171450" indent="-171450">
              <a:buFont typeface="Arial" panose="020B0604020202020204" pitchFamily="34" charset="0"/>
              <a:buChar char="•"/>
            </a:pPr>
            <a:r>
              <a:rPr lang="en-US" altLang="zh-CN" dirty="0"/>
              <a:t>Then, using the least squares method, we obtain the fitted circles as well as the corresponding fitting planes.</a:t>
            </a:r>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en-US" altLang="zh-CN" dirty="0"/>
              <a:t>Here we can see that once we extract the information from the siphon, we can obtain many shape parameters.</a:t>
            </a:r>
            <a:br>
              <a:rPr lang="en-US" altLang="zh-CN" dirty="0"/>
            </a:br>
            <a:r>
              <a:rPr lang="en-US" altLang="zh-CN" dirty="0"/>
              <a:t>In the siphon, we mainly focus on two </a:t>
            </a:r>
            <a:r>
              <a:rPr lang="en-US" altLang="zh-CN" dirty="0" err="1"/>
              <a:t>ponts</a:t>
            </a:r>
            <a:r>
              <a:rPr lang="en-US" altLang="zh-CN" dirty="0"/>
              <a:t>: first, the curvature of the two bends themselves, and second, the torsion between them.</a:t>
            </a:r>
          </a:p>
          <a:p>
            <a:pPr marL="171450" indent="-171450">
              <a:buFont typeface="Arial" panose="020B0604020202020204" pitchFamily="34" charset="0"/>
              <a:buChar char="•"/>
            </a:pPr>
            <a:r>
              <a:rPr lang="en-US" altLang="zh-CN" dirty="0"/>
              <a:t>The curvature radius represents the degree of bending, while the </a:t>
            </a:r>
            <a:r>
              <a:rPr lang="el-GR" altLang="zh-CN" dirty="0"/>
              <a:t>β </a:t>
            </a:r>
            <a:r>
              <a:rPr lang="en-US" altLang="zh-CN" dirty="0"/>
              <a:t>angle — which is defined as the angle between the planes of the two fitted circles — best reflects the torsion between the two bends.</a:t>
            </a:r>
            <a:r>
              <a:rPr lang="zh-CN" altLang="en-US" dirty="0"/>
              <a:t> </a:t>
            </a:r>
            <a:r>
              <a:rPr lang="en-US" altLang="zh-CN" dirty="0"/>
              <a:t>So, we can choose these parameters to classify.</a:t>
            </a:r>
          </a:p>
          <a:p>
            <a:pPr marL="171450" indent="-171450">
              <a:buFont typeface="Arial" panose="020B0604020202020204" pitchFamily="34" charset="0"/>
              <a:buChar char="•"/>
            </a:pPr>
            <a:r>
              <a:rPr lang="en-US" altLang="zh-CN" dirty="0"/>
              <a:t>In previous studies, these parameters have been shown to be closely related to shape classification, so they are also the focus of our analysis.</a:t>
            </a:r>
            <a:br>
              <a:rPr lang="en-US" altLang="zh-CN" dirty="0"/>
            </a:br>
            <a:br>
              <a:rPr lang="en-US" altLang="zh-CN" dirty="0"/>
            </a:br>
            <a:br>
              <a:rPr lang="en-US" altLang="zh-CN" dirty="0"/>
            </a:br>
            <a:r>
              <a:rPr lang="zh-CN" altLang="en-US" dirty="0"/>
              <a:t>分类可以用曲率，但是</a:t>
            </a:r>
            <a:r>
              <a:rPr lang="en-US" altLang="zh-CN" dirty="0"/>
              <a:t>torsion</a:t>
            </a:r>
            <a:r>
              <a:rPr lang="zh-CN" altLang="en-US" dirty="0"/>
              <a:t>太多噪音，可以用角度去代表</a:t>
            </a:r>
            <a:br>
              <a:rPr lang="en-US" altLang="zh-CN" dirty="0"/>
            </a:br>
            <a:br>
              <a:rPr lang="en-US" altLang="zh-CN" dirty="0"/>
            </a:br>
            <a:r>
              <a:rPr lang="zh-CN" altLang="en-US" dirty="0"/>
              <a:t>把不需要的东西都去掉</a:t>
            </a:r>
            <a:endParaRPr lang="en-US" altLang="zh-CN" dirty="0"/>
          </a:p>
          <a:p>
            <a:pPr marL="171450" indent="-171450">
              <a:buFont typeface="Arial" panose="020B0604020202020204" pitchFamily="34" charset="0"/>
              <a:buChar char="•"/>
            </a:pPr>
            <a:endParaRPr kumimoji="1" lang="zh-CN" altLang="en-US" dirty="0"/>
          </a:p>
        </p:txBody>
      </p:sp>
      <p:sp>
        <p:nvSpPr>
          <p:cNvPr id="4" name="灯片编号占位符 3">
            <a:extLst>
              <a:ext uri="{FF2B5EF4-FFF2-40B4-BE49-F238E27FC236}">
                <a16:creationId xmlns:a16="http://schemas.microsoft.com/office/drawing/2014/main" id="{A343F979-7D44-E92F-7C46-1E511091F5C6}"/>
              </a:ext>
            </a:extLst>
          </p:cNvPr>
          <p:cNvSpPr>
            <a:spLocks noGrp="1"/>
          </p:cNvSpPr>
          <p:nvPr>
            <p:ph type="sldNum" sz="quarter" idx="5"/>
          </p:nvPr>
        </p:nvSpPr>
        <p:spPr/>
        <p:txBody>
          <a:bodyPr/>
          <a:lstStyle/>
          <a:p>
            <a:fld id="{448F9E02-E2ED-4056-B814-D80102149806}" type="slidenum">
              <a:rPr lang="zh-CN" altLang="en-US" smtClean="0"/>
              <a:t>104</a:t>
            </a:fld>
            <a:endParaRPr lang="zh-CN" altLang="en-US"/>
          </a:p>
        </p:txBody>
      </p:sp>
    </p:spTree>
    <p:extLst>
      <p:ext uri="{BB962C8B-B14F-4D97-AF65-F5344CB8AC3E}">
        <p14:creationId xmlns:p14="http://schemas.microsoft.com/office/powerpoint/2010/main" val="1683105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EFD2-5512-E0C1-698A-6298EF775E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ED9A1B-D23F-4F5B-CF94-3569F424F0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9E880B-1BB4-23FC-7556-240654F6A5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これは本研究の全体的な流れです。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まず、データセットの前処理を行い、使用可能な症例を選び、</a:t>
            </a:r>
            <a:r>
              <a:rPr lang="en-US" altLang="ja-JP" dirty="0"/>
              <a:t>ICA</a:t>
            </a:r>
            <a:r>
              <a:rPr lang="ja-JP" altLang="en-US" dirty="0"/>
              <a:t>サイホン部の位置を明確にして抽出します。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そのうえで、形状パラメータを定量化して取り出し、形状特徴に基づいて分類と形状解析を行います。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次に、血流解析のために表面モデルを構築し、</a:t>
            </a:r>
            <a:r>
              <a:rPr lang="en-US" altLang="ja-JP" dirty="0"/>
              <a:t>CFD</a:t>
            </a:r>
            <a:r>
              <a:rPr lang="ja-JP" altLang="en-US" dirty="0"/>
              <a:t>メッシュを生成してシミュレーションを実施し、血管形状と血行力学特性の関係を定量的に調べます。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データ量が多いため、多くの作業で自動化処理を取り入れています。</a:t>
            </a:r>
            <a:endParaRPr lang="en-US" altLang="ja-JP"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dirty="0"/>
              <a:t>現在、</a:t>
            </a:r>
            <a:r>
              <a:rPr lang="en-US" altLang="ja-JP" dirty="0" err="1"/>
              <a:t>BraVa</a:t>
            </a:r>
            <a:r>
              <a:rPr lang="ja-JP" altLang="en-US" dirty="0"/>
              <a:t>データセットの</a:t>
            </a:r>
            <a:r>
              <a:rPr lang="en-US" altLang="ja-JP" dirty="0"/>
              <a:t>77</a:t>
            </a:r>
            <a:r>
              <a:rPr lang="ja-JP" altLang="en-US" dirty="0"/>
              <a:t>例について研究をやっています。</a:t>
            </a:r>
            <a:r>
              <a:rPr lang="en-US" altLang="ja-JP" dirty="0"/>
              <a:t>Nagahama</a:t>
            </a:r>
            <a:r>
              <a:rPr lang="ja-JP" altLang="en-US" dirty="0"/>
              <a:t>データについては処理中で、今後の計画として進めていきます。</a:t>
            </a:r>
            <a:br>
              <a:rPr kumimoji="1" lang="en-US" altLang="ja-JP" dirty="0"/>
            </a:br>
            <a:endParaRPr kumimoji="1" lang="ja-JP" altLang="en-US" dirty="0"/>
          </a:p>
          <a:p>
            <a:endParaRPr kumimoji="1" lang="ja-JP" altLang="en-US" dirty="0"/>
          </a:p>
          <a:p>
            <a:endParaRPr kumimoji="1" lang="zh-CN" altLang="en-US" dirty="0"/>
          </a:p>
        </p:txBody>
      </p:sp>
      <p:sp>
        <p:nvSpPr>
          <p:cNvPr id="4" name="灯片编号占位符 3">
            <a:extLst>
              <a:ext uri="{FF2B5EF4-FFF2-40B4-BE49-F238E27FC236}">
                <a16:creationId xmlns:a16="http://schemas.microsoft.com/office/drawing/2014/main" id="{D2826989-C721-47FF-B34C-2EDEA6ACDDB5}"/>
              </a:ext>
            </a:extLst>
          </p:cNvPr>
          <p:cNvSpPr>
            <a:spLocks noGrp="1"/>
          </p:cNvSpPr>
          <p:nvPr>
            <p:ph type="sldNum" sz="quarter" idx="5"/>
          </p:nvPr>
        </p:nvSpPr>
        <p:spPr/>
        <p:txBody>
          <a:bodyPr/>
          <a:lstStyle/>
          <a:p>
            <a:fld id="{448F9E02-E2ED-4056-B814-D80102149806}" type="slidenum">
              <a:rPr lang="zh-CN" altLang="en-US" smtClean="0"/>
              <a:t>9</a:t>
            </a:fld>
            <a:endParaRPr lang="zh-CN" altLang="en-US"/>
          </a:p>
        </p:txBody>
      </p:sp>
    </p:spTree>
    <p:extLst>
      <p:ext uri="{BB962C8B-B14F-4D97-AF65-F5344CB8AC3E}">
        <p14:creationId xmlns:p14="http://schemas.microsoft.com/office/powerpoint/2010/main" val="35712558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0832-1C94-D61A-7BC7-E117735503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FF2492-3B99-A021-3789-3C6B953842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6112B6-6B65-2439-FF6D-DFE0CA3653E2}"/>
              </a:ext>
            </a:extLst>
          </p:cNvPr>
          <p:cNvSpPr>
            <a:spLocks noGrp="1"/>
          </p:cNvSpPr>
          <p:nvPr>
            <p:ph type="body" idx="1"/>
          </p:nvPr>
        </p:nvSpPr>
        <p:spPr/>
        <p:txBody>
          <a:bodyPr/>
          <a:lstStyle/>
          <a:p>
            <a:pPr marL="171450" indent="-171450">
              <a:buFont typeface="Arial" panose="020B0604020202020204" pitchFamily="34" charset="0"/>
              <a:buChar char="•"/>
            </a:pPr>
            <a:r>
              <a:rPr lang="en-US" altLang="zh-CN" dirty="0"/>
              <a:t>In previous studies, the ICA siphon has often been classified into four types: U, V, C, and </a:t>
            </a:r>
            <a:r>
              <a:rPr lang="en-US" altLang="zh-CN" dirty="0" err="1"/>
              <a:t>S.The</a:t>
            </a:r>
            <a:r>
              <a:rPr lang="en-US" altLang="zh-CN" dirty="0"/>
              <a:t> main differences lie in two aspects: the degree of curvature in each bend, and the torsion between the two bends.</a:t>
            </a:r>
            <a:br>
              <a:rPr lang="en-US" altLang="zh-CN" dirty="0"/>
            </a:br>
            <a:endParaRPr lang="en-US" altLang="zh-CN" dirty="0"/>
          </a:p>
          <a:p>
            <a:pPr marL="171450" indent="-171450">
              <a:buFont typeface="Arial" panose="020B0604020202020204" pitchFamily="34" charset="0"/>
              <a:buChar char="•"/>
            </a:pPr>
            <a:r>
              <a:rPr lang="en-US" altLang="zh-CN" dirty="0"/>
              <a:t>In our study, we defined these types as follows:</a:t>
            </a:r>
            <a:r>
              <a:rPr lang="zh-CN" altLang="en-US" dirty="0"/>
              <a:t> </a:t>
            </a:r>
            <a:r>
              <a:rPr lang="en-US" altLang="zh-CN" dirty="0"/>
              <a:t>U type has a relatively small curvature at B1;</a:t>
            </a:r>
            <a:r>
              <a:rPr lang="zh-CN" altLang="en-US" dirty="0"/>
              <a:t> </a:t>
            </a:r>
            <a:r>
              <a:rPr lang="en-US" altLang="zh-CN" dirty="0"/>
              <a:t>V type has a larger curvature at B1, but low torsion between the two bends;</a:t>
            </a:r>
            <a:r>
              <a:rPr lang="zh-CN" altLang="en-US" dirty="0"/>
              <a:t> </a:t>
            </a:r>
            <a:r>
              <a:rPr lang="en-US" altLang="zh-CN" dirty="0"/>
              <a:t>C type also shows strong curvature at B1, but with more obvious torsion;</a:t>
            </a:r>
            <a:r>
              <a:rPr lang="zh-CN" altLang="en-US" dirty="0"/>
              <a:t> </a:t>
            </a:r>
            <a:r>
              <a:rPr lang="en-US" altLang="zh-CN" dirty="0"/>
              <a:t>and S type shows strong curvature in both bends.</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To determine the thresholds(flesh show), we referred to the statistical distribution of the parameters.</a:t>
            </a:r>
            <a:r>
              <a:rPr lang="zh-CN" altLang="en-US" dirty="0"/>
              <a:t> </a:t>
            </a:r>
            <a:r>
              <a:rPr lang="en-US" altLang="zh-CN" dirty="0"/>
              <a:t>Specifically, we used the first quartile (Q1) for the curvature radii of B1 and B2, and the third quartile (Q3) for the </a:t>
            </a:r>
            <a:r>
              <a:rPr lang="el-GR" altLang="zh-CN" dirty="0"/>
              <a:t>β </a:t>
            </a:r>
            <a:r>
              <a:rPr lang="en-US" altLang="zh-CN" dirty="0"/>
              <a:t>angle.</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en-US" altLang="zh-CN" dirty="0"/>
              <a:t>Based on these features and thresholds, we can achieve a quantitative classification of the ICA siphon.</a:t>
            </a: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r>
              <a:rPr lang="zh-CN" altLang="en-US" dirty="0"/>
              <a:t>要增加其他的资料集去验证</a:t>
            </a:r>
            <a:endParaRPr lang="en-US" altLang="zh-CN" dirty="0"/>
          </a:p>
          <a:p>
            <a:pPr marL="171450" indent="-171450">
              <a:buFont typeface="Arial" panose="020B0604020202020204" pitchFamily="34" charset="0"/>
              <a:buChar char="•"/>
            </a:pPr>
            <a:r>
              <a:rPr lang="zh-CN" altLang="en-US" dirty="0"/>
              <a:t>这个表的曲率放在一起，</a:t>
            </a:r>
            <a:r>
              <a:rPr lang="en-US" altLang="zh-CN" dirty="0"/>
              <a:t>torsion</a:t>
            </a:r>
            <a:r>
              <a:rPr lang="zh-CN" altLang="en-US" dirty="0"/>
              <a:t>放在后面</a:t>
            </a:r>
            <a:endParaRPr lang="en-US" altLang="zh-CN" dirty="0"/>
          </a:p>
          <a:p>
            <a:pPr marL="171450" indent="-171450">
              <a:buFont typeface="Arial" panose="020B0604020202020204" pitchFamily="34" charset="0"/>
              <a:buChar char="•"/>
            </a:pPr>
            <a:r>
              <a:rPr lang="zh-CN" altLang="en-US" dirty="0"/>
              <a:t>为什么</a:t>
            </a:r>
            <a:r>
              <a:rPr lang="en-US" altLang="zh-CN" dirty="0"/>
              <a:t>torsion</a:t>
            </a:r>
            <a:r>
              <a:rPr lang="zh-CN" altLang="en-US" dirty="0"/>
              <a:t>为什么是</a:t>
            </a:r>
            <a:r>
              <a:rPr lang="en-US" altLang="zh-CN" dirty="0"/>
              <a:t>Q3</a:t>
            </a:r>
            <a:r>
              <a:rPr lang="zh-CN" altLang="en-US" dirty="0"/>
              <a:t>，平均值</a:t>
            </a:r>
            <a:br>
              <a:rPr lang="en-US" altLang="zh-CN" dirty="0"/>
            </a:br>
            <a:br>
              <a:rPr lang="en-US" altLang="zh-CN" dirty="0"/>
            </a:br>
            <a:r>
              <a:rPr lang="zh-CN" altLang="en-US" dirty="0"/>
              <a:t>直接用</a:t>
            </a:r>
            <a:r>
              <a:rPr lang="en-US" altLang="zh-CN" dirty="0"/>
              <a:t>curvature</a:t>
            </a:r>
            <a:r>
              <a:rPr lang="zh-CN" altLang="en-US" dirty="0"/>
              <a:t>，</a:t>
            </a:r>
            <a:r>
              <a:rPr lang="en-US" altLang="zh-CN" dirty="0"/>
              <a:t>y</a:t>
            </a:r>
            <a:r>
              <a:rPr lang="zh-CN" altLang="en-US" dirty="0"/>
              <a:t>的话只是为了确认</a:t>
            </a:r>
            <a:r>
              <a:rPr lang="en-US" altLang="zh-CN" dirty="0"/>
              <a:t>torsion</a:t>
            </a:r>
            <a:r>
              <a:rPr lang="zh-CN" altLang="en-US" dirty="0"/>
              <a:t>或者角度（确认敏感性）如果不同的话，就可以从</a:t>
            </a:r>
            <a:r>
              <a:rPr lang="en-US" altLang="zh-CN" dirty="0" err="1"/>
              <a:t>pca</a:t>
            </a:r>
            <a:r>
              <a:rPr lang="zh-CN" altLang="en-US" dirty="0"/>
              <a:t>去确认，但是这个角度如果变得太少，其实也不影响流体</a:t>
            </a:r>
            <a:br>
              <a:rPr lang="en-US" altLang="zh-CN" dirty="0"/>
            </a:br>
            <a:br>
              <a:rPr lang="en-US" altLang="zh-CN" dirty="0"/>
            </a:br>
            <a:r>
              <a:rPr lang="zh-CN" altLang="en-US" dirty="0"/>
              <a:t>这个地方也不要</a:t>
            </a:r>
            <a:r>
              <a:rPr lang="en-US" altLang="zh-CN" dirty="0"/>
              <a:t>torsion</a:t>
            </a:r>
            <a:r>
              <a:rPr lang="zh-CN" altLang="en-US" dirty="0"/>
              <a:t>，改个新的名字（</a:t>
            </a:r>
            <a:r>
              <a:rPr lang="en-US" altLang="zh-CN" dirty="0"/>
              <a:t>b</a:t>
            </a:r>
            <a:r>
              <a:rPr lang="zh-CN" altLang="en-US" dirty="0"/>
              <a:t>）</a:t>
            </a:r>
            <a:endParaRPr lang="en-US" altLang="zh-CN" dirty="0"/>
          </a:p>
        </p:txBody>
      </p:sp>
      <p:sp>
        <p:nvSpPr>
          <p:cNvPr id="4" name="灯片编号占位符 3">
            <a:extLst>
              <a:ext uri="{FF2B5EF4-FFF2-40B4-BE49-F238E27FC236}">
                <a16:creationId xmlns:a16="http://schemas.microsoft.com/office/drawing/2014/main" id="{1B3084ED-99FB-32B1-DD68-D416BB4E1BA7}"/>
              </a:ext>
            </a:extLst>
          </p:cNvPr>
          <p:cNvSpPr>
            <a:spLocks noGrp="1"/>
          </p:cNvSpPr>
          <p:nvPr>
            <p:ph type="sldNum" sz="quarter" idx="5"/>
          </p:nvPr>
        </p:nvSpPr>
        <p:spPr/>
        <p:txBody>
          <a:bodyPr/>
          <a:lstStyle/>
          <a:p>
            <a:fld id="{448F9E02-E2ED-4056-B814-D80102149806}" type="slidenum">
              <a:rPr lang="zh-CN" altLang="en-US" smtClean="0"/>
              <a:t>105</a:t>
            </a:fld>
            <a:endParaRPr lang="zh-CN" altLang="en-US"/>
          </a:p>
        </p:txBody>
      </p:sp>
    </p:spTree>
    <p:extLst>
      <p:ext uri="{BB962C8B-B14F-4D97-AF65-F5344CB8AC3E}">
        <p14:creationId xmlns:p14="http://schemas.microsoft.com/office/powerpoint/2010/main" val="24600521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5737-4A2F-E2B2-5FDD-4AE58E4E3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3A422A-3270-AF58-3EB4-E29ACE7B708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7DB845-87DD-5E0E-E203-AAFB68472E65}"/>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このスライドでは、</a:t>
            </a:r>
            <a:r>
              <a:rPr lang="en-US" altLang="ja-JP" dirty="0"/>
              <a:t>3</a:t>
            </a:r>
            <a:r>
              <a:rPr lang="zh-CN" altLang="en-US" dirty="0"/>
              <a:t>本</a:t>
            </a:r>
            <a:r>
              <a:rPr lang="ja-JP" altLang="en-US"/>
              <a:t>の</a:t>
            </a:r>
            <a:r>
              <a:rPr lang="zh-CN" altLang="en-US" dirty="0"/>
              <a:t>異</a:t>
            </a:r>
            <a:r>
              <a:rPr lang="ja-JP" altLang="en-US"/>
              <a:t>なる</a:t>
            </a:r>
            <a:r>
              <a:rPr lang="zh-CN" altLang="en-US" dirty="0"/>
              <a:t>血管</a:t>
            </a:r>
            <a:r>
              <a:rPr lang="ja-JP" altLang="en-US"/>
              <a:t>センターラインを</a:t>
            </a:r>
            <a:r>
              <a:rPr lang="zh-CN" altLang="en-US" dirty="0"/>
              <a:t>例</a:t>
            </a:r>
            <a:r>
              <a:rPr lang="ja-JP" altLang="en-US"/>
              <a:t>に、</a:t>
            </a:r>
            <a:r>
              <a:rPr lang="en-US" altLang="ja-JP" dirty="0"/>
              <a:t>3</a:t>
            </a:r>
            <a:r>
              <a:rPr lang="ja-JP" altLang="en-US"/>
              <a:t>つの</a:t>
            </a:r>
            <a:r>
              <a:rPr lang="zh-CN" altLang="en-US" dirty="0"/>
              <a:t>形状</a:t>
            </a:r>
            <a:r>
              <a:rPr lang="ja-JP" altLang="en-US"/>
              <a:t>パラメータ（</a:t>
            </a:r>
            <a:r>
              <a:rPr lang="en-US" altLang="zh-CN" dirty="0"/>
              <a:t>CR_B1</a:t>
            </a:r>
            <a:r>
              <a:rPr lang="zh-CN" altLang="en-US" dirty="0"/>
              <a:t>、</a:t>
            </a:r>
            <a:r>
              <a:rPr lang="en-US" altLang="zh-CN" dirty="0"/>
              <a:t>CR_B2</a:t>
            </a:r>
            <a:r>
              <a:rPr lang="zh-CN" altLang="en-US" dirty="0"/>
              <a:t>、</a:t>
            </a:r>
            <a:r>
              <a:rPr lang="el-GR" altLang="zh-CN" dirty="0"/>
              <a:t>β</a:t>
            </a:r>
            <a:r>
              <a:rPr lang="zh-CN" altLang="en-US" dirty="0"/>
              <a:t>角）</a:t>
            </a:r>
            <a:r>
              <a:rPr lang="ja-JP" altLang="en-US"/>
              <a:t>がフィッティング</a:t>
            </a:r>
            <a:r>
              <a:rPr lang="zh-CN" altLang="en-US" dirty="0"/>
              <a:t>円弧</a:t>
            </a:r>
            <a:r>
              <a:rPr lang="ja-JP" altLang="en-US"/>
              <a:t>の</a:t>
            </a:r>
            <a:r>
              <a:rPr lang="zh-CN" altLang="en-US" dirty="0"/>
              <a:t>長</a:t>
            </a:r>
            <a:r>
              <a:rPr lang="ja-JP" altLang="en-US"/>
              <a:t>さ（</a:t>
            </a:r>
            <a:r>
              <a:rPr lang="zh-CN" altLang="en-US" dirty="0"/>
              <a:t>曲率</a:t>
            </a:r>
            <a:r>
              <a:rPr lang="ja-JP" altLang="en-US"/>
              <a:t>の</a:t>
            </a:r>
            <a:r>
              <a:rPr lang="zh-CN" altLang="en-US" dirty="0"/>
              <a:t>減少率）</a:t>
            </a:r>
            <a:r>
              <a:rPr lang="ja-JP" altLang="en-US"/>
              <a:t>によってどのように</a:t>
            </a:r>
            <a:r>
              <a:rPr lang="zh-CN" altLang="en-US" dirty="0"/>
              <a:t>変化</a:t>
            </a:r>
            <a:r>
              <a:rPr lang="ja-JP" altLang="en-US"/>
              <a:t>するかを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ja-JP" altLang="en-US"/>
              <a:t>グラフから、</a:t>
            </a:r>
            <a:r>
              <a:rPr lang="zh-CN" altLang="en-US" dirty="0"/>
              <a:t>円弧</a:t>
            </a:r>
            <a:r>
              <a:rPr lang="ja-JP" altLang="en-US"/>
              <a:t>が</a:t>
            </a:r>
            <a:r>
              <a:rPr lang="zh-CN" altLang="en-US" dirty="0"/>
              <a:t>短</a:t>
            </a:r>
            <a:r>
              <a:rPr lang="ja-JP" altLang="en-US"/>
              <a:t>くなるほど</a:t>
            </a:r>
            <a:r>
              <a:rPr lang="en-US" altLang="zh-CN" dirty="0"/>
              <a:t>CR_B1</a:t>
            </a:r>
            <a:r>
              <a:rPr lang="zh-CN" altLang="en-US" dirty="0"/>
              <a:t>・</a:t>
            </a:r>
            <a:r>
              <a:rPr lang="en-US" altLang="zh-CN" dirty="0"/>
              <a:t>CR_B2</a:t>
            </a:r>
            <a:r>
              <a:rPr lang="ja-JP" altLang="en-US"/>
              <a:t>は</a:t>
            </a:r>
            <a:r>
              <a:rPr lang="zh-CN" altLang="en-US" dirty="0"/>
              <a:t>小</a:t>
            </a:r>
            <a:r>
              <a:rPr lang="ja-JP" altLang="en-US"/>
              <a:t>さく、</a:t>
            </a:r>
            <a:r>
              <a:rPr lang="zh-CN" altLang="en-US" dirty="0"/>
              <a:t>長</a:t>
            </a:r>
            <a:r>
              <a:rPr lang="ja-JP" altLang="en-US"/>
              <a:t>くなるほど</a:t>
            </a:r>
            <a:r>
              <a:rPr lang="el-GR" altLang="zh-CN" dirty="0"/>
              <a:t>β</a:t>
            </a:r>
            <a:r>
              <a:rPr lang="zh-CN" altLang="en-US" dirty="0"/>
              <a:t>角</a:t>
            </a:r>
            <a:r>
              <a:rPr lang="ja-JP" altLang="en-US"/>
              <a:t>は</a:t>
            </a:r>
            <a:r>
              <a:rPr lang="zh-CN" altLang="en-US" dirty="0"/>
              <a:t>大</a:t>
            </a:r>
            <a:r>
              <a:rPr lang="ja-JP" altLang="en-US"/>
              <a:t>きくなる</a:t>
            </a:r>
            <a:r>
              <a:rPr lang="zh-CN" altLang="en-US" dirty="0"/>
              <a:t>傾向</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zh-CN" altLang="en-US" dirty="0"/>
              <a:t>半径</a:t>
            </a:r>
            <a:r>
              <a:rPr lang="ja-JP" altLang="en-US"/>
              <a:t>の</a:t>
            </a:r>
            <a:r>
              <a:rPr lang="zh-CN" altLang="en-US" dirty="0"/>
              <a:t>変化</a:t>
            </a:r>
            <a:r>
              <a:rPr lang="ja-JP" altLang="en-US"/>
              <a:t>はおおよそ</a:t>
            </a:r>
            <a:r>
              <a:rPr lang="en-US" altLang="ja-JP" dirty="0"/>
              <a:t>1 </a:t>
            </a:r>
            <a:r>
              <a:rPr lang="en-US" altLang="zh-CN" dirty="0"/>
              <a:t>mm</a:t>
            </a:r>
            <a:r>
              <a:rPr lang="zh-CN" altLang="en-US" dirty="0"/>
              <a:t>以内、角度</a:t>
            </a:r>
            <a:r>
              <a:rPr lang="ja-JP" altLang="en-US"/>
              <a:t>の</a:t>
            </a:r>
            <a:r>
              <a:rPr lang="zh-CN" altLang="en-US" dirty="0"/>
              <a:t>変化</a:t>
            </a:r>
            <a:r>
              <a:rPr lang="ja-JP" altLang="en-US"/>
              <a:t>は</a:t>
            </a:r>
            <a:r>
              <a:rPr lang="en-US" altLang="ja-JP" dirty="0"/>
              <a:t>8</a:t>
            </a:r>
            <a:r>
              <a:rPr lang="zh-CN" altLang="en-US" dirty="0"/>
              <a:t>度以内</a:t>
            </a:r>
            <a:r>
              <a:rPr lang="ja-JP" altLang="en-US"/>
              <a:t>であり、</a:t>
            </a:r>
            <a:r>
              <a:rPr lang="zh-CN" altLang="en-US" dirty="0"/>
              <a:t>平均値</a:t>
            </a:r>
            <a:r>
              <a:rPr lang="ja-JP" altLang="en-US"/>
              <a:t>は</a:t>
            </a:r>
            <a:r>
              <a:rPr lang="zh-CN" altLang="en-US" dirty="0"/>
              <a:t>曲率減少率</a:t>
            </a:r>
            <a:r>
              <a:rPr lang="en-US" altLang="zh-CN" dirty="0"/>
              <a:t>0.3</a:t>
            </a:r>
            <a:r>
              <a:rPr lang="zh-CN" altLang="en-US" dirty="0"/>
              <a:t>～</a:t>
            </a:r>
            <a:r>
              <a:rPr lang="en-US" altLang="zh-CN" dirty="0"/>
              <a:t>0.6</a:t>
            </a:r>
            <a:r>
              <a:rPr lang="zh-CN" altLang="en-US" dirty="0"/>
              <a:t>付近</a:t>
            </a:r>
            <a:r>
              <a:rPr lang="ja-JP" altLang="en-US"/>
              <a:t>に</a:t>
            </a:r>
            <a:r>
              <a:rPr lang="zh-CN" altLang="en-US" dirty="0"/>
              <a:t>集中</a:t>
            </a:r>
            <a:r>
              <a:rPr lang="ja-JP" altLang="en-US"/>
              <a:t>しています。</a:t>
            </a:r>
            <a:endParaRPr kumimoji="1" lang="zh-CN" altLang="en-US" dirty="0"/>
          </a:p>
        </p:txBody>
      </p:sp>
      <p:sp>
        <p:nvSpPr>
          <p:cNvPr id="4" name="灯片编号占位符 3">
            <a:extLst>
              <a:ext uri="{FF2B5EF4-FFF2-40B4-BE49-F238E27FC236}">
                <a16:creationId xmlns:a16="http://schemas.microsoft.com/office/drawing/2014/main" id="{BB9936D1-7310-B9B6-B837-C2345A0729E3}"/>
              </a:ext>
            </a:extLst>
          </p:cNvPr>
          <p:cNvSpPr>
            <a:spLocks noGrp="1"/>
          </p:cNvSpPr>
          <p:nvPr>
            <p:ph type="sldNum" sz="quarter" idx="5"/>
          </p:nvPr>
        </p:nvSpPr>
        <p:spPr/>
        <p:txBody>
          <a:bodyPr/>
          <a:lstStyle/>
          <a:p>
            <a:fld id="{448F9E02-E2ED-4056-B814-D80102149806}" type="slidenum">
              <a:rPr lang="zh-CN" altLang="en-US" smtClean="0"/>
              <a:t>106</a:t>
            </a:fld>
            <a:endParaRPr lang="zh-CN" altLang="en-US"/>
          </a:p>
        </p:txBody>
      </p:sp>
    </p:spTree>
    <p:extLst>
      <p:ext uri="{BB962C8B-B14F-4D97-AF65-F5344CB8AC3E}">
        <p14:creationId xmlns:p14="http://schemas.microsoft.com/office/powerpoint/2010/main" val="41264738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B8F35-98C1-8FBC-9E45-051828CD67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0F0056-1DF9-19FF-C2C5-CA5B0C6FE2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25A8367-31CF-D231-538B-162A8FBE89BD}"/>
              </a:ext>
            </a:extLst>
          </p:cNvPr>
          <p:cNvSpPr>
            <a:spLocks noGrp="1"/>
          </p:cNvSpPr>
          <p:nvPr>
            <p:ph type="body" idx="1"/>
          </p:nvPr>
        </p:nvSpPr>
        <p:spPr/>
        <p:txBody>
          <a:bodyPr/>
          <a:lstStyle/>
          <a:p>
            <a:pPr marL="171450" indent="-171450">
              <a:buFont typeface="Arial" panose="020B0604020202020204" pitchFamily="34" charset="0"/>
              <a:buChar char="•"/>
            </a:pPr>
            <a:r>
              <a:rPr lang="zh-CN" altLang="en-US" dirty="0"/>
              <a:t>ここ</a:t>
            </a:r>
            <a:r>
              <a:rPr lang="ja-JP" altLang="en-US"/>
              <a:t>は、</a:t>
            </a:r>
            <a:r>
              <a:rPr lang="zh-CN" altLang="en-US" dirty="0"/>
              <a:t>曲率</a:t>
            </a:r>
            <a:r>
              <a:rPr lang="ja-JP" altLang="en-US"/>
              <a:t>とフィッティング</a:t>
            </a:r>
            <a:r>
              <a:rPr lang="zh-CN" altLang="en-US" dirty="0"/>
              <a:t>円半径</a:t>
            </a:r>
            <a:r>
              <a:rPr lang="ja-JP" altLang="en-US"/>
              <a:t>が</a:t>
            </a:r>
            <a:r>
              <a:rPr lang="zh-CN" altLang="en-US" dirty="0"/>
              <a:t>反比例</a:t>
            </a:r>
            <a:r>
              <a:rPr lang="ja-JP" altLang="en-US"/>
              <a:t>の</a:t>
            </a:r>
            <a:r>
              <a:rPr lang="zh-CN" altLang="en-US" dirty="0"/>
              <a:t>関係</a:t>
            </a:r>
            <a:r>
              <a:rPr lang="ja-JP" altLang="en-US"/>
              <a:t>にあることを</a:t>
            </a:r>
            <a:r>
              <a:rPr lang="zh-CN" altLang="en-US" dirty="0"/>
              <a:t>示</a:t>
            </a:r>
            <a:r>
              <a:rPr lang="ja-JP" altLang="en-US"/>
              <a:t>しています。この</a:t>
            </a:r>
            <a:r>
              <a:rPr lang="zh-CN" altLang="en-US" dirty="0"/>
              <a:t>関係</a:t>
            </a:r>
            <a:r>
              <a:rPr lang="ja-JP" altLang="en-US"/>
              <a:t>を</a:t>
            </a:r>
            <a:r>
              <a:rPr lang="zh-CN" altLang="en-US" dirty="0"/>
              <a:t>使</a:t>
            </a:r>
            <a:r>
              <a:rPr lang="ja-JP" altLang="en-US"/>
              <a:t>って、</a:t>
            </a:r>
            <a:r>
              <a:rPr lang="zh-CN" altLang="en-US" dirty="0"/>
              <a:t>円半径</a:t>
            </a:r>
            <a:r>
              <a:rPr lang="ja-JP" altLang="en-US"/>
              <a:t>と</a:t>
            </a:r>
            <a:r>
              <a:rPr lang="zh-CN" altLang="en-US" dirty="0"/>
              <a:t>曲率</a:t>
            </a:r>
            <a:r>
              <a:rPr lang="ja-JP" altLang="en-US"/>
              <a:t>の</a:t>
            </a:r>
            <a:r>
              <a:rPr lang="zh-CN" altLang="en-US" dirty="0"/>
              <a:t>一貫性</a:t>
            </a:r>
            <a:r>
              <a:rPr lang="ja-JP" altLang="en-US"/>
              <a:t>を</a:t>
            </a:r>
            <a:r>
              <a:rPr lang="zh-CN" altLang="en-US" dirty="0"/>
              <a:t>確認</a:t>
            </a:r>
            <a:r>
              <a:rPr lang="ja-JP" altLang="en-US"/>
              <a:t>しました。</a:t>
            </a:r>
            <a:endParaRPr lang="en-US" altLang="ja-JP" dirty="0"/>
          </a:p>
          <a:p>
            <a:pPr marL="171450" indent="-171450">
              <a:buFont typeface="Arial" panose="020B0604020202020204" pitchFamily="34" charset="0"/>
              <a:buChar char="•"/>
            </a:pPr>
            <a:r>
              <a:rPr lang="zh-CN" altLang="en-US" dirty="0"/>
              <a:t>下</a:t>
            </a:r>
            <a:r>
              <a:rPr lang="ja-JP" altLang="en-US"/>
              <a:t>の</a:t>
            </a:r>
            <a:r>
              <a:rPr lang="zh-CN" altLang="en-US" dirty="0"/>
              <a:t>図</a:t>
            </a:r>
            <a:r>
              <a:rPr lang="ja-JP" altLang="en-US"/>
              <a:t>は、</a:t>
            </a:r>
            <a:r>
              <a:rPr lang="zh-CN" altLang="en-US" dirty="0"/>
              <a:t>円弧</a:t>
            </a:r>
            <a:r>
              <a:rPr lang="ja-JP" altLang="en-US"/>
              <a:t>の</a:t>
            </a:r>
            <a:r>
              <a:rPr lang="zh-CN" altLang="en-US" dirty="0"/>
              <a:t>長</a:t>
            </a:r>
            <a:r>
              <a:rPr lang="ja-JP" altLang="en-US"/>
              <a:t>さを</a:t>
            </a:r>
            <a:r>
              <a:rPr lang="zh-CN" altLang="en-US" dirty="0"/>
              <a:t>変</a:t>
            </a:r>
            <a:r>
              <a:rPr lang="ja-JP" altLang="en-US"/>
              <a:t>えたときのフィッティング</a:t>
            </a:r>
            <a:r>
              <a:rPr lang="zh-CN" altLang="en-US" dirty="0"/>
              <a:t>円半径</a:t>
            </a:r>
            <a:r>
              <a:rPr lang="ja-JP" altLang="en-US"/>
              <a:t>と</a:t>
            </a:r>
            <a:r>
              <a:rPr lang="zh-CN" altLang="en-US" dirty="0"/>
              <a:t>最大曲率</a:t>
            </a:r>
            <a:r>
              <a:rPr lang="ja-JP" altLang="en-US"/>
              <a:t>の</a:t>
            </a:r>
            <a:r>
              <a:rPr lang="zh-CN" altLang="en-US" dirty="0"/>
              <a:t>逆数</a:t>
            </a:r>
            <a:r>
              <a:rPr lang="ja-JP" altLang="en-US"/>
              <a:t>の</a:t>
            </a:r>
            <a:r>
              <a:rPr lang="zh-CN" altLang="en-US" dirty="0"/>
              <a:t>関係</a:t>
            </a:r>
            <a:r>
              <a:rPr lang="ja-JP" altLang="en-US"/>
              <a:t>を</a:t>
            </a:r>
            <a:r>
              <a:rPr lang="zh-CN" altLang="en-US" dirty="0"/>
              <a:t>示</a:t>
            </a:r>
            <a:r>
              <a:rPr lang="ja-JP" altLang="en-US"/>
              <a:t>しており、どれもほぼ</a:t>
            </a:r>
            <a:r>
              <a:rPr lang="zh-CN" altLang="en-US" dirty="0"/>
              <a:t>直線的</a:t>
            </a:r>
            <a:r>
              <a:rPr lang="ja-JP" altLang="en-US"/>
              <a:t>です。</a:t>
            </a:r>
            <a:r>
              <a:rPr lang="zh-CN" altLang="en-US" dirty="0"/>
              <a:t>表</a:t>
            </a:r>
            <a:r>
              <a:rPr lang="ja-JP" altLang="en-US"/>
              <a:t>のパラメータは、</a:t>
            </a:r>
            <a:r>
              <a:rPr lang="en-US" altLang="zh-CN" dirty="0"/>
              <a:t>Drop Ratio</a:t>
            </a:r>
            <a:r>
              <a:rPr lang="zh-CN" altLang="en-US" dirty="0"/>
              <a:t>（曲率</a:t>
            </a:r>
            <a:r>
              <a:rPr lang="ja-JP" altLang="en-US"/>
              <a:t>の</a:t>
            </a:r>
            <a:r>
              <a:rPr lang="zh-CN" altLang="en-US" dirty="0"/>
              <a:t>減少率）、</a:t>
            </a:r>
            <a:r>
              <a:rPr lang="en-US" altLang="zh-CN" dirty="0"/>
              <a:t>Slope</a:t>
            </a:r>
            <a:r>
              <a:rPr lang="zh-CN" altLang="en-US" dirty="0"/>
              <a:t>（傾</a:t>
            </a:r>
            <a:r>
              <a:rPr lang="ja-JP" altLang="en-US"/>
              <a:t>き）、</a:t>
            </a:r>
            <a:r>
              <a:rPr lang="en-US" altLang="zh-CN" dirty="0"/>
              <a:t>R²</a:t>
            </a:r>
            <a:r>
              <a:rPr lang="zh-CN" altLang="en-US" dirty="0"/>
              <a:t>（当</a:t>
            </a:r>
            <a:r>
              <a:rPr lang="ja-JP" altLang="en-US"/>
              <a:t>てはまりの</a:t>
            </a:r>
            <a:r>
              <a:rPr lang="zh-CN" altLang="en-US" dirty="0"/>
              <a:t>良</a:t>
            </a:r>
            <a:r>
              <a:rPr lang="ja-JP" altLang="en-US"/>
              <a:t>さ）、</a:t>
            </a:r>
            <a:r>
              <a:rPr lang="en-US" altLang="zh-CN" dirty="0"/>
              <a:t>CV</a:t>
            </a:r>
            <a:r>
              <a:rPr lang="zh-CN" altLang="en-US" dirty="0"/>
              <a:t>（変動係数）</a:t>
            </a:r>
            <a:r>
              <a:rPr lang="ja-JP" altLang="en-US"/>
              <a:t>を</a:t>
            </a:r>
            <a:r>
              <a:rPr lang="zh-CN" altLang="en-US" dirty="0"/>
              <a:t>表</a:t>
            </a:r>
            <a:r>
              <a:rPr lang="ja-JP" altLang="en-US"/>
              <a:t>しています。</a:t>
            </a:r>
            <a:endParaRPr lang="en-US" altLang="ja-JP" dirty="0"/>
          </a:p>
          <a:p>
            <a:pPr marL="171450" indent="-171450">
              <a:buFont typeface="Arial" panose="020B0604020202020204" pitchFamily="34" charset="0"/>
              <a:buChar char="•"/>
            </a:pPr>
            <a:r>
              <a:rPr lang="en-US" altLang="zh-CN" dirty="0"/>
              <a:t>B1</a:t>
            </a:r>
            <a:r>
              <a:rPr lang="ja-JP" altLang="en-US"/>
              <a:t>では</a:t>
            </a:r>
            <a:r>
              <a:rPr lang="zh-CN" altLang="en-US" dirty="0"/>
              <a:t>円弧</a:t>
            </a:r>
            <a:r>
              <a:rPr lang="ja-JP" altLang="en-US"/>
              <a:t>が</a:t>
            </a:r>
            <a:r>
              <a:rPr lang="zh-CN" altLang="en-US" dirty="0"/>
              <a:t>短</a:t>
            </a:r>
            <a:r>
              <a:rPr lang="ja-JP" altLang="en-US"/>
              <a:t>くなるほど</a:t>
            </a:r>
            <a:r>
              <a:rPr lang="zh-CN" altLang="en-US" dirty="0"/>
              <a:t>傾</a:t>
            </a:r>
            <a:r>
              <a:rPr lang="ja-JP" altLang="en-US"/>
              <a:t>きが</a:t>
            </a:r>
            <a:r>
              <a:rPr lang="zh-CN" altLang="en-US" dirty="0"/>
              <a:t>緩</a:t>
            </a:r>
            <a:r>
              <a:rPr lang="ja-JP" altLang="en-US"/>
              <a:t>やかになり、</a:t>
            </a:r>
            <a:r>
              <a:rPr lang="zh-CN" altLang="en-US" dirty="0"/>
              <a:t>点</a:t>
            </a:r>
            <a:r>
              <a:rPr lang="ja-JP" altLang="en-US"/>
              <a:t>がばらつきます。</a:t>
            </a:r>
            <a:r>
              <a:rPr lang="en-US" altLang="zh-CN" dirty="0"/>
              <a:t>Drop Ratio</a:t>
            </a:r>
            <a:r>
              <a:rPr lang="ja-JP" altLang="en-US"/>
              <a:t>が</a:t>
            </a:r>
            <a:r>
              <a:rPr lang="en-US" altLang="ja-JP" dirty="0"/>
              <a:t>0.1</a:t>
            </a:r>
            <a:r>
              <a:rPr lang="ja-JP" altLang="en-US"/>
              <a:t>～</a:t>
            </a:r>
            <a:r>
              <a:rPr lang="en-US" altLang="ja-JP" dirty="0"/>
              <a:t>0.5</a:t>
            </a:r>
            <a:r>
              <a:rPr lang="ja-JP" altLang="en-US"/>
              <a:t>では</a:t>
            </a:r>
            <a:r>
              <a:rPr lang="zh-CN" altLang="en-US" dirty="0"/>
              <a:t>傾</a:t>
            </a:r>
            <a:r>
              <a:rPr lang="ja-JP" altLang="en-US"/>
              <a:t>きが</a:t>
            </a:r>
            <a:r>
              <a:rPr lang="en-US" altLang="ja-JP" dirty="0"/>
              <a:t>1</a:t>
            </a:r>
            <a:r>
              <a:rPr lang="ja-JP" altLang="en-US"/>
              <a:t>に</a:t>
            </a:r>
            <a:r>
              <a:rPr lang="zh-CN" altLang="en-US" dirty="0"/>
              <a:t>近</a:t>
            </a:r>
            <a:r>
              <a:rPr lang="ja-JP" altLang="en-US"/>
              <a:t>いです。</a:t>
            </a:r>
            <a:r>
              <a:rPr lang="en-US" altLang="zh-CN" dirty="0"/>
              <a:t>B2</a:t>
            </a:r>
            <a:r>
              <a:rPr lang="ja-JP" altLang="en-US"/>
              <a:t>では</a:t>
            </a:r>
            <a:r>
              <a:rPr lang="zh-CN" altLang="en-US" dirty="0"/>
              <a:t>傾</a:t>
            </a:r>
            <a:r>
              <a:rPr lang="ja-JP" altLang="en-US"/>
              <a:t>きは</a:t>
            </a:r>
            <a:r>
              <a:rPr lang="zh-CN" altLang="en-US" dirty="0"/>
              <a:t>常</a:t>
            </a:r>
            <a:r>
              <a:rPr lang="ja-JP" altLang="en-US"/>
              <a:t>に</a:t>
            </a:r>
            <a:r>
              <a:rPr lang="en-US" altLang="ja-JP" dirty="0"/>
              <a:t>1</a:t>
            </a:r>
            <a:r>
              <a:rPr lang="ja-JP" altLang="en-US"/>
              <a:t>より</a:t>
            </a:r>
            <a:r>
              <a:rPr lang="zh-CN" altLang="en-US" dirty="0"/>
              <a:t>大</a:t>
            </a:r>
            <a:r>
              <a:rPr lang="ja-JP" altLang="en-US"/>
              <a:t>きく、</a:t>
            </a:r>
            <a:r>
              <a:rPr lang="en-US" altLang="ja-JP" dirty="0"/>
              <a:t>1.29</a:t>
            </a:r>
            <a:r>
              <a:rPr lang="ja-JP" altLang="en-US"/>
              <a:t>～</a:t>
            </a:r>
            <a:r>
              <a:rPr lang="en-US" altLang="ja-JP" dirty="0"/>
              <a:t>1.32</a:t>
            </a:r>
            <a:r>
              <a:rPr lang="ja-JP" altLang="en-US"/>
              <a:t>の</a:t>
            </a:r>
            <a:r>
              <a:rPr lang="zh-CN" altLang="en-US" dirty="0"/>
              <a:t>範囲</a:t>
            </a:r>
            <a:r>
              <a:rPr lang="ja-JP" altLang="en-US"/>
              <a:t>であまり</a:t>
            </a:r>
            <a:r>
              <a:rPr lang="zh-CN" altLang="en-US" dirty="0"/>
              <a:t>変</a:t>
            </a:r>
            <a:r>
              <a:rPr lang="ja-JP" altLang="en-US"/>
              <a:t>わりませんが、</a:t>
            </a:r>
            <a:r>
              <a:rPr lang="zh-CN" altLang="en-US" dirty="0"/>
              <a:t>円弧</a:t>
            </a:r>
            <a:r>
              <a:rPr lang="ja-JP" altLang="en-US"/>
              <a:t>が</a:t>
            </a:r>
            <a:r>
              <a:rPr lang="zh-CN" altLang="en-US" dirty="0"/>
              <a:t>短</a:t>
            </a:r>
            <a:r>
              <a:rPr lang="ja-JP" altLang="en-US"/>
              <a:t>くなると</a:t>
            </a:r>
            <a:r>
              <a:rPr lang="zh-CN" altLang="en-US" dirty="0"/>
              <a:t>点</a:t>
            </a:r>
            <a:r>
              <a:rPr lang="ja-JP" altLang="en-US"/>
              <a:t>がばらつく</a:t>
            </a:r>
            <a:r>
              <a:rPr lang="zh-CN" altLang="en-US" dirty="0"/>
              <a:t>傾向</a:t>
            </a:r>
            <a:r>
              <a:rPr lang="ja-JP" altLang="en-US"/>
              <a:t>があります。</a:t>
            </a:r>
            <a:br>
              <a:rPr lang="ja-JP" altLang="en-US"/>
            </a:br>
            <a:r>
              <a:rPr lang="ja-JP" altLang="en-US"/>
              <a:t>まとめると、</a:t>
            </a:r>
            <a:r>
              <a:rPr lang="zh-CN" altLang="en-US" dirty="0"/>
              <a:t>円弧</a:t>
            </a:r>
            <a:r>
              <a:rPr lang="ja-JP" altLang="en-US"/>
              <a:t>の</a:t>
            </a:r>
            <a:r>
              <a:rPr lang="zh-CN" altLang="en-US" dirty="0"/>
              <a:t>長</a:t>
            </a:r>
            <a:r>
              <a:rPr lang="ja-JP" altLang="en-US"/>
              <a:t>さは</a:t>
            </a:r>
            <a:r>
              <a:rPr lang="en-US" altLang="zh-CN" dirty="0"/>
              <a:t>CR</a:t>
            </a:r>
            <a:r>
              <a:rPr lang="ja-JP" altLang="en-US"/>
              <a:t>に</a:t>
            </a:r>
            <a:r>
              <a:rPr lang="zh-CN" altLang="en-US" dirty="0"/>
              <a:t>大</a:t>
            </a:r>
            <a:r>
              <a:rPr lang="ja-JP" altLang="en-US"/>
              <a:t>きな</a:t>
            </a:r>
            <a:r>
              <a:rPr lang="zh-CN" altLang="en-US" dirty="0"/>
              <a:t>影響</a:t>
            </a:r>
            <a:r>
              <a:rPr lang="ja-JP" altLang="en-US"/>
              <a:t>を</a:t>
            </a:r>
            <a:r>
              <a:rPr lang="zh-CN" altLang="en-US" dirty="0"/>
              <a:t>与</a:t>
            </a:r>
            <a:r>
              <a:rPr lang="ja-JP" altLang="en-US"/>
              <a:t>えませんが、</a:t>
            </a:r>
            <a:r>
              <a:rPr lang="en-US" altLang="zh-CN" dirty="0"/>
              <a:t>B1</a:t>
            </a:r>
            <a:r>
              <a:rPr lang="ja-JP" altLang="en-US"/>
              <a:t>のほうが</a:t>
            </a:r>
            <a:r>
              <a:rPr lang="en-US" altLang="zh-CN" dirty="0"/>
              <a:t>B2</a:t>
            </a:r>
            <a:r>
              <a:rPr lang="ja-JP" altLang="en-US"/>
              <a:t>より</a:t>
            </a:r>
            <a:r>
              <a:rPr lang="zh-CN" altLang="en-US" dirty="0"/>
              <a:t>敏感</a:t>
            </a:r>
            <a:r>
              <a:rPr lang="ja-JP" altLang="en-US"/>
              <a:t>です。</a:t>
            </a:r>
            <a:endParaRPr lang="en-US" altLang="ja-JP"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kumimoji="1" lang="ja-JP" altLang="en-US"/>
              <a:t>把曲率减少率</a:t>
            </a:r>
            <a:endParaRPr kumimoji="1" lang="zh-CN" altLang="en-US" dirty="0"/>
          </a:p>
        </p:txBody>
      </p:sp>
      <p:sp>
        <p:nvSpPr>
          <p:cNvPr id="4" name="灯片编号占位符 3">
            <a:extLst>
              <a:ext uri="{FF2B5EF4-FFF2-40B4-BE49-F238E27FC236}">
                <a16:creationId xmlns:a16="http://schemas.microsoft.com/office/drawing/2014/main" id="{25260D9F-91E8-0F5D-D7F5-F352F38183FE}"/>
              </a:ext>
            </a:extLst>
          </p:cNvPr>
          <p:cNvSpPr>
            <a:spLocks noGrp="1"/>
          </p:cNvSpPr>
          <p:nvPr>
            <p:ph type="sldNum" sz="quarter" idx="5"/>
          </p:nvPr>
        </p:nvSpPr>
        <p:spPr/>
        <p:txBody>
          <a:bodyPr/>
          <a:lstStyle/>
          <a:p>
            <a:fld id="{448F9E02-E2ED-4056-B814-D80102149806}" type="slidenum">
              <a:rPr lang="zh-CN" altLang="en-US" smtClean="0"/>
              <a:t>107</a:t>
            </a:fld>
            <a:endParaRPr lang="zh-CN" altLang="en-US"/>
          </a:p>
        </p:txBody>
      </p:sp>
    </p:spTree>
    <p:extLst>
      <p:ext uri="{BB962C8B-B14F-4D97-AF65-F5344CB8AC3E}">
        <p14:creationId xmlns:p14="http://schemas.microsoft.com/office/powerpoint/2010/main" val="25938500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369E-0276-3A51-AE44-06625ED549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343CE6E-5706-47F2-F0A3-D4EEED1A7A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DE6BE0-0A3F-1445-4E44-7E55CBBE3F5D}"/>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このスライドは、</a:t>
            </a:r>
            <a:r>
              <a:rPr lang="zh-CN" altLang="en-US" dirty="0"/>
              <a:t>全</a:t>
            </a:r>
            <a:r>
              <a:rPr lang="ja-JP" altLang="en-US"/>
              <a:t>データの</a:t>
            </a:r>
            <a:r>
              <a:rPr lang="zh-CN" altLang="en-US" dirty="0"/>
              <a:t>分布</a:t>
            </a:r>
            <a:r>
              <a:rPr lang="ja-JP" altLang="en-US"/>
              <a:t>を</a:t>
            </a:r>
            <a:r>
              <a:rPr lang="zh-CN" altLang="en-US" dirty="0"/>
              <a:t>示</a:t>
            </a:r>
            <a:r>
              <a:rPr lang="ja-JP" altLang="en-US"/>
              <a:t>しています。</a:t>
            </a:r>
            <a:endParaRPr lang="en-US" altLang="ja-JP" dirty="0"/>
          </a:p>
          <a:p>
            <a:pPr marL="171450" indent="-171450">
              <a:buFont typeface="Arial" panose="020B0604020202020204" pitchFamily="34" charset="0"/>
              <a:buChar char="•"/>
            </a:pPr>
            <a:r>
              <a:rPr lang="en-US" altLang="zh-CN" dirty="0"/>
              <a:t>CR_B2</a:t>
            </a:r>
            <a:r>
              <a:rPr lang="ja-JP" altLang="en-US"/>
              <a:t>と</a:t>
            </a:r>
            <a:r>
              <a:rPr lang="el-GR" altLang="zh-CN" dirty="0"/>
              <a:t>β</a:t>
            </a:r>
            <a:r>
              <a:rPr lang="zh-CN" altLang="en-US" dirty="0"/>
              <a:t>角</a:t>
            </a:r>
            <a:r>
              <a:rPr lang="ja-JP" altLang="en-US"/>
              <a:t>は、</a:t>
            </a:r>
            <a:r>
              <a:rPr lang="en-US" altLang="zh-CN" dirty="0"/>
              <a:t>Drop Ratio</a:t>
            </a:r>
            <a:r>
              <a:rPr lang="ja-JP" altLang="en-US"/>
              <a:t>を</a:t>
            </a:r>
            <a:r>
              <a:rPr lang="zh-CN" altLang="en-US" dirty="0"/>
              <a:t>変</a:t>
            </a:r>
            <a:r>
              <a:rPr lang="ja-JP" altLang="en-US"/>
              <a:t>えてもほとんど</a:t>
            </a:r>
            <a:r>
              <a:rPr lang="zh-CN" altLang="en-US" dirty="0"/>
              <a:t>変化</a:t>
            </a:r>
            <a:r>
              <a:rPr lang="ja-JP" altLang="en-US"/>
              <a:t>が</a:t>
            </a:r>
            <a:r>
              <a:rPr lang="zh-CN" altLang="en-US" dirty="0"/>
              <a:t>見</a:t>
            </a:r>
            <a:r>
              <a:rPr lang="ja-JP" altLang="en-US"/>
              <a:t>られませんが、</a:t>
            </a:r>
            <a:r>
              <a:rPr lang="en-US" altLang="zh-CN" dirty="0"/>
              <a:t>CR_B1</a:t>
            </a:r>
            <a:r>
              <a:rPr lang="ja-JP" altLang="en-US"/>
              <a:t>は</a:t>
            </a:r>
            <a:r>
              <a:rPr lang="en-US" altLang="ja-JP" dirty="0"/>
              <a:t>0.4</a:t>
            </a:r>
            <a:r>
              <a:rPr lang="ja-JP" altLang="en-US"/>
              <a:t>までの</a:t>
            </a:r>
            <a:r>
              <a:rPr lang="zh-CN" altLang="en-US" dirty="0"/>
              <a:t>範囲</a:t>
            </a:r>
            <a:r>
              <a:rPr lang="ja-JP" altLang="en-US"/>
              <a:t>で</a:t>
            </a:r>
            <a:r>
              <a:rPr lang="zh-CN" altLang="en-US" dirty="0"/>
              <a:t>大</a:t>
            </a:r>
            <a:r>
              <a:rPr lang="ja-JP" altLang="en-US"/>
              <a:t>きな</a:t>
            </a:r>
            <a:r>
              <a:rPr lang="zh-CN" altLang="en-US" dirty="0"/>
              <a:t>変化</a:t>
            </a:r>
            <a:r>
              <a:rPr lang="ja-JP" altLang="en-US"/>
              <a:t>が</a:t>
            </a:r>
            <a:r>
              <a:rPr lang="zh-CN" altLang="en-US" dirty="0"/>
              <a:t>見</a:t>
            </a:r>
            <a:r>
              <a:rPr lang="ja-JP" altLang="en-US"/>
              <a:t>られます。</a:t>
            </a:r>
            <a:endParaRPr lang="en-US" altLang="ja-JP" dirty="0"/>
          </a:p>
          <a:p>
            <a:pPr marL="171450" indent="-171450">
              <a:buFont typeface="Arial" panose="020B0604020202020204" pitchFamily="34" charset="0"/>
              <a:buChar char="•"/>
            </a:pPr>
            <a:r>
              <a:rPr lang="ja-JP" altLang="en-US"/>
              <a:t>したがって、</a:t>
            </a:r>
            <a:r>
              <a:rPr lang="zh-CN" altLang="en-US" dirty="0"/>
              <a:t>円弧</a:t>
            </a:r>
            <a:r>
              <a:rPr lang="ja-JP" altLang="en-US"/>
              <a:t>の</a:t>
            </a:r>
            <a:r>
              <a:rPr lang="zh-CN" altLang="en-US" dirty="0"/>
              <a:t>長</a:t>
            </a:r>
            <a:r>
              <a:rPr lang="ja-JP" altLang="en-US"/>
              <a:t>さを</a:t>
            </a:r>
            <a:r>
              <a:rPr lang="zh-CN" altLang="en-US" dirty="0"/>
              <a:t>決</a:t>
            </a:r>
            <a:r>
              <a:rPr lang="ja-JP" altLang="en-US"/>
              <a:t>める</a:t>
            </a:r>
            <a:r>
              <a:rPr lang="zh-CN" altLang="en-US" dirty="0"/>
              <a:t>際</a:t>
            </a:r>
            <a:r>
              <a:rPr lang="ja-JP" altLang="en-US"/>
              <a:t>には、</a:t>
            </a:r>
            <a:r>
              <a:rPr lang="zh-CN" altLang="en-US" dirty="0"/>
              <a:t>曲率減少率</a:t>
            </a:r>
            <a:r>
              <a:rPr lang="ja-JP" altLang="en-US"/>
              <a:t>を</a:t>
            </a:r>
            <a:r>
              <a:rPr lang="en-US" altLang="ja-JP" dirty="0"/>
              <a:t>0.4</a:t>
            </a:r>
            <a:r>
              <a:rPr lang="zh-CN" altLang="en-US" dirty="0"/>
              <a:t>以上</a:t>
            </a:r>
            <a:r>
              <a:rPr lang="ja-JP" altLang="en-US"/>
              <a:t>に</a:t>
            </a:r>
            <a:r>
              <a:rPr lang="zh-CN" altLang="en-US" dirty="0"/>
              <a:t>設定</a:t>
            </a:r>
            <a:r>
              <a:rPr lang="ja-JP" altLang="en-US"/>
              <a:t>するほうが</a:t>
            </a:r>
            <a:r>
              <a:rPr lang="zh-CN" altLang="en-US" dirty="0"/>
              <a:t>安定</a:t>
            </a:r>
            <a:r>
              <a:rPr lang="ja-JP" altLang="en-US"/>
              <a:t>した</a:t>
            </a:r>
            <a:r>
              <a:rPr lang="zh-CN" altLang="en-US" dirty="0"/>
              <a:t>結果</a:t>
            </a:r>
            <a:r>
              <a:rPr lang="ja-JP" altLang="en-US"/>
              <a:t>が</a:t>
            </a:r>
            <a:r>
              <a:rPr lang="zh-CN" altLang="en-US" dirty="0"/>
              <a:t>得</a:t>
            </a:r>
            <a:r>
              <a:rPr lang="ja-JP" altLang="en-US"/>
              <a:t>られると</a:t>
            </a:r>
            <a:r>
              <a:rPr lang="zh-CN" altLang="en-US" dirty="0"/>
              <a:t>考</a:t>
            </a:r>
            <a:r>
              <a:rPr lang="ja-JP" altLang="en-US"/>
              <a:t>えられます。</a:t>
            </a:r>
            <a:endParaRPr kumimoji="1" lang="zh-CN" altLang="en-US" dirty="0"/>
          </a:p>
        </p:txBody>
      </p:sp>
      <p:sp>
        <p:nvSpPr>
          <p:cNvPr id="4" name="灯片编号占位符 3">
            <a:extLst>
              <a:ext uri="{FF2B5EF4-FFF2-40B4-BE49-F238E27FC236}">
                <a16:creationId xmlns:a16="http://schemas.microsoft.com/office/drawing/2014/main" id="{1CCEBAF5-4384-5488-E2E5-2A9C87B69D49}"/>
              </a:ext>
            </a:extLst>
          </p:cNvPr>
          <p:cNvSpPr>
            <a:spLocks noGrp="1"/>
          </p:cNvSpPr>
          <p:nvPr>
            <p:ph type="sldNum" sz="quarter" idx="5"/>
          </p:nvPr>
        </p:nvSpPr>
        <p:spPr/>
        <p:txBody>
          <a:bodyPr/>
          <a:lstStyle/>
          <a:p>
            <a:fld id="{448F9E02-E2ED-4056-B814-D80102149806}" type="slidenum">
              <a:rPr lang="zh-CN" altLang="en-US" smtClean="0"/>
              <a:t>108</a:t>
            </a:fld>
            <a:endParaRPr lang="zh-CN" altLang="en-US"/>
          </a:p>
        </p:txBody>
      </p:sp>
    </p:spTree>
    <p:extLst>
      <p:ext uri="{BB962C8B-B14F-4D97-AF65-F5344CB8AC3E}">
        <p14:creationId xmlns:p14="http://schemas.microsoft.com/office/powerpoint/2010/main" val="4249574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0A934-CFD4-F475-48C3-20909140F1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263530-200C-1A97-CEFA-B5AF6D5A215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60EDCD-9B21-3561-2D71-2650B5B524D4}"/>
              </a:ext>
            </a:extLst>
          </p:cNvPr>
          <p:cNvSpPr>
            <a:spLocks noGrp="1"/>
          </p:cNvSpPr>
          <p:nvPr>
            <p:ph type="body" idx="1"/>
          </p:nvPr>
        </p:nvSpPr>
        <p:spPr/>
        <p:txBody>
          <a:bodyPr/>
          <a:lstStyle/>
          <a:p>
            <a:pPr marL="171450" indent="-171450">
              <a:buFont typeface="Arial" panose="020B0604020202020204" pitchFamily="34" charset="0"/>
              <a:buChar char="•"/>
            </a:pPr>
            <a:r>
              <a:rPr lang="ja-JP" altLang="en-US"/>
              <a:t>まず、</a:t>
            </a:r>
            <a:r>
              <a:rPr lang="zh-CN" altLang="en-US" dirty="0"/>
              <a:t>表</a:t>
            </a:r>
            <a:r>
              <a:rPr lang="ja-JP" altLang="en-US"/>
              <a:t>の</a:t>
            </a:r>
            <a:r>
              <a:rPr lang="zh-CN" altLang="en-US" dirty="0"/>
              <a:t>黄色</a:t>
            </a:r>
            <a:r>
              <a:rPr lang="ja-JP" altLang="en-US"/>
              <a:t>い</a:t>
            </a:r>
            <a:r>
              <a:rPr lang="zh-CN" altLang="en-US" dirty="0"/>
              <a:t>部分</a:t>
            </a:r>
            <a:r>
              <a:rPr lang="ja-JP" altLang="en-US"/>
              <a:t>は</a:t>
            </a:r>
            <a:r>
              <a:rPr lang="zh-CN" altLang="en-US" dirty="0"/>
              <a:t>先</a:t>
            </a:r>
            <a:r>
              <a:rPr lang="ja-JP" altLang="en-US"/>
              <a:t>ほど</a:t>
            </a:r>
            <a:r>
              <a:rPr lang="zh-CN" altLang="en-US" dirty="0"/>
              <a:t>設定</a:t>
            </a:r>
            <a:r>
              <a:rPr lang="ja-JP" altLang="en-US"/>
              <a:t>したしきい</a:t>
            </a:r>
            <a:r>
              <a:rPr lang="zh-CN" altLang="en-US" dirty="0"/>
              <a:t>値</a:t>
            </a:r>
            <a:r>
              <a:rPr lang="ja-JP" altLang="en-US"/>
              <a:t>で</a:t>
            </a:r>
            <a:r>
              <a:rPr lang="zh-CN" altLang="en-US" dirty="0"/>
              <a:t>分類</a:t>
            </a:r>
            <a:r>
              <a:rPr lang="ja-JP" altLang="en-US"/>
              <a:t>した</a:t>
            </a:r>
            <a:r>
              <a:rPr lang="zh-CN" altLang="en-US" dirty="0"/>
              <a:t>結果</a:t>
            </a:r>
            <a:r>
              <a:rPr lang="ja-JP" altLang="en-US"/>
              <a:t>を</a:t>
            </a:r>
            <a:r>
              <a:rPr lang="zh-CN" altLang="en-US" dirty="0"/>
              <a:t>示</a:t>
            </a:r>
            <a:r>
              <a:rPr lang="ja-JP" altLang="en-US"/>
              <a:t>しており、</a:t>
            </a:r>
            <a:r>
              <a:rPr lang="en-US" altLang="zh-CN" dirty="0"/>
              <a:t>U</a:t>
            </a:r>
            <a:r>
              <a:rPr lang="ja-JP" altLang="en-US"/>
              <a:t>タイプが</a:t>
            </a:r>
            <a:r>
              <a:rPr lang="zh-CN" altLang="en-US" dirty="0"/>
              <a:t>最</a:t>
            </a:r>
            <a:r>
              <a:rPr lang="ja-JP" altLang="en-US"/>
              <a:t>も</a:t>
            </a:r>
            <a:r>
              <a:rPr lang="zh-CN" altLang="en-US" dirty="0"/>
              <a:t>多</a:t>
            </a:r>
            <a:r>
              <a:rPr lang="ja-JP" altLang="en-US"/>
              <a:t>く、</a:t>
            </a:r>
            <a:r>
              <a:rPr lang="en-US" altLang="zh-CN" dirty="0"/>
              <a:t>C</a:t>
            </a:r>
            <a:r>
              <a:rPr lang="ja-JP" altLang="en-US"/>
              <a:t>タイプと</a:t>
            </a:r>
            <a:r>
              <a:rPr lang="en-US" altLang="zh-CN" dirty="0"/>
              <a:t>S</a:t>
            </a:r>
            <a:r>
              <a:rPr lang="ja-JP" altLang="en-US"/>
              <a:t>タイプは</a:t>
            </a:r>
            <a:r>
              <a:rPr lang="zh-CN" altLang="en-US" dirty="0"/>
              <a:t>比較的少</a:t>
            </a:r>
            <a:r>
              <a:rPr lang="ja-JP" altLang="en-US"/>
              <a:t>ないことが</a:t>
            </a:r>
            <a:r>
              <a:rPr lang="zh-CN" altLang="en-US" dirty="0"/>
              <a:t>分</a:t>
            </a:r>
            <a:r>
              <a:rPr lang="ja-JP" altLang="en-US"/>
              <a:t>かります。</a:t>
            </a:r>
            <a:endParaRPr lang="en-US" altLang="ja-JP" dirty="0"/>
          </a:p>
          <a:p>
            <a:pPr marL="171450" indent="-171450">
              <a:buFont typeface="Arial" panose="020B0604020202020204" pitchFamily="34" charset="0"/>
              <a:buChar char="•"/>
            </a:pPr>
            <a:r>
              <a:rPr lang="zh-CN" altLang="en-US" dirty="0"/>
              <a:t>次</a:t>
            </a:r>
            <a:r>
              <a:rPr lang="ja-JP" altLang="en-US"/>
              <a:t>に、</a:t>
            </a:r>
            <a:r>
              <a:rPr lang="zh-CN" altLang="en-US" dirty="0"/>
              <a:t>分類</a:t>
            </a:r>
            <a:r>
              <a:rPr lang="ja-JP" altLang="en-US"/>
              <a:t>しきい</a:t>
            </a:r>
            <a:r>
              <a:rPr lang="zh-CN" altLang="en-US" dirty="0"/>
              <a:t>値</a:t>
            </a:r>
            <a:r>
              <a:rPr lang="ja-JP" altLang="en-US"/>
              <a:t>の</a:t>
            </a:r>
            <a:r>
              <a:rPr lang="zh-CN" altLang="en-US" dirty="0"/>
              <a:t>感度分析</a:t>
            </a:r>
            <a:r>
              <a:rPr lang="ja-JP" altLang="en-US"/>
              <a:t>を</a:t>
            </a:r>
            <a:r>
              <a:rPr lang="zh-CN" altLang="en-US" dirty="0"/>
              <a:t>行</a:t>
            </a:r>
            <a:r>
              <a:rPr lang="ja-JP" altLang="en-US"/>
              <a:t>いました。その</a:t>
            </a:r>
            <a:r>
              <a:rPr lang="zh-CN" altLang="en-US" dirty="0"/>
              <a:t>結果、</a:t>
            </a:r>
            <a:r>
              <a:rPr lang="el-GR" altLang="zh-CN" dirty="0"/>
              <a:t>β</a:t>
            </a:r>
            <a:r>
              <a:rPr lang="zh-CN" altLang="en-US" dirty="0"/>
              <a:t>角</a:t>
            </a:r>
            <a:r>
              <a:rPr lang="ja-JP" altLang="en-US"/>
              <a:t>のしきい</a:t>
            </a:r>
            <a:r>
              <a:rPr lang="zh-CN" altLang="en-US" dirty="0"/>
              <a:t>値</a:t>
            </a:r>
            <a:r>
              <a:rPr lang="ja-JP" altLang="en-US"/>
              <a:t>を</a:t>
            </a:r>
            <a:r>
              <a:rPr lang="en-US" altLang="zh-CN" dirty="0"/>
              <a:t>Q3</a:t>
            </a:r>
            <a:r>
              <a:rPr lang="ja-JP" altLang="en-US"/>
              <a:t>から</a:t>
            </a:r>
            <a:r>
              <a:rPr lang="zh-CN" altLang="en-US" dirty="0"/>
              <a:t>中央値</a:t>
            </a:r>
            <a:r>
              <a:rPr lang="ja-JP" altLang="en-US"/>
              <a:t>に</a:t>
            </a:r>
            <a:r>
              <a:rPr lang="zh-CN" altLang="en-US" dirty="0"/>
              <a:t>変更</a:t>
            </a:r>
            <a:r>
              <a:rPr lang="ja-JP" altLang="en-US"/>
              <a:t>すると</a:t>
            </a:r>
            <a:r>
              <a:rPr lang="en-US" altLang="zh-CN" dirty="0"/>
              <a:t>V</a:t>
            </a:r>
            <a:r>
              <a:rPr lang="ja-JP" altLang="en-US"/>
              <a:t>タイプと</a:t>
            </a:r>
            <a:r>
              <a:rPr lang="en-US" altLang="zh-CN" dirty="0"/>
              <a:t>C</a:t>
            </a:r>
            <a:r>
              <a:rPr lang="ja-JP" altLang="en-US"/>
              <a:t>タイプの</a:t>
            </a:r>
            <a:r>
              <a:rPr lang="zh-CN" altLang="en-US" dirty="0"/>
              <a:t>割合</a:t>
            </a:r>
            <a:r>
              <a:rPr lang="ja-JP" altLang="en-US"/>
              <a:t>が</a:t>
            </a:r>
            <a:r>
              <a:rPr lang="zh-CN" altLang="en-US" dirty="0"/>
              <a:t>変化</a:t>
            </a:r>
            <a:r>
              <a:rPr lang="ja-JP" altLang="en-US"/>
              <a:t>し</a:t>
            </a:r>
            <a:r>
              <a:rPr lang="zh-CN" altLang="en-US" dirty="0"/>
              <a:t>ます</a:t>
            </a:r>
            <a:r>
              <a:rPr lang="ja-JP" altLang="en-US"/>
              <a:t>。</a:t>
            </a:r>
            <a:endParaRPr lang="en-US" altLang="ja-JP" dirty="0"/>
          </a:p>
          <a:p>
            <a:pPr marL="171450" indent="-171450">
              <a:buFont typeface="Arial" panose="020B0604020202020204" pitchFamily="34" charset="0"/>
              <a:buChar char="•"/>
            </a:pPr>
            <a:r>
              <a:rPr lang="zh-CN" altLang="en-US" dirty="0"/>
              <a:t>また、</a:t>
            </a:r>
            <a:r>
              <a:rPr lang="ja-JP" altLang="en-US"/>
              <a:t>フィッティング</a:t>
            </a:r>
            <a:r>
              <a:rPr lang="zh-CN" altLang="en-US" dirty="0"/>
              <a:t>円半径</a:t>
            </a:r>
            <a:r>
              <a:rPr lang="ja-JP" altLang="en-US"/>
              <a:t>のしきい</a:t>
            </a:r>
            <a:r>
              <a:rPr lang="zh-CN" altLang="en-US" dirty="0"/>
              <a:t>値</a:t>
            </a:r>
            <a:r>
              <a:rPr lang="ja-JP" altLang="en-US"/>
              <a:t>を</a:t>
            </a:r>
            <a:r>
              <a:rPr lang="en-US" altLang="zh-CN" dirty="0"/>
              <a:t>Q1</a:t>
            </a:r>
            <a:r>
              <a:rPr lang="ja-JP" altLang="en-US"/>
              <a:t>から</a:t>
            </a:r>
            <a:r>
              <a:rPr lang="zh-CN" altLang="en-US" dirty="0"/>
              <a:t>中央値</a:t>
            </a:r>
            <a:r>
              <a:rPr lang="ja-JP" altLang="en-US"/>
              <a:t>に</a:t>
            </a:r>
            <a:r>
              <a:rPr lang="zh-CN" altLang="en-US" dirty="0"/>
              <a:t>変更</a:t>
            </a:r>
            <a:r>
              <a:rPr lang="ja-JP" altLang="en-US"/>
              <a:t>すると</a:t>
            </a:r>
            <a:r>
              <a:rPr lang="en-US" altLang="zh-CN" dirty="0"/>
              <a:t>S</a:t>
            </a:r>
            <a:r>
              <a:rPr lang="ja-JP" altLang="en-US"/>
              <a:t>タイプの</a:t>
            </a:r>
            <a:r>
              <a:rPr lang="zh-CN" altLang="en-US" dirty="0"/>
              <a:t>割合</a:t>
            </a:r>
            <a:r>
              <a:rPr lang="ja-JP" altLang="en-US"/>
              <a:t>が</a:t>
            </a:r>
            <a:r>
              <a:rPr lang="zh-CN" altLang="en-US" dirty="0"/>
              <a:t>大幅</a:t>
            </a:r>
            <a:r>
              <a:rPr lang="ja-JP" altLang="en-US"/>
              <a:t>に</a:t>
            </a:r>
            <a:r>
              <a:rPr lang="zh-CN" altLang="en-US" dirty="0"/>
              <a:t>増加</a:t>
            </a:r>
            <a:r>
              <a:rPr lang="ja-JP" altLang="en-US"/>
              <a:t>するという、</a:t>
            </a:r>
            <a:r>
              <a:rPr lang="zh-CN" altLang="en-US" dirty="0"/>
              <a:t>統計上</a:t>
            </a:r>
            <a:r>
              <a:rPr lang="ja-JP" altLang="en-US"/>
              <a:t>および</a:t>
            </a:r>
            <a:r>
              <a:rPr lang="zh-CN" altLang="en-US" dirty="0"/>
              <a:t>解剖学的</a:t>
            </a:r>
            <a:r>
              <a:rPr lang="ja-JP" altLang="en-US"/>
              <a:t>な</a:t>
            </a:r>
            <a:r>
              <a:rPr lang="zh-CN" altLang="en-US" dirty="0"/>
              <a:t>知見</a:t>
            </a:r>
            <a:r>
              <a:rPr lang="ja-JP" altLang="en-US"/>
              <a:t>とも</a:t>
            </a:r>
            <a:r>
              <a:rPr lang="zh-CN" altLang="en-US" dirty="0"/>
              <a:t>一致</a:t>
            </a:r>
            <a:r>
              <a:rPr lang="ja-JP" altLang="en-US"/>
              <a:t>しない</a:t>
            </a:r>
            <a:r>
              <a:rPr lang="zh-CN" altLang="en-US" dirty="0"/>
              <a:t>望</a:t>
            </a:r>
            <a:r>
              <a:rPr lang="ja-JP" altLang="en-US"/>
              <a:t>ましくない</a:t>
            </a:r>
            <a:r>
              <a:rPr lang="zh-CN" altLang="en-US" dirty="0"/>
              <a:t>結果</a:t>
            </a:r>
            <a:r>
              <a:rPr lang="ja-JP" altLang="en-US"/>
              <a:t>となりました。</a:t>
            </a:r>
            <a:endParaRPr lang="en-US" altLang="ja-JP" dirty="0"/>
          </a:p>
          <a:p>
            <a:pPr marL="171450" indent="-171450">
              <a:buFont typeface="Arial" panose="020B0604020202020204" pitchFamily="34" charset="0"/>
              <a:buChar char="•"/>
            </a:pPr>
            <a:r>
              <a:rPr lang="zh-CN" altLang="en-US" dirty="0"/>
              <a:t>結果</a:t>
            </a:r>
            <a:r>
              <a:rPr lang="ja-JP" altLang="en-US"/>
              <a:t>から、</a:t>
            </a:r>
            <a:r>
              <a:rPr lang="zh-CN" altLang="en-US" dirty="0"/>
              <a:t>分類</a:t>
            </a:r>
            <a:r>
              <a:rPr lang="ja-JP" altLang="en-US"/>
              <a:t>しきい</a:t>
            </a:r>
            <a:r>
              <a:rPr lang="zh-CN" altLang="en-US" dirty="0"/>
              <a:t>値</a:t>
            </a:r>
            <a:r>
              <a:rPr lang="ja-JP" altLang="en-US"/>
              <a:t>の</a:t>
            </a:r>
            <a:r>
              <a:rPr lang="zh-CN" altLang="en-US" dirty="0"/>
              <a:t>設定</a:t>
            </a:r>
            <a:r>
              <a:rPr lang="ja-JP" altLang="en-US"/>
              <a:t>が</a:t>
            </a:r>
            <a:r>
              <a:rPr lang="zh-CN" altLang="en-US" dirty="0"/>
              <a:t>結果</a:t>
            </a:r>
            <a:r>
              <a:rPr lang="ja-JP" altLang="en-US"/>
              <a:t>に</a:t>
            </a:r>
            <a:r>
              <a:rPr lang="zh-CN" altLang="en-US" dirty="0"/>
              <a:t>直接影響</a:t>
            </a:r>
            <a:r>
              <a:rPr lang="ja-JP" altLang="en-US"/>
              <a:t>し、</a:t>
            </a:r>
            <a:r>
              <a:rPr lang="zh-CN" altLang="en-US" dirty="0"/>
              <a:t>今の分類方法</a:t>
            </a:r>
            <a:r>
              <a:rPr lang="ja-JP" altLang="en-US"/>
              <a:t>の</a:t>
            </a:r>
            <a:r>
              <a:rPr lang="zh-CN" altLang="en-US" dirty="0"/>
              <a:t>安定性</a:t>
            </a:r>
            <a:r>
              <a:rPr lang="ja-JP" altLang="en-US"/>
              <a:t>を</a:t>
            </a:r>
            <a:r>
              <a:rPr lang="zh-CN" altLang="en-US" dirty="0"/>
              <a:t>検証</a:t>
            </a:r>
            <a:r>
              <a:rPr lang="ja-JP" altLang="en-US"/>
              <a:t>できることが</a:t>
            </a:r>
            <a:r>
              <a:rPr lang="zh-CN" altLang="en-US" dirty="0"/>
              <a:t>分</a:t>
            </a:r>
            <a:r>
              <a:rPr lang="ja-JP" altLang="en-US"/>
              <a:t>かります。</a:t>
            </a:r>
            <a:endParaRPr lang="en-US" altLang="zh-CN" dirty="0"/>
          </a:p>
        </p:txBody>
      </p:sp>
      <p:sp>
        <p:nvSpPr>
          <p:cNvPr id="4" name="灯片编号占位符 3">
            <a:extLst>
              <a:ext uri="{FF2B5EF4-FFF2-40B4-BE49-F238E27FC236}">
                <a16:creationId xmlns:a16="http://schemas.microsoft.com/office/drawing/2014/main" id="{A9A3E98B-737A-6837-5DA6-107EA3CC52D8}"/>
              </a:ext>
            </a:extLst>
          </p:cNvPr>
          <p:cNvSpPr>
            <a:spLocks noGrp="1"/>
          </p:cNvSpPr>
          <p:nvPr>
            <p:ph type="sldNum" sz="quarter" idx="5"/>
          </p:nvPr>
        </p:nvSpPr>
        <p:spPr/>
        <p:txBody>
          <a:bodyPr/>
          <a:lstStyle/>
          <a:p>
            <a:fld id="{448F9E02-E2ED-4056-B814-D80102149806}" type="slidenum">
              <a:rPr lang="zh-CN" altLang="en-US" smtClean="0"/>
              <a:t>109</a:t>
            </a:fld>
            <a:endParaRPr lang="zh-CN" altLang="en-US"/>
          </a:p>
        </p:txBody>
      </p:sp>
    </p:spTree>
    <p:extLst>
      <p:ext uri="{BB962C8B-B14F-4D97-AF65-F5344CB8AC3E}">
        <p14:creationId xmlns:p14="http://schemas.microsoft.com/office/powerpoint/2010/main" val="8280866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各点の平面からの符号付き距離は </a:t>
                </a:r>
                <a14:m>
                  <m:oMath xmlns:m="http://schemas.openxmlformats.org/officeDocument/2006/math">
                    <m:r>
                      <a:rPr lang="ja-JP" altLang="en-US" sz="1200" b="1" kern="1200">
                        <a:solidFill>
                          <a:schemeClr val="tx1"/>
                        </a:solidFill>
                        <a:latin typeface="Cambria Math" panose="02040503050406030204" pitchFamily="18" charset="0"/>
                        <a:ea typeface="+mn-ea"/>
                        <a:cs typeface="+mn-cs"/>
                      </a:rPr>
                      <m:t>𝐧</m:t>
                    </m:r>
                    <m:r>
                      <a:rPr lang="ja-JP" altLang="en-US" sz="1200" b="0" i="0" kern="1200">
                        <a:solidFill>
                          <a:schemeClr val="tx1"/>
                        </a:solidFill>
                        <a:latin typeface="Cambria Math" panose="02040503050406030204" pitchFamily="18" charset="0"/>
                        <a:ea typeface="+mn-ea"/>
                        <a:cs typeface="+mn-cs"/>
                      </a:rPr>
                      <m:t>⋅</m:t>
                    </m:r>
                    <m:sSub>
                      <m:sSubPr>
                        <m:ctrlPr>
                          <a:rPr lang="ja-JP" altLang="en-US" sz="1200" b="0" i="1" kern="1200">
                            <a:solidFill>
                              <a:schemeClr val="tx1"/>
                            </a:solidFill>
                            <a:latin typeface="Cambria Math" panose="02040503050406030204" pitchFamily="18" charset="0"/>
                            <a:ea typeface="+mn-ea"/>
                            <a:cs typeface="+mn-cs"/>
                          </a:rPr>
                        </m:ctrlPr>
                      </m:sSubPr>
                      <m:e>
                        <m:r>
                          <a:rPr lang="ja-JP" altLang="en-US" sz="1200" b="1" i="0" kern="1200">
                            <a:solidFill>
                              <a:schemeClr val="tx1"/>
                            </a:solidFill>
                            <a:latin typeface="Cambria Math" panose="02040503050406030204" pitchFamily="18" charset="0"/>
                            <a:ea typeface="+mn-ea"/>
                            <a:cs typeface="+mn-cs"/>
                          </a:rPr>
                          <m:t>𝐫</m:t>
                        </m:r>
                      </m:e>
                      <m:sub>
                        <m:r>
                          <a:rPr lang="ja-JP" altLang="en-US" sz="1200" b="0" i="1" kern="1200">
                            <a:solidFill>
                              <a:schemeClr val="tx1"/>
                            </a:solidFill>
                            <a:latin typeface="Cambria Math" panose="02040503050406030204" pitchFamily="18" charset="0"/>
                            <a:ea typeface="+mn-ea"/>
                            <a:cs typeface="+mn-cs"/>
                          </a:rPr>
                          <m:t>𝑘</m:t>
                        </m:r>
                      </m:sub>
                    </m:sSub>
                  </m:oMath>
                </a14:m>
                <a:r>
                  <a:rPr lang="ja-JP" altLang="en-US" dirty="0"/>
                  <a:t>であり、これらの二乗和を最小化することで最適平面を求める：</a:t>
                </a:r>
                <a:endParaRPr lang="en-US" altLang="zh-CN" dirty="0"/>
              </a:p>
              <a:p>
                <a:pPr marL="171450" indent="-171450">
                  <a:buFont typeface="Arial" panose="020B0604020202020204" pitchFamily="34" charset="0"/>
                  <a:buChar char="•"/>
                </a:pPr>
                <a:r>
                  <a:rPr lang="zh-CN" altLang="en-US" dirty="0"/>
                  <a:t>分散共分散行列</a:t>
                </a:r>
                <a:endParaRPr lang="en-US" altLang="zh-CN" dirty="0"/>
              </a:p>
              <a:p>
                <a:pPr marL="171450" indent="-171450">
                  <a:buFont typeface="Arial" panose="020B0604020202020204" pitchFamily="34" charset="0"/>
                  <a:buChar char="•"/>
                </a:pPr>
                <a:r>
                  <a:rPr lang="ja-JP" altLang="en-US" dirty="0"/>
                  <a:t>ラグランジュ乗数法</a:t>
                </a:r>
                <a:endParaRPr lang="en-US" altLang="ja-JP" dirty="0"/>
              </a:p>
              <a:p>
                <a:pPr marL="171450" indent="-171450">
                  <a:buFont typeface="Arial" panose="020B0604020202020204" pitchFamily="34" charset="0"/>
                  <a:buChar char="•"/>
                </a:pPr>
                <a14:m>
                  <m:oMath xmlns:m="http://schemas.openxmlformats.org/officeDocument/2006/math">
                    <m:r>
                      <a:rPr lang="ja-JP" altLang="en-US" sz="1200" b="1" kern="1200" smtClean="0">
                        <a:solidFill>
                          <a:schemeClr val="tx1"/>
                        </a:solidFill>
                        <a:latin typeface="Cambria Math" panose="02040503050406030204" pitchFamily="18" charset="0"/>
                        <a:ea typeface="+mn-ea"/>
                        <a:cs typeface="+mn-cs"/>
                      </a:rPr>
                      <m:t>𝐧</m:t>
                    </m:r>
                  </m:oMath>
                </a14:m>
                <a:r>
                  <a:rPr lang="ja-JP" altLang="en-US" dirty="0"/>
                  <a:t>は共分散行列 </a:t>
                </a:r>
                <a14:m>
                  <m:oMath xmlns:m="http://schemas.openxmlformats.org/officeDocument/2006/math">
                    <m:r>
                      <a:rPr lang="ja-JP" altLang="en-US" sz="1200" i="1" kern="1200">
                        <a:solidFill>
                          <a:schemeClr val="tx1"/>
                        </a:solidFill>
                        <a:latin typeface="Cambria Math" panose="02040503050406030204" pitchFamily="18" charset="0"/>
                        <a:ea typeface="+mn-ea"/>
                        <a:cs typeface="+mn-cs"/>
                      </a:rPr>
                      <m:t>𝐶</m:t>
                    </m:r>
                  </m:oMath>
                </a14:m>
                <a:r>
                  <a:rPr lang="ja-JP" altLang="en-US" dirty="0"/>
                  <a:t>の固有ベクトルであり、対応する固有値 </a:t>
                </a:r>
                <a14:m>
                  <m:oMath xmlns:m="http://schemas.openxmlformats.org/officeDocument/2006/math">
                    <m:r>
                      <a:rPr lang="ja-JP" altLang="en-US" sz="1200" i="1" kern="1200">
                        <a:solidFill>
                          <a:schemeClr val="tx1"/>
                        </a:solidFill>
                        <a:latin typeface="Cambria Math" panose="02040503050406030204" pitchFamily="18" charset="0"/>
                        <a:ea typeface="+mn-ea"/>
                        <a:cs typeface="+mn-cs"/>
                      </a:rPr>
                      <m:t>𝜆</m:t>
                    </m:r>
                  </m:oMath>
                </a14:m>
                <a:r>
                  <a:rPr lang="ja-JP" altLang="en-US" dirty="0"/>
                  <a:t>は方向ごとの分散を表す</a:t>
                </a:r>
                <a:endParaRPr lang="en-US" altLang="ja-JP" dirty="0"/>
              </a:p>
              <a:p>
                <a:pPr marL="171450" indent="-171450">
                  <a:buFont typeface="Arial" panose="020B0604020202020204" pitchFamily="34" charset="0"/>
                  <a:buChar char="•"/>
                </a:pPr>
                <a:r>
                  <a:rPr lang="ja-JP" altLang="en-US" dirty="0"/>
                  <a:t>点群が最も「薄い」方向、すなわち分散が最小となる方向が平面の法線に相当する。</a:t>
                </a:r>
                <a:endParaRPr lang="en-US" altLang="ja-JP" dirty="0"/>
              </a:p>
              <a:p>
                <a:pPr marL="171450" indent="-171450">
                  <a:buFont typeface="Arial" panose="020B0604020202020204" pitchFamily="34" charset="0"/>
                  <a:buChar char="•"/>
                </a:pPr>
                <a14:m>
                  <m:oMath xmlns:m="http://schemas.openxmlformats.org/officeDocument/2006/math">
                    <m:sSub>
                      <m:sSubPr>
                        <m:ctrlPr>
                          <a:rPr lang="ar-AE" altLang="zh-CN" sz="1200" b="0" i="1" kern="1200" smtClean="0">
                            <a:solidFill>
                              <a:schemeClr val="tx1"/>
                            </a:solidFill>
                            <a:latin typeface="Cambria Math" panose="02040503050406030204" pitchFamily="18" charset="0"/>
                            <a:ea typeface="+mn-ea"/>
                            <a:cs typeface="+mn-cs"/>
                          </a:rPr>
                        </m:ctrlPr>
                      </m:sSubPr>
                      <m:e>
                        <m:r>
                          <m:rPr>
                            <m:nor/>
                          </m:rPr>
                          <a:rPr lang="en-US" altLang="zh-CN" b="0"/>
                          <m:t>eigvec</m:t>
                        </m:r>
                      </m:e>
                      <m:sub>
                        <m:r>
                          <m:rPr>
                            <m:sty m:val="p"/>
                          </m:rPr>
                          <a:rPr lang="en-US" altLang="zh-CN" sz="1200" b="0" i="0" kern="1200">
                            <a:solidFill>
                              <a:schemeClr val="tx1"/>
                            </a:solidFill>
                            <a:latin typeface="Cambria Math" panose="02040503050406030204" pitchFamily="18" charset="0"/>
                            <a:ea typeface="+mn-ea"/>
                            <a:cs typeface="+mn-cs"/>
                          </a:rPr>
                          <m:t>min</m:t>
                        </m:r>
                        <m:func>
                          <m:funcPr>
                            <m:ctrlPr>
                              <a:rPr lang="ar-AE" altLang="zh-CN" sz="1200" b="0" i="1" kern="1200">
                                <a:solidFill>
                                  <a:schemeClr val="tx1"/>
                                </a:solidFill>
                                <a:latin typeface="Cambria Math" panose="02040503050406030204" pitchFamily="18" charset="0"/>
                                <a:ea typeface="+mn-ea"/>
                                <a:cs typeface="+mn-cs"/>
                              </a:rPr>
                            </m:ctrlPr>
                          </m:funcPr>
                          <m:fName/>
                          <m:e/>
                        </m:func>
                      </m:sub>
                    </m:sSub>
                    <m:d>
                      <m:dPr>
                        <m:ctrlPr>
                          <a:rPr lang="ar-AE" altLang="zh-CN" sz="1200" b="0" i="1" kern="1200">
                            <a:solidFill>
                              <a:schemeClr val="tx1"/>
                            </a:solidFill>
                            <a:latin typeface="Cambria Math" panose="02040503050406030204" pitchFamily="18" charset="0"/>
                            <a:ea typeface="+mn-ea"/>
                            <a:cs typeface="+mn-cs"/>
                          </a:rPr>
                        </m:ctrlPr>
                      </m:dPr>
                      <m:e>
                        <m:r>
                          <a:rPr lang="zh-CN" altLang="ar-AE" sz="1200" b="0" i="1" kern="1200">
                            <a:solidFill>
                              <a:schemeClr val="tx1"/>
                            </a:solidFill>
                            <a:latin typeface="Cambria Math" panose="02040503050406030204" pitchFamily="18" charset="0"/>
                            <a:ea typeface="+mn-ea"/>
                            <a:cs typeface="+mn-cs"/>
                          </a:rPr>
                          <m:t>𝐶</m:t>
                        </m:r>
                      </m:e>
                    </m:d>
                  </m:oMath>
                </a14:m>
                <a:r>
                  <a:rPr lang="zh-CN" altLang="ar-AE" dirty="0"/>
                  <a:t>：</a:t>
                </a:r>
                <a:r>
                  <a:rPr lang="zh-CN" altLang="en-US" dirty="0"/>
                  <a:t>矩阵 </a:t>
                </a:r>
                <a14:m>
                  <m:oMath xmlns:m="http://schemas.openxmlformats.org/officeDocument/2006/math">
                    <m:r>
                      <a:rPr lang="zh-CN" altLang="en-US" sz="1200" i="1" kern="1200">
                        <a:solidFill>
                          <a:schemeClr val="tx1"/>
                        </a:solidFill>
                        <a:latin typeface="Cambria Math" panose="02040503050406030204" pitchFamily="18" charset="0"/>
                        <a:ea typeface="+mn-ea"/>
                        <a:cs typeface="+mn-cs"/>
                      </a:rPr>
                      <m:t>𝐶</m:t>
                    </m:r>
                  </m:oMath>
                </a14:m>
                <a:r>
                  <a:rPr lang="zh-CN" altLang="en-US" dirty="0"/>
                  <a:t>的</a:t>
                </a:r>
                <a:r>
                  <a:rPr lang="zh-CN" altLang="en-US" b="1" dirty="0"/>
                  <a:t>最小特征值对应的特征向量</a:t>
                </a:r>
                <a:endParaRPr lang="en-US" altLang="zh-CN" b="1" dirty="0"/>
              </a:p>
              <a:p>
                <a:pPr marL="171450" indent="-171450">
                  <a:buFont typeface="Arial" panose="020B0604020202020204" pitchFamily="34" charset="0"/>
                  <a:buChar char="•"/>
                </a:pPr>
                <a:endParaRPr lang="en-US" altLang="zh-CN" b="1" dirty="0"/>
              </a:p>
              <a:p>
                <a:pPr marL="171450" indent="-171450">
                  <a:buFont typeface="Arial" panose="020B0604020202020204" pitchFamily="34" charset="0"/>
                  <a:buChar char="•"/>
                </a:pPr>
                <a:endParaRPr kumimoji="1" lang="en-US" altLang="zh-CN" dirty="0"/>
              </a:p>
              <a:p>
                <a:pPr marL="171450" indent="-171450">
                  <a:buFont typeface="Arial" panose="020B0604020202020204" pitchFamily="34" charset="0"/>
                  <a:buChar char="•"/>
                </a:pPr>
                <a:r>
                  <a:rPr lang="ja-JP" altLang="en-US" dirty="0"/>
                  <a:t>平面の法線ベクトル </a:t>
                </a:r>
                <a14:m>
                  <m:oMath xmlns:m="http://schemas.openxmlformats.org/officeDocument/2006/math">
                    <m:d>
                      <m:dPr>
                        <m:sepChr m:val=","/>
                        <m:ctrlPr>
                          <a:rPr lang="ja-JP" altLang="en-US" sz="1200" i="1" kern="1200">
                            <a:solidFill>
                              <a:schemeClr val="tx1"/>
                            </a:solidFill>
                            <a:latin typeface="Cambria Math" panose="02040503050406030204" pitchFamily="18" charset="0"/>
                            <a:ea typeface="+mn-ea"/>
                            <a:cs typeface="+mn-cs"/>
                          </a:rPr>
                        </m:ctrlPr>
                      </m:dPr>
                      <m:e>
                        <m:r>
                          <a:rPr lang="ja-JP" altLang="en-US" sz="1200" i="1" kern="1200">
                            <a:solidFill>
                              <a:schemeClr val="tx1"/>
                            </a:solidFill>
                            <a:latin typeface="Cambria Math" panose="02040503050406030204" pitchFamily="18" charset="0"/>
                            <a:ea typeface="+mn-ea"/>
                            <a:cs typeface="+mn-cs"/>
                          </a:rPr>
                          <m:t>𝑎</m:t>
                        </m:r>
                      </m:e>
                      <m:e>
                        <m:r>
                          <a:rPr lang="ja-JP" altLang="en-US" sz="1200" i="1" kern="1200">
                            <a:solidFill>
                              <a:schemeClr val="tx1"/>
                            </a:solidFill>
                            <a:latin typeface="Cambria Math" panose="02040503050406030204" pitchFamily="18" charset="0"/>
                            <a:ea typeface="+mn-ea"/>
                            <a:cs typeface="+mn-cs"/>
                          </a:rPr>
                          <m:t>𝑏</m:t>
                        </m:r>
                      </m:e>
                      <m:e>
                        <m:r>
                          <a:rPr lang="ja-JP" altLang="en-US" sz="1200" i="1" kern="1200">
                            <a:solidFill>
                              <a:schemeClr val="tx1"/>
                            </a:solidFill>
                            <a:latin typeface="Cambria Math" panose="02040503050406030204" pitchFamily="18" charset="0"/>
                            <a:ea typeface="+mn-ea"/>
                            <a:cs typeface="+mn-cs"/>
                          </a:rPr>
                          <m:t>𝑐</m:t>
                        </m:r>
                      </m:e>
                    </m:d>
                  </m:oMath>
                </a14:m>
                <a:r>
                  <a:rPr lang="ja-JP" altLang="en-US" dirty="0"/>
                  <a:t>を求めるための最小二乗問題</a:t>
                </a:r>
                <a:endParaRPr lang="en-US" altLang="ja-JP" dirty="0"/>
              </a:p>
              <a:p>
                <a:pPr marL="171450" indent="-171450">
                  <a:buFont typeface="Arial" panose="020B0604020202020204" pitchFamily="34" charset="0"/>
                  <a:buChar char="•"/>
                </a:pPr>
                <a:r>
                  <a:rPr lang="ja-JP" altLang="en-US" dirty="0"/>
                  <a:t>中心化データして、</a:t>
                </a:r>
                <a:r>
                  <a:rPr lang="zh-CN" altLang="en-US" dirty="0"/>
                  <a:t>共分散行列</a:t>
                </a:r>
                <a:r>
                  <a:rPr lang="ja-JP" altLang="en-US" dirty="0"/>
                  <a:t>を計算します。この</a:t>
                </a:r>
                <a:r>
                  <a:rPr lang="zh-CN" altLang="en-US" dirty="0"/>
                  <a:t>行列</a:t>
                </a:r>
                <a:r>
                  <a:rPr lang="ja-JP" altLang="en-US" dirty="0"/>
                  <a:t>に</a:t>
                </a:r>
                <a:r>
                  <a:rPr lang="zh-CN" altLang="en-US" dirty="0"/>
                  <a:t>対</a:t>
                </a:r>
                <a:r>
                  <a:rPr lang="ja-JP" altLang="en-US" dirty="0"/>
                  <a:t>して</a:t>
                </a:r>
                <a:r>
                  <a:rPr lang="zh-CN" altLang="en-US" dirty="0"/>
                  <a:t>固有値分解</a:t>
                </a:r>
                <a:r>
                  <a:rPr lang="ja-JP" altLang="en-US" dirty="0"/>
                  <a:t>を</a:t>
                </a:r>
                <a:r>
                  <a:rPr lang="zh-CN" altLang="en-US" dirty="0"/>
                  <a:t>行</a:t>
                </a:r>
                <a:r>
                  <a:rPr lang="ja-JP" altLang="en-US" dirty="0"/>
                  <a:t>い，最小の固有値に対応する固有ベクトルが，点群の分散が最も小さい方向＝</a:t>
                </a:r>
                <a:r>
                  <a:rPr lang="ja-JP" altLang="en-US" b="1" dirty="0"/>
                  <a:t>平面の法線方向</a:t>
                </a:r>
                <a:r>
                  <a:rPr lang="ja-JP" altLang="en-US" dirty="0"/>
                  <a:t>になります。</a:t>
                </a:r>
                <a:endParaRPr lang="en-US" altLang="ja-JP" dirty="0"/>
              </a:p>
              <a:p>
                <a:pPr marL="171450" indent="-171450">
                  <a:buFont typeface="Arial" panose="020B0604020202020204" pitchFamily="34" charset="0"/>
                  <a:buChar char="•"/>
                </a:pPr>
                <a:endParaRPr kumimoji="1" lang="en-US" altLang="zh-CN" dirty="0"/>
              </a:p>
              <a:p>
                <a:r>
                  <a:rPr lang="ja-JP" altLang="en-US" dirty="0"/>
                  <a:t>固有値分解（こゆうちぶんかい</a:t>
                </a:r>
                <a:r>
                  <a:rPr lang="en-US" altLang="ja-JP" dirty="0"/>
                  <a:t>, eigenvalue decomposition</a:t>
                </a:r>
                <a:r>
                  <a:rPr lang="ja-JP" altLang="en-US" dirty="0"/>
                  <a:t>）とは、</a:t>
                </a:r>
                <a:br>
                  <a:rPr lang="ja-JP" altLang="en-US" dirty="0"/>
                </a:br>
                <a:r>
                  <a:rPr lang="ja-JP" altLang="en-US" b="1" dirty="0"/>
                  <a:t>ある正方行列を「固有値」と「固有ベクトル」に分解する方法</a:t>
                </a:r>
                <a:r>
                  <a:rPr lang="ja-JP" altLang="en-US" dirty="0"/>
                  <a:t>です。</a:t>
                </a:r>
                <a:br>
                  <a:rPr lang="ja-JP" altLang="en-US" dirty="0"/>
                </a:br>
                <a:r>
                  <a:rPr lang="ja-JP" altLang="en-US" dirty="0"/>
                  <a:t>数学的には、次のように表されます：</a:t>
                </a:r>
              </a:p>
              <a:p>
                <a:pPr/>
                <a14:m>
                  <m:oMathPara xmlns:m="http://schemas.openxmlformats.org/officeDocument/2006/math">
                    <m:oMathParaPr>
                      <m:jc m:val="centerGroup"/>
                    </m:oMathParaPr>
                    <m:oMath xmlns:m="http://schemas.openxmlformats.org/officeDocument/2006/math">
                      <m:r>
                        <a:rPr lang="ja-JP" altLang="en-US" sz="1200" i="1" kern="1200">
                          <a:solidFill>
                            <a:schemeClr val="tx1"/>
                          </a:solidFill>
                          <a:latin typeface="Cambria Math" panose="02040503050406030204" pitchFamily="18" charset="0"/>
                          <a:ea typeface="+mn-ea"/>
                          <a:cs typeface="+mn-cs"/>
                        </a:rPr>
                        <m:t>𝐴𝑣</m:t>
                      </m:r>
                      <m:r>
                        <a:rPr lang="en-US" altLang="ja-JP" sz="1200" i="0" kern="1200">
                          <a:solidFill>
                            <a:schemeClr val="tx1"/>
                          </a:solidFill>
                          <a:latin typeface="Cambria Math" panose="02040503050406030204" pitchFamily="18" charset="0"/>
                          <a:ea typeface="+mn-ea"/>
                          <a:cs typeface="+mn-cs"/>
                        </a:rPr>
                        <m:t>=</m:t>
                      </m:r>
                      <m:r>
                        <a:rPr lang="ja-JP" altLang="en-US" sz="1200" i="1" kern="1200">
                          <a:solidFill>
                            <a:schemeClr val="tx1"/>
                          </a:solidFill>
                          <a:latin typeface="Cambria Math" panose="02040503050406030204" pitchFamily="18" charset="0"/>
                          <a:ea typeface="+mn-ea"/>
                          <a:cs typeface="+mn-cs"/>
                        </a:rPr>
                        <m:t>𝜆</m:t>
                      </m:r>
                      <m:r>
                        <a:rPr lang="ja-JP" altLang="en-US" sz="1200" i="1" kern="1200">
                          <a:solidFill>
                            <a:schemeClr val="tx1"/>
                          </a:solidFill>
                          <a:latin typeface="Cambria Math" panose="02040503050406030204" pitchFamily="18" charset="0"/>
                          <a:ea typeface="+mn-ea"/>
                          <a:cs typeface="+mn-cs"/>
                        </a:rPr>
                        <m:t>𝑣</m:t>
                      </m:r>
                    </m:oMath>
                  </m:oMathPara>
                </a14:m>
                <a:endParaRPr lang="ja-JP" altLang="en-US" dirty="0"/>
              </a:p>
              <a:p>
                <a:r>
                  <a:rPr lang="ja-JP" altLang="en-US" dirty="0"/>
                  <a:t>ここで：</a:t>
                </a:r>
              </a:p>
              <a:p>
                <a14:m>
                  <m:oMath xmlns:m="http://schemas.openxmlformats.org/officeDocument/2006/math">
                    <m:r>
                      <a:rPr lang="ja-JP" altLang="en-US" sz="1200" i="1" kern="1200">
                        <a:solidFill>
                          <a:schemeClr val="tx1"/>
                        </a:solidFill>
                        <a:latin typeface="Cambria Math" panose="02040503050406030204" pitchFamily="18" charset="0"/>
                        <a:ea typeface="+mn-ea"/>
                        <a:cs typeface="+mn-cs"/>
                      </a:rPr>
                      <m:t>𝐴</m:t>
                    </m:r>
                  </m:oMath>
                </a14:m>
                <a:r>
                  <a:rPr lang="ja-JP" altLang="en-US" dirty="0"/>
                  <a:t>：対象となる行列（たとえば共分散行列など）</a:t>
                </a:r>
              </a:p>
              <a:p>
                <a14:m>
                  <m:oMath xmlns:m="http://schemas.openxmlformats.org/officeDocument/2006/math">
                    <m:r>
                      <a:rPr lang="ja-JP" altLang="en-US" sz="1200" i="1" kern="1200">
                        <a:solidFill>
                          <a:schemeClr val="tx1"/>
                        </a:solidFill>
                        <a:latin typeface="Cambria Math" panose="02040503050406030204" pitchFamily="18" charset="0"/>
                        <a:ea typeface="+mn-ea"/>
                        <a:cs typeface="+mn-cs"/>
                      </a:rPr>
                      <m:t>𝑣</m:t>
                    </m:r>
                  </m:oMath>
                </a14:m>
                <a:r>
                  <a:rPr lang="ja-JP" altLang="en-US" dirty="0"/>
                  <a:t>：固有ベクトル（方向を表すベクトル）</a:t>
                </a:r>
              </a:p>
              <a:p>
                <a14:m>
                  <m:oMath xmlns:m="http://schemas.openxmlformats.org/officeDocument/2006/math">
                    <m:r>
                      <a:rPr lang="ja-JP" altLang="en-US" sz="1200" i="1" kern="1200">
                        <a:solidFill>
                          <a:schemeClr val="tx1"/>
                        </a:solidFill>
                        <a:latin typeface="Cambria Math" panose="02040503050406030204" pitchFamily="18" charset="0"/>
                        <a:ea typeface="+mn-ea"/>
                        <a:cs typeface="+mn-cs"/>
                      </a:rPr>
                      <m:t>𝜆</m:t>
                    </m:r>
                  </m:oMath>
                </a14:m>
                <a:r>
                  <a:rPr lang="ja-JP" altLang="en-US" dirty="0"/>
                  <a:t>：固有値（その方向におけるスケール量）</a:t>
                </a:r>
              </a:p>
              <a:p>
                <a:pPr marL="171450" indent="-171450">
                  <a:buFont typeface="Arial" panose="020B0604020202020204" pitchFamily="34" charset="0"/>
                  <a:buChar char="•"/>
                </a:pPr>
                <a:endParaRPr lang="zh-CN" altLang="en-US" dirty="0"/>
              </a:p>
            </p:txBody>
          </p:sp>
        </mc:Choice>
        <mc:Fallback xmlns="">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各点の平面からの符号付き距離は </a:t>
                </a:r>
                <a:r>
                  <a:rPr lang="ja-JP" altLang="en-US" sz="1200" b="1" i="0" kern="1200">
                    <a:solidFill>
                      <a:schemeClr val="tx1"/>
                    </a:solidFill>
                    <a:latin typeface="+mn-lt"/>
                    <a:ea typeface="+mn-ea"/>
                    <a:cs typeface="+mn-cs"/>
                  </a:rPr>
                  <a:t>𝐧</a:t>
                </a:r>
                <a:r>
                  <a:rPr lang="ja-JP" altLang="en-US" sz="1200" b="0" i="0" kern="1200">
                    <a:solidFill>
                      <a:schemeClr val="tx1"/>
                    </a:solidFill>
                    <a:latin typeface="+mn-lt"/>
                    <a:ea typeface="+mn-ea"/>
                    <a:cs typeface="+mn-cs"/>
                  </a:rPr>
                  <a:t>⋅</a:t>
                </a:r>
                <a:r>
                  <a:rPr lang="ja-JP" altLang="en-US" sz="1200" b="1" i="0" kern="1200">
                    <a:solidFill>
                      <a:schemeClr val="tx1"/>
                    </a:solidFill>
                    <a:latin typeface="+mn-lt"/>
                    <a:ea typeface="+mn-ea"/>
                    <a:cs typeface="+mn-cs"/>
                  </a:rPr>
                  <a:t>𝐫</a:t>
                </a:r>
                <a:r>
                  <a:rPr lang="ja-JP" altLang="en-US" sz="1200" b="0" i="0" kern="1200">
                    <a:solidFill>
                      <a:schemeClr val="tx1"/>
                    </a:solidFill>
                    <a:latin typeface="+mn-lt"/>
                    <a:ea typeface="+mn-ea"/>
                    <a:cs typeface="+mn-cs"/>
                  </a:rPr>
                  <a:t>_𝑘</a:t>
                </a:r>
                <a:r>
                  <a:rPr lang="ja-JP" altLang="en-US" dirty="0"/>
                  <a:t>であり、これらの二乗和を最小化することで最適平面を求める：</a:t>
                </a:r>
                <a:endParaRPr lang="en-US" altLang="zh-CN" dirty="0"/>
              </a:p>
              <a:p>
                <a:pPr marL="171450" indent="-171450">
                  <a:buFont typeface="Arial" panose="020B0604020202020204" pitchFamily="34" charset="0"/>
                  <a:buChar char="•"/>
                </a:pPr>
                <a:r>
                  <a:rPr lang="zh-CN" altLang="en-US" dirty="0"/>
                  <a:t>分散共分散行列</a:t>
                </a:r>
                <a:endParaRPr lang="en-US" altLang="zh-CN" dirty="0"/>
              </a:p>
              <a:p>
                <a:pPr marL="171450" indent="-171450">
                  <a:buFont typeface="Arial" panose="020B0604020202020204" pitchFamily="34" charset="0"/>
                  <a:buChar char="•"/>
                </a:pPr>
                <a:r>
                  <a:rPr lang="ja-JP" altLang="en-US" dirty="0"/>
                  <a:t>ラグランジュ乗数法</a:t>
                </a:r>
                <a:endParaRPr lang="en-US" altLang="ja-JP" dirty="0"/>
              </a:p>
              <a:p>
                <a:pPr marL="171450" indent="-171450">
                  <a:buFont typeface="Arial" panose="020B0604020202020204" pitchFamily="34" charset="0"/>
                  <a:buChar char="•"/>
                </a:pPr>
                <a:r>
                  <a:rPr lang="ja-JP" altLang="en-US" sz="1200" b="1" i="0" kern="1200">
                    <a:solidFill>
                      <a:schemeClr val="tx1"/>
                    </a:solidFill>
                    <a:latin typeface="+mn-lt"/>
                    <a:ea typeface="+mn-ea"/>
                    <a:cs typeface="+mn-cs"/>
                  </a:rPr>
                  <a:t>𝐧</a:t>
                </a:r>
                <a:r>
                  <a:rPr lang="ja-JP" altLang="en-US" dirty="0"/>
                  <a:t>は共分散行列 </a:t>
                </a:r>
                <a:r>
                  <a:rPr lang="ja-JP" altLang="en-US" sz="1200" i="0" kern="1200">
                    <a:solidFill>
                      <a:schemeClr val="tx1"/>
                    </a:solidFill>
                    <a:latin typeface="+mn-lt"/>
                    <a:ea typeface="+mn-ea"/>
                    <a:cs typeface="+mn-cs"/>
                  </a:rPr>
                  <a:t>𝐶</a:t>
                </a:r>
                <a:r>
                  <a:rPr lang="ja-JP" altLang="en-US" dirty="0"/>
                  <a:t>の固有ベクトルであり、対応する固有値 </a:t>
                </a:r>
                <a:r>
                  <a:rPr lang="ja-JP" altLang="en-US" sz="1200" i="0" kern="1200">
                    <a:solidFill>
                      <a:schemeClr val="tx1"/>
                    </a:solidFill>
                    <a:latin typeface="+mn-lt"/>
                    <a:ea typeface="+mn-ea"/>
                    <a:cs typeface="+mn-cs"/>
                  </a:rPr>
                  <a:t>𝜆</a:t>
                </a:r>
                <a:r>
                  <a:rPr lang="ja-JP" altLang="en-US" dirty="0"/>
                  <a:t>は方向ごとの分散を表す</a:t>
                </a:r>
                <a:endParaRPr lang="en-US" altLang="ja-JP" dirty="0"/>
              </a:p>
              <a:p>
                <a:pPr marL="171450" indent="-171450">
                  <a:buFont typeface="Arial" panose="020B0604020202020204" pitchFamily="34" charset="0"/>
                  <a:buChar char="•"/>
                </a:pPr>
                <a:r>
                  <a:rPr lang="ja-JP" altLang="en-US" dirty="0"/>
                  <a:t>点群が最も「薄い」方向、すなわち分散が最小となる方向が平面の法線に相当する。</a:t>
                </a:r>
                <a:endParaRPr lang="en-US" altLang="ja-JP" dirty="0"/>
              </a:p>
              <a:p>
                <a:pPr marL="171450" indent="-171450">
                  <a:buFont typeface="Arial" panose="020B0604020202020204" pitchFamily="34" charset="0"/>
                  <a:buChar char="•"/>
                </a:pPr>
                <a:r>
                  <a:rPr lang="ar-AE" altLang="zh-CN" sz="1200" b="0" i="0" kern="1200">
                    <a:solidFill>
                      <a:schemeClr val="tx1"/>
                    </a:solidFill>
                    <a:latin typeface="+mn-lt"/>
                    <a:ea typeface="+mn-ea"/>
                    <a:cs typeface="+mn-cs"/>
                  </a:rPr>
                  <a:t>〖</a:t>
                </a:r>
                <a:r>
                  <a:rPr lang="en-US" altLang="zh-CN" sz="1200" b="0" i="0" kern="1200">
                    <a:solidFill>
                      <a:schemeClr val="tx1"/>
                    </a:solidFill>
                    <a:latin typeface="+mn-lt"/>
                    <a:ea typeface="+mn-ea"/>
                    <a:cs typeface="+mn-cs"/>
                  </a:rPr>
                  <a:t>"</a:t>
                </a:r>
                <a:r>
                  <a:rPr lang="en-US" altLang="zh-CN" b="0" i="0"/>
                  <a:t>eigvec</a:t>
                </a:r>
                <a:r>
                  <a:rPr lang="ar-AE" altLang="zh-CN" sz="1200" b="0" i="0" kern="1200">
                    <a:solidFill>
                      <a:schemeClr val="tx1"/>
                    </a:solidFill>
                    <a:latin typeface="+mn-lt"/>
                    <a:ea typeface="+mn-ea"/>
                    <a:cs typeface="+mn-cs"/>
                  </a:rPr>
                  <a:t>" 〗_(</a:t>
                </a:r>
                <a:r>
                  <a:rPr lang="en-US" altLang="zh-CN" sz="1200" b="0" i="0" kern="1200">
                    <a:solidFill>
                      <a:schemeClr val="tx1"/>
                    </a:solidFill>
                    <a:latin typeface="+mn-lt"/>
                    <a:ea typeface="+mn-ea"/>
                    <a:cs typeface="+mn-cs"/>
                  </a:rPr>
                  <a:t>min</a:t>
                </a:r>
                <a:r>
                  <a:rPr lang="ar-AE" altLang="zh-CN" sz="1200" b="0" i="0" kern="1200">
                    <a:solidFill>
                      <a:schemeClr val="tx1"/>
                    </a:solidFill>
                    <a:latin typeface="+mn-lt"/>
                    <a:ea typeface="+mn-ea"/>
                    <a:cs typeface="+mn-cs"/>
                  </a:rPr>
                  <a:t> ⁡ ) (</a:t>
                </a:r>
                <a:r>
                  <a:rPr lang="zh-CN" altLang="ar-AE" sz="1200" b="0" i="0" kern="1200">
                    <a:solidFill>
                      <a:schemeClr val="tx1"/>
                    </a:solidFill>
                    <a:latin typeface="+mn-lt"/>
                    <a:ea typeface="+mn-ea"/>
                    <a:cs typeface="+mn-cs"/>
                  </a:rPr>
                  <a:t>𝐶)</a:t>
                </a:r>
                <a:r>
                  <a:rPr lang="zh-CN" altLang="ar-AE" dirty="0"/>
                  <a:t>：</a:t>
                </a:r>
                <a:r>
                  <a:rPr lang="zh-CN" altLang="en-US" dirty="0"/>
                  <a:t>矩阵 </a:t>
                </a:r>
                <a:r>
                  <a:rPr lang="zh-CN" altLang="en-US" sz="1200" i="0" kern="1200">
                    <a:solidFill>
                      <a:schemeClr val="tx1"/>
                    </a:solidFill>
                    <a:latin typeface="+mn-lt"/>
                    <a:ea typeface="+mn-ea"/>
                    <a:cs typeface="+mn-cs"/>
                  </a:rPr>
                  <a:t>𝐶</a:t>
                </a:r>
                <a:r>
                  <a:rPr lang="zh-CN" altLang="en-US" dirty="0"/>
                  <a:t>的</a:t>
                </a:r>
                <a:r>
                  <a:rPr lang="zh-CN" altLang="en-US" b="1" dirty="0"/>
                  <a:t>最小特征值对应的特征向量</a:t>
                </a:r>
                <a:endParaRPr lang="zh-CN" altLang="en-US" dirty="0"/>
              </a:p>
            </p:txBody>
          </p:sp>
        </mc:Fallback>
      </mc:AlternateContent>
      <p:sp>
        <p:nvSpPr>
          <p:cNvPr id="4" name="灯片编号占位符 3"/>
          <p:cNvSpPr>
            <a:spLocks noGrp="1"/>
          </p:cNvSpPr>
          <p:nvPr>
            <p:ph type="sldNum" sz="quarter" idx="5"/>
          </p:nvPr>
        </p:nvSpPr>
        <p:spPr/>
        <p:txBody>
          <a:bodyPr/>
          <a:lstStyle/>
          <a:p>
            <a:fld id="{448F9E02-E2ED-4056-B814-D80102149806}" type="slidenum">
              <a:rPr lang="zh-CN" altLang="en-US" smtClean="0"/>
              <a:t>117</a:t>
            </a:fld>
            <a:endParaRPr lang="zh-CN" altLang="en-US"/>
          </a:p>
        </p:txBody>
      </p:sp>
    </p:spTree>
    <p:extLst>
      <p:ext uri="{BB962C8B-B14F-4D97-AF65-F5344CB8AC3E}">
        <p14:creationId xmlns:p14="http://schemas.microsoft.com/office/powerpoint/2010/main" val="445041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1D699-459D-2C1B-3A4A-44304F2595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AC7C2B-A91B-F5D4-6D93-36406244C2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CCB88C2-76C4-9487-00BA-B79777141523}"/>
              </a:ext>
            </a:extLst>
          </p:cNvPr>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a:extLst>
              <a:ext uri="{FF2B5EF4-FFF2-40B4-BE49-F238E27FC236}">
                <a16:creationId xmlns:a16="http://schemas.microsoft.com/office/drawing/2014/main" id="{76A570AE-56B8-5755-75F3-CE9CF190CC71}"/>
              </a:ext>
            </a:extLst>
          </p:cNvPr>
          <p:cNvSpPr>
            <a:spLocks noGrp="1"/>
          </p:cNvSpPr>
          <p:nvPr>
            <p:ph type="sldNum" sz="quarter" idx="5"/>
          </p:nvPr>
        </p:nvSpPr>
        <p:spPr/>
        <p:txBody>
          <a:bodyPr/>
          <a:lstStyle/>
          <a:p>
            <a:fld id="{448F9E02-E2ED-4056-B814-D80102149806}" type="slidenum">
              <a:rPr lang="zh-CN" altLang="en-US" smtClean="0"/>
              <a:t>11</a:t>
            </a:fld>
            <a:endParaRPr lang="zh-CN" altLang="en-US"/>
          </a:p>
        </p:txBody>
      </p:sp>
    </p:spTree>
    <p:extLst>
      <p:ext uri="{BB962C8B-B14F-4D97-AF65-F5344CB8AC3E}">
        <p14:creationId xmlns:p14="http://schemas.microsoft.com/office/powerpoint/2010/main" val="136145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ja-JP" altLang="en-US" dirty="0"/>
              <a:t>まずはサイホン部の抽出方法を説明します。</a:t>
            </a:r>
            <a:endParaRPr lang="en-US" altLang="ja-JP" dirty="0"/>
          </a:p>
          <a:p>
            <a:pPr marL="171450" indent="-171450">
              <a:buFont typeface="Arial" panose="020B0604020202020204" pitchFamily="34" charset="0"/>
              <a:buChar char="•"/>
            </a:pPr>
            <a:r>
              <a:rPr lang="ja-JP" altLang="en-US" dirty="0"/>
              <a:t>まず、</a:t>
            </a:r>
            <a:r>
              <a:rPr lang="en-US" altLang="ja-JP" dirty="0"/>
              <a:t>ICA</a:t>
            </a:r>
            <a:r>
              <a:rPr lang="ja-JP" altLang="en-US" dirty="0"/>
              <a:t>中心線の曲率（</a:t>
            </a:r>
            <a:r>
              <a:rPr lang="en-US" altLang="ja-JP" dirty="0"/>
              <a:t>κ</a:t>
            </a:r>
            <a:r>
              <a:rPr lang="ja-JP" altLang="en-US" dirty="0"/>
              <a:t>）と捩じれ率（</a:t>
            </a:r>
            <a:r>
              <a:rPr lang="en-US" altLang="ja-JP" dirty="0"/>
              <a:t>τ</a:t>
            </a:r>
            <a:r>
              <a:rPr lang="ja-JP" altLang="en-US" dirty="0"/>
              <a:t>）を計算します。</a:t>
            </a:r>
            <a:endParaRPr lang="en-US" altLang="ja-JP" dirty="0"/>
          </a:p>
          <a:p>
            <a:pPr marL="171450" indent="-171450">
              <a:buFont typeface="Arial" panose="020B0604020202020204" pitchFamily="34" charset="0"/>
              <a:buChar char="•"/>
            </a:pPr>
            <a:r>
              <a:rPr lang="ja-JP" altLang="en-US" dirty="0"/>
              <a:t>一般的に最大曲率は</a:t>
            </a:r>
            <a:r>
              <a:rPr lang="en-US" altLang="ja-JP" dirty="0"/>
              <a:t>B1</a:t>
            </a:r>
            <a:r>
              <a:rPr lang="ja-JP" altLang="en-US" dirty="0"/>
              <a:t>付近に現れるため、このピークと次の曲率ピークを手がかりにサイホン部の</a:t>
            </a:r>
            <a:r>
              <a:rPr lang="en-US" altLang="ja-JP" dirty="0"/>
              <a:t>2</a:t>
            </a:r>
            <a:r>
              <a:rPr lang="ja-JP" altLang="en-US" dirty="0"/>
              <a:t>つの大きなカーブを特定します。</a:t>
            </a:r>
            <a:endParaRPr lang="en-US" altLang="ja-JP" dirty="0"/>
          </a:p>
          <a:p>
            <a:pPr marL="171450" indent="-171450">
              <a:buFont typeface="Arial" panose="020B0604020202020204" pitchFamily="34" charset="0"/>
              <a:buChar char="•"/>
            </a:pPr>
            <a:r>
              <a:rPr lang="ja-JP" altLang="en-US" dirty="0"/>
              <a:t>そして、曲率の谷</a:t>
            </a:r>
            <a:r>
              <a:rPr lang="zh-CN" altLang="en-US" b="0" dirty="0"/>
              <a:t>（</a:t>
            </a:r>
            <a:r>
              <a:rPr lang="ja-JP" altLang="en-US" b="0" dirty="0"/>
              <a:t>たに</a:t>
            </a:r>
            <a:r>
              <a:rPr lang="zh-CN" altLang="en-US" b="0" dirty="0"/>
              <a:t>）</a:t>
            </a:r>
            <a:r>
              <a:rPr lang="ja-JP" altLang="en-US" dirty="0"/>
              <a:t>を利用してサイホン部の開始点と終了点を定義し、この特徴に基づいてサイホン部を抽出します。</a:t>
            </a:r>
            <a:endParaRPr kumimoji="1" lang="zh-CN" altLang="en-US" dirty="0"/>
          </a:p>
        </p:txBody>
      </p:sp>
      <p:sp>
        <p:nvSpPr>
          <p:cNvPr id="4" name="灯片编号占位符 3"/>
          <p:cNvSpPr>
            <a:spLocks noGrp="1"/>
          </p:cNvSpPr>
          <p:nvPr>
            <p:ph type="sldNum" sz="quarter" idx="5"/>
          </p:nvPr>
        </p:nvSpPr>
        <p:spPr/>
        <p:txBody>
          <a:bodyPr/>
          <a:lstStyle/>
          <a:p>
            <a:fld id="{448F9E02-E2ED-4056-B814-D80102149806}" type="slidenum">
              <a:rPr lang="zh-CN" altLang="en-US" smtClean="0"/>
              <a:t>12</a:t>
            </a:fld>
            <a:endParaRPr lang="zh-CN" altLang="en-US"/>
          </a:p>
        </p:txBody>
      </p:sp>
    </p:spTree>
    <p:extLst>
      <p:ext uri="{BB962C8B-B14F-4D97-AF65-F5344CB8AC3E}">
        <p14:creationId xmlns:p14="http://schemas.microsoft.com/office/powerpoint/2010/main" val="2013229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1" y="914400"/>
            <a:ext cx="9144000" cy="3068877"/>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5" name="図 6">
            <a:extLst>
              <a:ext uri="{FF2B5EF4-FFF2-40B4-BE49-F238E27FC236}">
                <a16:creationId xmlns:a16="http://schemas.microsoft.com/office/drawing/2014/main" id="{DD270CFB-B5DD-C4CC-809B-387133B6FF27}"/>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1315845" y="914400"/>
            <a:ext cx="7828156" cy="5943600"/>
          </a:xfrm>
          <a:prstGeom prst="rect">
            <a:avLst/>
          </a:prstGeom>
          <a:noFill/>
          <a:ln>
            <a:noFill/>
          </a:ln>
        </p:spPr>
      </p:pic>
    </p:spTree>
    <p:extLst>
      <p:ext uri="{BB962C8B-B14F-4D97-AF65-F5344CB8AC3E}">
        <p14:creationId xmlns:p14="http://schemas.microsoft.com/office/powerpoint/2010/main" val="297287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04ACF1-8115-4F2A-BC52-125D9799F304}" type="slidenum">
              <a:rPr lang="zh-CN" altLang="en-US" smtClean="0"/>
              <a:t>‹#›</a:t>
            </a:fld>
            <a:endParaRPr lang="zh-CN" altLang="en-US"/>
          </a:p>
        </p:txBody>
      </p:sp>
      <p:sp>
        <p:nvSpPr>
          <p:cNvPr id="6" name="矩形 5">
            <a:extLst>
              <a:ext uri="{FF2B5EF4-FFF2-40B4-BE49-F238E27FC236}">
                <a16:creationId xmlns:a16="http://schemas.microsoft.com/office/drawing/2014/main" id="{B4F0BF7B-C5AD-7496-D7FC-C633769A508E}"/>
              </a:ext>
            </a:extLst>
          </p:cNvPr>
          <p:cNvSpPr/>
          <p:nvPr userDrawn="1"/>
        </p:nvSpPr>
        <p:spPr>
          <a:xfrm>
            <a:off x="0" y="1290918"/>
            <a:ext cx="9144000" cy="2642255"/>
          </a:xfrm>
          <a:prstGeom prst="rect">
            <a:avLst/>
          </a:prstGeom>
          <a:gradFill>
            <a:gsLst>
              <a:gs pos="0">
                <a:schemeClr val="bg2">
                  <a:lumMod val="75000"/>
                </a:schemeClr>
              </a:gs>
              <a:gs pos="48000">
                <a:schemeClr val="bg2">
                  <a:lumMod val="90000"/>
                </a:schemeClr>
              </a:gs>
              <a:gs pos="100000">
                <a:schemeClr val="bg1"/>
              </a:gs>
            </a:gsLst>
            <a:lin ang="5400000" scaled="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pic>
        <p:nvPicPr>
          <p:cNvPr id="2" name="図 6">
            <a:extLst>
              <a:ext uri="{FF2B5EF4-FFF2-40B4-BE49-F238E27FC236}">
                <a16:creationId xmlns:a16="http://schemas.microsoft.com/office/drawing/2014/main" id="{E1EB244F-A33B-2088-3C85-F9E073EB49D0}"/>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artisticPencilGrayscale/>
                    </a14:imgEffect>
                    <a14:imgEffect>
                      <a14:brightnessContrast contrast="-40000"/>
                    </a14:imgEffect>
                  </a14:imgLayer>
                </a14:imgProps>
              </a:ext>
            </a:extLst>
          </a:blip>
          <a:srcRect l="4484" t="14087" r="22700" b="35902"/>
          <a:stretch>
            <a:fillRect/>
          </a:stretch>
        </p:blipFill>
        <p:spPr>
          <a:xfrm>
            <a:off x="2952490" y="1606006"/>
            <a:ext cx="6143046" cy="4664165"/>
          </a:xfrm>
          <a:prstGeom prst="rect">
            <a:avLst/>
          </a:prstGeom>
          <a:noFill/>
          <a:ln>
            <a:noFill/>
          </a:ln>
        </p:spPr>
      </p:pic>
    </p:spTree>
    <p:extLst>
      <p:ext uri="{BB962C8B-B14F-4D97-AF65-F5344CB8AC3E}">
        <p14:creationId xmlns:p14="http://schemas.microsoft.com/office/powerpoint/2010/main" val="354911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3B76DC9-E032-51CD-C033-893294308D67}"/>
              </a:ext>
            </a:extLst>
          </p:cNvPr>
          <p:cNvSpPr/>
          <p:nvPr userDrawn="1"/>
        </p:nvSpPr>
        <p:spPr>
          <a:xfrm>
            <a:off x="0" y="6270171"/>
            <a:ext cx="9144000" cy="587829"/>
          </a:xfrm>
          <a:prstGeom prst="rect">
            <a:avLst/>
          </a:prstGeom>
          <a:solidFill>
            <a:schemeClr val="bg1">
              <a:lumMod val="75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6" name="Slide Number Placeholder 5"/>
          <p:cNvSpPr>
            <a:spLocks noGrp="1"/>
          </p:cNvSpPr>
          <p:nvPr>
            <p:ph type="sldNum" sz="quarter" idx="12"/>
          </p:nvPr>
        </p:nvSpPr>
        <p:spPr/>
        <p:txBody>
          <a:bodyPr/>
          <a:lstStyle/>
          <a:p>
            <a:fld id="{8D04ACF1-8115-4F2A-BC52-125D9799F304}" type="slidenum">
              <a:rPr lang="zh-CN" altLang="en-US" smtClean="0"/>
              <a:t>‹#›</a:t>
            </a:fld>
            <a:endParaRPr lang="zh-CN" altLang="en-US"/>
          </a:p>
        </p:txBody>
      </p:sp>
      <p:pic>
        <p:nvPicPr>
          <p:cNvPr id="8" name="図 10" descr="テキスト&#10;&#10;自動的に生成された説明">
            <a:extLst>
              <a:ext uri="{FF2B5EF4-FFF2-40B4-BE49-F238E27FC236}">
                <a16:creationId xmlns:a16="http://schemas.microsoft.com/office/drawing/2014/main" id="{2FA38F64-7682-C1BE-1703-746EC603F5F6}"/>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9" name="図 11" descr="ロゴ&#10;&#10;自動的に生成された説明">
            <a:extLst>
              <a:ext uri="{FF2B5EF4-FFF2-40B4-BE49-F238E27FC236}">
                <a16:creationId xmlns:a16="http://schemas.microsoft.com/office/drawing/2014/main" id="{CD6C1A92-B773-FF8A-42D6-500DB4ADC0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9716441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038136" y="6378653"/>
            <a:ext cx="2057400" cy="365125"/>
          </a:xfrm>
          <a:prstGeom prst="rect">
            <a:avLst/>
          </a:prstGeom>
        </p:spPr>
        <p:txBody>
          <a:bodyPr vert="horz" lIns="91440" tIns="45720" rIns="91440" bIns="45720" rtlCol="0" anchor="ctr"/>
          <a:lstStyle>
            <a:lvl1pPr algn="r">
              <a:defRPr sz="1600">
                <a:solidFill>
                  <a:schemeClr val="tx1">
                    <a:tint val="82000"/>
                  </a:schemeClr>
                </a:solidFill>
              </a:defRPr>
            </a:lvl1pPr>
          </a:lstStyle>
          <a:p>
            <a:fld id="{8D04ACF1-8115-4F2A-BC52-125D9799F304}" type="slidenum">
              <a:rPr lang="zh-CN" altLang="en-US" smtClean="0"/>
              <a:pPr/>
              <a:t>‹#›</a:t>
            </a:fld>
            <a:endParaRPr lang="zh-CN" altLang="en-US"/>
          </a:p>
        </p:txBody>
      </p:sp>
      <p:pic>
        <p:nvPicPr>
          <p:cNvPr id="7" name="図 10" descr="テキスト&#10;&#10;自動的に生成された説明">
            <a:extLst>
              <a:ext uri="{FF2B5EF4-FFF2-40B4-BE49-F238E27FC236}">
                <a16:creationId xmlns:a16="http://schemas.microsoft.com/office/drawing/2014/main" id="{64E40F40-550C-D36F-C965-B5A958A04CF2}"/>
              </a:ext>
            </a:extLst>
          </p:cNvPr>
          <p:cNvPicPr>
            <a:picLocks noChangeAspect="1"/>
          </p:cNvPicPr>
          <p:nvPr userDrawn="1"/>
        </p:nvPicPr>
        <p:blipFill>
          <a:blip r:embed="rId5">
            <a:alphaModFix/>
            <a:extLst>
              <a:ext uri="{28A0092B-C50C-407E-A947-70E740481C1C}">
                <a14:useLocalDpi xmlns:a14="http://schemas.microsoft.com/office/drawing/2010/main" val="0"/>
              </a:ext>
            </a:extLst>
          </a:blip>
          <a:stretch>
            <a:fillRect/>
          </a:stretch>
        </p:blipFill>
        <p:spPr>
          <a:xfrm>
            <a:off x="7820863" y="23812"/>
            <a:ext cx="1274673" cy="355329"/>
          </a:xfrm>
          <a:prstGeom prst="rect">
            <a:avLst/>
          </a:prstGeom>
        </p:spPr>
      </p:pic>
      <p:pic>
        <p:nvPicPr>
          <p:cNvPr id="8" name="図 11" descr="ロゴ&#10;&#10;自動的に生成された説明">
            <a:extLst>
              <a:ext uri="{FF2B5EF4-FFF2-40B4-BE49-F238E27FC236}">
                <a16:creationId xmlns:a16="http://schemas.microsoft.com/office/drawing/2014/main" id="{9B1DD60C-9276-27D9-1C25-7CAF7E5781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457950" y="23812"/>
            <a:ext cx="1274675" cy="329410"/>
          </a:xfrm>
          <a:prstGeom prst="rect">
            <a:avLst/>
          </a:prstGeom>
        </p:spPr>
      </p:pic>
    </p:spTree>
    <p:extLst>
      <p:ext uri="{BB962C8B-B14F-4D97-AF65-F5344CB8AC3E}">
        <p14:creationId xmlns:p14="http://schemas.microsoft.com/office/powerpoint/2010/main" val="45160127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3.xml"/><Relationship Id="rId6" Type="http://schemas.openxmlformats.org/officeDocument/2006/relationships/image" Target="../media/image339.png"/><Relationship Id="rId5" Type="http://schemas.openxmlformats.org/officeDocument/2006/relationships/image" Target="../media/image338.png"/><Relationship Id="rId4" Type="http://schemas.openxmlformats.org/officeDocument/2006/relationships/image" Target="../media/image337.png"/></Relationships>
</file>

<file path=ppt/slides/_rels/slide10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3.xml"/><Relationship Id="rId5" Type="http://schemas.openxmlformats.org/officeDocument/2006/relationships/image" Target="../media/image342.png"/><Relationship Id="rId4" Type="http://schemas.openxmlformats.org/officeDocument/2006/relationships/image" Target="../media/image341.png"/></Relationships>
</file>

<file path=ppt/slides/_rels/slide10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346.png"/><Relationship Id="rId4" Type="http://schemas.openxmlformats.org/officeDocument/2006/relationships/image" Target="../media/image345.png"/></Relationships>
</file>

<file path=ppt/slides/_rels/slide103.xml.rels><?xml version="1.0" encoding="UTF-8" standalone="yes"?>
<Relationships xmlns="http://schemas.openxmlformats.org/package/2006/relationships"><Relationship Id="rId3" Type="http://schemas.openxmlformats.org/officeDocument/2006/relationships/image" Target="../media/image1970.png"/><Relationship Id="rId2" Type="http://schemas.openxmlformats.org/officeDocument/2006/relationships/image" Target="../media/image34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348.png"/><Relationship Id="rId7" Type="http://schemas.openxmlformats.org/officeDocument/2006/relationships/image" Target="../media/image570.png"/><Relationship Id="rId12" Type="http://schemas.openxmlformats.org/officeDocument/2006/relationships/image" Target="../media/image351.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560.png"/><Relationship Id="rId11" Type="http://schemas.openxmlformats.org/officeDocument/2006/relationships/image" Target="../media/image350.png"/><Relationship Id="rId5" Type="http://schemas.openxmlformats.org/officeDocument/2006/relationships/image" Target="../media/image349.png"/><Relationship Id="rId10" Type="http://schemas.openxmlformats.org/officeDocument/2006/relationships/image" Target="../media/image600.png"/><Relationship Id="rId4" Type="http://schemas.openxmlformats.org/officeDocument/2006/relationships/image" Target="../media/image92.png"/><Relationship Id="rId9" Type="http://schemas.openxmlformats.org/officeDocument/2006/relationships/image" Target="../media/image590.png"/></Relationships>
</file>

<file path=ppt/slides/_rels/slide105.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2330.png"/><Relationship Id="rId7" Type="http://schemas.openxmlformats.org/officeDocument/2006/relationships/image" Target="../media/image353.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352.png"/><Relationship Id="rId5" Type="http://schemas.openxmlformats.org/officeDocument/2006/relationships/image" Target="../media/image2350.png"/><Relationship Id="rId4" Type="http://schemas.openxmlformats.org/officeDocument/2006/relationships/image" Target="../media/image2340.png"/></Relationships>
</file>

<file path=ppt/slides/_rels/slide10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356.png"/><Relationship Id="rId4" Type="http://schemas.openxmlformats.org/officeDocument/2006/relationships/image" Target="../media/image355.png"/></Relationships>
</file>

<file path=ppt/slides/_rels/slide107.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358.png"/></Relationships>
</file>

<file path=ppt/slides/_rels/slide1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109.xml.rels><?xml version="1.0" encoding="UTF-8" standalone="yes"?>
<Relationships xmlns="http://schemas.openxmlformats.org/package/2006/relationships"><Relationship Id="rId8" Type="http://schemas.openxmlformats.org/officeDocument/2006/relationships/image" Target="../media/image362.png"/><Relationship Id="rId3" Type="http://schemas.openxmlformats.org/officeDocument/2006/relationships/image" Target="../media/image359.png"/><Relationship Id="rId7" Type="http://schemas.openxmlformats.org/officeDocument/2006/relationships/image" Target="../media/image361.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360.png"/><Relationship Id="rId5" Type="http://schemas.openxmlformats.org/officeDocument/2006/relationships/image" Target="../media/image352.png"/><Relationship Id="rId4" Type="http://schemas.openxmlformats.org/officeDocument/2006/relationships/image" Target="../media/image720.png"/><Relationship Id="rId9" Type="http://schemas.openxmlformats.org/officeDocument/2006/relationships/image" Target="../media/image36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42.png"/></Relationships>
</file>

<file path=ppt/slides/_rels/slide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365.png"/><Relationship Id="rId4" Type="http://schemas.openxmlformats.org/officeDocument/2006/relationships/image" Target="../media/image364.png"/></Relationships>
</file>

<file path=ppt/slides/_rels/slide111.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png"/><Relationship Id="rId7" Type="http://schemas.openxmlformats.org/officeDocument/2006/relationships/image" Target="../media/image371.png"/><Relationship Id="rId2" Type="http://schemas.openxmlformats.org/officeDocument/2006/relationships/image" Target="../media/image366.png"/><Relationship Id="rId1" Type="http://schemas.openxmlformats.org/officeDocument/2006/relationships/slideLayout" Target="../slideLayouts/slideLayout3.xml"/><Relationship Id="rId6" Type="http://schemas.openxmlformats.org/officeDocument/2006/relationships/image" Target="../media/image370.png"/><Relationship Id="rId5" Type="http://schemas.openxmlformats.org/officeDocument/2006/relationships/image" Target="../media/image369.png"/><Relationship Id="rId4" Type="http://schemas.openxmlformats.org/officeDocument/2006/relationships/image" Target="../media/image368.png"/></Relationships>
</file>

<file path=ppt/slides/_rels/slide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3.png"/><Relationship Id="rId1" Type="http://schemas.openxmlformats.org/officeDocument/2006/relationships/slideLayout" Target="../slideLayouts/slideLayout3.xml"/><Relationship Id="rId4" Type="http://schemas.openxmlformats.org/officeDocument/2006/relationships/image" Target="../media/image374.png"/></Relationships>
</file>

<file path=ppt/slides/_rels/slide113.xml.rels><?xml version="1.0" encoding="UTF-8" standalone="yes"?>
<Relationships xmlns="http://schemas.openxmlformats.org/package/2006/relationships"><Relationship Id="rId8" Type="http://schemas.openxmlformats.org/officeDocument/2006/relationships/image" Target="../media/image2910.png"/><Relationship Id="rId13" Type="http://schemas.openxmlformats.org/officeDocument/2006/relationships/image" Target="../media/image376.png"/><Relationship Id="rId3" Type="http://schemas.openxmlformats.org/officeDocument/2006/relationships/image" Target="../media/image2860.png"/><Relationship Id="rId7" Type="http://schemas.openxmlformats.org/officeDocument/2006/relationships/image" Target="../media/image2900.png"/><Relationship Id="rId12" Type="http://schemas.openxmlformats.org/officeDocument/2006/relationships/image" Target="../media/image2950.png"/><Relationship Id="rId17" Type="http://schemas.openxmlformats.org/officeDocument/2006/relationships/image" Target="../media/image3000.png"/><Relationship Id="rId2" Type="http://schemas.openxmlformats.org/officeDocument/2006/relationships/image" Target="../media/image375.png"/><Relationship Id="rId16" Type="http://schemas.openxmlformats.org/officeDocument/2006/relationships/image" Target="../media/image377.png"/><Relationship Id="rId1" Type="http://schemas.openxmlformats.org/officeDocument/2006/relationships/slideLayout" Target="../slideLayouts/slideLayout3.xml"/><Relationship Id="rId6" Type="http://schemas.openxmlformats.org/officeDocument/2006/relationships/image" Target="../media/image2890.png"/><Relationship Id="rId11" Type="http://schemas.openxmlformats.org/officeDocument/2006/relationships/image" Target="../media/image2940.png"/><Relationship Id="rId5" Type="http://schemas.openxmlformats.org/officeDocument/2006/relationships/image" Target="../media/image2880.png"/><Relationship Id="rId15" Type="http://schemas.openxmlformats.org/officeDocument/2006/relationships/image" Target="../media/image2980.png"/><Relationship Id="rId10" Type="http://schemas.openxmlformats.org/officeDocument/2006/relationships/image" Target="../media/image2930.png"/><Relationship Id="rId4" Type="http://schemas.openxmlformats.org/officeDocument/2006/relationships/image" Target="../media/image2870.png"/><Relationship Id="rId9" Type="http://schemas.openxmlformats.org/officeDocument/2006/relationships/image" Target="../media/image2920.png"/><Relationship Id="rId14" Type="http://schemas.openxmlformats.org/officeDocument/2006/relationships/image" Target="../media/image2970.png"/></Relationships>
</file>

<file path=ppt/slides/_rels/slide114.xml.rels><?xml version="1.0" encoding="UTF-8" standalone="yes"?>
<Relationships xmlns="http://schemas.openxmlformats.org/package/2006/relationships"><Relationship Id="rId8" Type="http://schemas.openxmlformats.org/officeDocument/2006/relationships/image" Target="../media/image3070.png"/><Relationship Id="rId13" Type="http://schemas.openxmlformats.org/officeDocument/2006/relationships/image" Target="../media/image3120.png"/><Relationship Id="rId3" Type="http://schemas.openxmlformats.org/officeDocument/2006/relationships/image" Target="../media/image3020.png"/><Relationship Id="rId7" Type="http://schemas.openxmlformats.org/officeDocument/2006/relationships/image" Target="../media/image3060.png"/><Relationship Id="rId12" Type="http://schemas.openxmlformats.org/officeDocument/2006/relationships/image" Target="../media/image3110.png"/><Relationship Id="rId2" Type="http://schemas.openxmlformats.org/officeDocument/2006/relationships/image" Target="../media/image378.png"/><Relationship Id="rId1" Type="http://schemas.openxmlformats.org/officeDocument/2006/relationships/slideLayout" Target="../slideLayouts/slideLayout3.xml"/><Relationship Id="rId6" Type="http://schemas.openxmlformats.org/officeDocument/2006/relationships/image" Target="../media/image3050.png"/><Relationship Id="rId11" Type="http://schemas.openxmlformats.org/officeDocument/2006/relationships/image" Target="../media/image3100.png"/><Relationship Id="rId5" Type="http://schemas.openxmlformats.org/officeDocument/2006/relationships/image" Target="../media/image3040.png"/><Relationship Id="rId10" Type="http://schemas.openxmlformats.org/officeDocument/2006/relationships/image" Target="../media/image3090.png"/><Relationship Id="rId4" Type="http://schemas.openxmlformats.org/officeDocument/2006/relationships/image" Target="../media/image3030.png"/><Relationship Id="rId9" Type="http://schemas.openxmlformats.org/officeDocument/2006/relationships/image" Target="../media/image3080.png"/><Relationship Id="rId14" Type="http://schemas.openxmlformats.org/officeDocument/2006/relationships/image" Target="../media/image3130.png"/></Relationships>
</file>

<file path=ppt/slides/_rels/slide115.xml.rels><?xml version="1.0" encoding="UTF-8" standalone="yes"?>
<Relationships xmlns="http://schemas.openxmlformats.org/package/2006/relationships"><Relationship Id="rId8" Type="http://schemas.openxmlformats.org/officeDocument/2006/relationships/image" Target="../media/image3190.png"/><Relationship Id="rId3" Type="http://schemas.openxmlformats.org/officeDocument/2006/relationships/image" Target="../media/image379.png"/><Relationship Id="rId7" Type="http://schemas.openxmlformats.org/officeDocument/2006/relationships/image" Target="../media/image3180.png"/><Relationship Id="rId2" Type="http://schemas.openxmlformats.org/officeDocument/2006/relationships/image" Target="../media/image378.png"/><Relationship Id="rId1" Type="http://schemas.openxmlformats.org/officeDocument/2006/relationships/slideLayout" Target="../slideLayouts/slideLayout3.xml"/><Relationship Id="rId6" Type="http://schemas.openxmlformats.org/officeDocument/2006/relationships/image" Target="../media/image3170.png"/><Relationship Id="rId11" Type="http://schemas.openxmlformats.org/officeDocument/2006/relationships/image" Target="../media/image3220.png"/><Relationship Id="rId5" Type="http://schemas.openxmlformats.org/officeDocument/2006/relationships/image" Target="../media/image3160.png"/><Relationship Id="rId10" Type="http://schemas.openxmlformats.org/officeDocument/2006/relationships/image" Target="../media/image3210.png"/><Relationship Id="rId4" Type="http://schemas.openxmlformats.org/officeDocument/2006/relationships/image" Target="../media/image380.png"/><Relationship Id="rId9" Type="http://schemas.openxmlformats.org/officeDocument/2006/relationships/image" Target="../media/image3200.png"/></Relationships>
</file>

<file path=ppt/slides/_rels/slide116.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80.png"/><Relationship Id="rId7" Type="http://schemas.openxmlformats.org/officeDocument/2006/relationships/image" Target="../media/image3260.png"/><Relationship Id="rId2" Type="http://schemas.openxmlformats.org/officeDocument/2006/relationships/image" Target="../media/image379.png"/><Relationship Id="rId1" Type="http://schemas.openxmlformats.org/officeDocument/2006/relationships/slideLayout" Target="../slideLayouts/slideLayout3.xml"/><Relationship Id="rId6" Type="http://schemas.openxmlformats.org/officeDocument/2006/relationships/image" Target="../media/image3250.png"/><Relationship Id="rId5" Type="http://schemas.openxmlformats.org/officeDocument/2006/relationships/image" Target="../media/image3240.png"/><Relationship Id="rId4" Type="http://schemas.openxmlformats.org/officeDocument/2006/relationships/image" Target="../media/image3230.png"/><Relationship Id="rId9" Type="http://schemas.openxmlformats.org/officeDocument/2006/relationships/image" Target="../media/image382.png"/></Relationships>
</file>

<file path=ppt/slides/_rels/slide117.xml.rels><?xml version="1.0" encoding="UTF-8" standalone="yes"?>
<Relationships xmlns="http://schemas.openxmlformats.org/package/2006/relationships"><Relationship Id="rId8" Type="http://schemas.openxmlformats.org/officeDocument/2006/relationships/image" Target="../media/image388.png"/><Relationship Id="rId3" Type="http://schemas.openxmlformats.org/officeDocument/2006/relationships/image" Target="../media/image383.png"/><Relationship Id="rId7" Type="http://schemas.openxmlformats.org/officeDocument/2006/relationships/image" Target="../media/image387.png"/><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386.png"/><Relationship Id="rId11" Type="http://schemas.openxmlformats.org/officeDocument/2006/relationships/image" Target="../media/image391.png"/><Relationship Id="rId5" Type="http://schemas.openxmlformats.org/officeDocument/2006/relationships/image" Target="../media/image385.png"/><Relationship Id="rId10" Type="http://schemas.openxmlformats.org/officeDocument/2006/relationships/image" Target="../media/image390.png"/><Relationship Id="rId4" Type="http://schemas.openxmlformats.org/officeDocument/2006/relationships/image" Target="../media/image384.png"/><Relationship Id="rId9" Type="http://schemas.openxmlformats.org/officeDocument/2006/relationships/image" Target="../media/image38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32.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14.xml"/><Relationship Id="rId16"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990.png"/><Relationship Id="rId9" Type="http://schemas.openxmlformats.org/officeDocument/2006/relationships/image" Target="../media/image106.png"/></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9.png"/><Relationship Id="rId4" Type="http://schemas.openxmlformats.org/officeDocument/2006/relationships/image" Target="../media/image108.png"/></Relationships>
</file>

<file path=ppt/slides/_rels/slide2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30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21.png"/><Relationship Id="rId7"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20.png"/><Relationship Id="rId4" Type="http://schemas.openxmlformats.org/officeDocument/2006/relationships/image" Target="../media/image119.png"/></Relationships>
</file>

<file path=ppt/slides/_rels/slide2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70.png"/><Relationship Id="rId7"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32.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2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060.png"/><Relationship Id="rId9" Type="http://schemas.openxmlformats.org/officeDocument/2006/relationships/image" Target="../media/image132.png"/></Relationships>
</file>

<file path=ppt/slides/_rels/slide28.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34.png"/></Relationships>
</file>

<file path=ppt/slides/_rels/slide2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41.png"/><Relationship Id="rId7"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s>
</file>

<file path=ppt/slides/_rels/slide32.xml.rels><?xml version="1.0" encoding="UTF-8" standalone="yes"?>
<Relationships xmlns="http://schemas.openxmlformats.org/package/2006/relationships"><Relationship Id="rId8" Type="http://schemas.openxmlformats.org/officeDocument/2006/relationships/image" Target="../media/image561.png"/><Relationship Id="rId13" Type="http://schemas.openxmlformats.org/officeDocument/2006/relationships/image" Target="../media/image611.png"/><Relationship Id="rId18" Type="http://schemas.openxmlformats.org/officeDocument/2006/relationships/image" Target="../media/image660.png"/><Relationship Id="rId3" Type="http://schemas.openxmlformats.org/officeDocument/2006/relationships/image" Target="../media/image157.png"/><Relationship Id="rId7" Type="http://schemas.openxmlformats.org/officeDocument/2006/relationships/image" Target="../media/image161.png"/><Relationship Id="rId12" Type="http://schemas.openxmlformats.org/officeDocument/2006/relationships/image" Target="../media/image601.png"/><Relationship Id="rId17" Type="http://schemas.openxmlformats.org/officeDocument/2006/relationships/image" Target="../media/image651.png"/><Relationship Id="rId2" Type="http://schemas.openxmlformats.org/officeDocument/2006/relationships/notesSlide" Target="../notesSlides/notesSlide29.xml"/><Relationship Id="rId16" Type="http://schemas.openxmlformats.org/officeDocument/2006/relationships/image" Target="../media/image641.png"/><Relationship Id="rId1" Type="http://schemas.openxmlformats.org/officeDocument/2006/relationships/slideLayout" Target="../slideLayouts/slideLayout3.xml"/><Relationship Id="rId6" Type="http://schemas.openxmlformats.org/officeDocument/2006/relationships/image" Target="../media/image160.png"/><Relationship Id="rId11" Type="http://schemas.openxmlformats.org/officeDocument/2006/relationships/image" Target="../media/image164.png"/><Relationship Id="rId5" Type="http://schemas.openxmlformats.org/officeDocument/2006/relationships/image" Target="../media/image159.png"/><Relationship Id="rId15" Type="http://schemas.openxmlformats.org/officeDocument/2006/relationships/image" Target="../media/image631.png"/><Relationship Id="rId10" Type="http://schemas.openxmlformats.org/officeDocument/2006/relationships/image" Target="../media/image163.png"/><Relationship Id="rId19" Type="http://schemas.openxmlformats.org/officeDocument/2006/relationships/image" Target="../media/image670.png"/><Relationship Id="rId4" Type="http://schemas.openxmlformats.org/officeDocument/2006/relationships/image" Target="../media/image158.png"/><Relationship Id="rId9" Type="http://schemas.openxmlformats.org/officeDocument/2006/relationships/image" Target="../media/image162.png"/><Relationship Id="rId14" Type="http://schemas.openxmlformats.org/officeDocument/2006/relationships/image" Target="../media/image621.png"/></Relationships>
</file>

<file path=ppt/slides/_rels/slide3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3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75.png"/><Relationship Id="rId11" Type="http://schemas.openxmlformats.org/officeDocument/2006/relationships/image" Target="../media/image860.png"/><Relationship Id="rId5" Type="http://schemas.openxmlformats.org/officeDocument/2006/relationships/image" Target="../media/image174.png"/><Relationship Id="rId10" Type="http://schemas.openxmlformats.org/officeDocument/2006/relationships/image" Target="../media/image850.png"/><Relationship Id="rId4" Type="http://schemas.openxmlformats.org/officeDocument/2006/relationships/image" Target="../media/image173.png"/><Relationship Id="rId9" Type="http://schemas.openxmlformats.org/officeDocument/2006/relationships/image" Target="../media/image177.png"/></Relationships>
</file>

<file path=ppt/slides/_rels/slide41.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s>
</file>

<file path=ppt/slides/_rels/slide42.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43.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9" Type="http://schemas.openxmlformats.org/officeDocument/2006/relationships/image" Target="../media/image204.png"/></Relationships>
</file>

<file path=ppt/slides/_rels/slide4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11.png"/></Relationships>
</file>

<file path=ppt/slides/_rels/slide5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5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17.png"/></Relationships>
</file>

<file path=ppt/slides/_rels/slide5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10.png"/><Relationship Id="rId5" Type="http://schemas.openxmlformats.org/officeDocument/2006/relationships/image" Target="../media/image36.png"/><Relationship Id="rId4" Type="http://schemas.openxmlformats.org/officeDocument/2006/relationships/image" Target="../media/image770.png"/></Relationships>
</file>

<file path=ppt/slides/_rels/slide56.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226.png"/></Relationships>
</file>

<file path=ppt/slides/_rels/slide57.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 Id="rId9" Type="http://schemas.openxmlformats.org/officeDocument/2006/relationships/image" Target="../media/image226.png"/></Relationships>
</file>

<file path=ppt/slides/_rels/slide5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3.png"/><Relationship Id="rId7" Type="http://schemas.openxmlformats.org/officeDocument/2006/relationships/image" Target="../media/image236.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26.png"/><Relationship Id="rId9" Type="http://schemas.openxmlformats.org/officeDocument/2006/relationships/image" Target="../media/image238.png"/></Relationships>
</file>

<file path=ppt/slides/_rels/slide59.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9.png"/><Relationship Id="rId7" Type="http://schemas.openxmlformats.org/officeDocument/2006/relationships/image" Target="../media/image24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26.png"/><Relationship Id="rId9" Type="http://schemas.openxmlformats.org/officeDocument/2006/relationships/image" Target="../media/image24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246.png"/></Relationships>
</file>

<file path=ppt/slides/_rels/slide6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250.png"/><Relationship Id="rId4" Type="http://schemas.openxmlformats.org/officeDocument/2006/relationships/image" Target="../media/image249.png"/></Relationships>
</file>

<file path=ppt/slides/_rels/slide6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30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6.png"/><Relationship Id="rId1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25.png"/><Relationship Id="rId17"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7.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3.xml"/><Relationship Id="rId5" Type="http://schemas.openxmlformats.org/officeDocument/2006/relationships/image" Target="../media/image258.png"/><Relationship Id="rId4" Type="http://schemas.openxmlformats.org/officeDocument/2006/relationships/image" Target="../media/image257.png"/></Relationships>
</file>

<file path=ppt/slides/_rels/slide7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1.xml"/><Relationship Id="rId5" Type="http://schemas.openxmlformats.org/officeDocument/2006/relationships/image" Target="../media/image265.png"/><Relationship Id="rId4" Type="http://schemas.openxmlformats.org/officeDocument/2006/relationships/image" Target="../media/image264.png"/></Relationships>
</file>

<file path=ppt/slides/_rels/slide75.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6.png"/><Relationship Id="rId7" Type="http://schemas.openxmlformats.org/officeDocument/2006/relationships/image" Target="../media/image269.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68.png"/><Relationship Id="rId4" Type="http://schemas.openxmlformats.org/officeDocument/2006/relationships/image" Target="../media/image267.png"/></Relationships>
</file>

<file path=ppt/slides/_rels/slide76.xml.rels><?xml version="1.0" encoding="UTF-8" standalone="yes"?>
<Relationships xmlns="http://schemas.openxmlformats.org/package/2006/relationships"><Relationship Id="rId8" Type="http://schemas.openxmlformats.org/officeDocument/2006/relationships/image" Target="../media/image276.png"/><Relationship Id="rId13" Type="http://schemas.openxmlformats.org/officeDocument/2006/relationships/image" Target="../media/image281.png"/><Relationship Id="rId18" Type="http://schemas.openxmlformats.org/officeDocument/2006/relationships/image" Target="../media/image286.png"/><Relationship Id="rId26" Type="http://schemas.openxmlformats.org/officeDocument/2006/relationships/image" Target="../media/image294.png"/><Relationship Id="rId3" Type="http://schemas.openxmlformats.org/officeDocument/2006/relationships/image" Target="../media/image271.png"/><Relationship Id="rId21" Type="http://schemas.openxmlformats.org/officeDocument/2006/relationships/image" Target="../media/image289.png"/><Relationship Id="rId7" Type="http://schemas.openxmlformats.org/officeDocument/2006/relationships/image" Target="../media/image275.png"/><Relationship Id="rId12" Type="http://schemas.openxmlformats.org/officeDocument/2006/relationships/image" Target="../media/image280.png"/><Relationship Id="rId17" Type="http://schemas.openxmlformats.org/officeDocument/2006/relationships/image" Target="../media/image285.png"/><Relationship Id="rId25" Type="http://schemas.openxmlformats.org/officeDocument/2006/relationships/image" Target="../media/image293.png"/><Relationship Id="rId2" Type="http://schemas.openxmlformats.org/officeDocument/2006/relationships/notesSlide" Target="../notesSlides/notesSlide60.xml"/><Relationship Id="rId16" Type="http://schemas.openxmlformats.org/officeDocument/2006/relationships/image" Target="../media/image284.png"/><Relationship Id="rId20" Type="http://schemas.openxmlformats.org/officeDocument/2006/relationships/image" Target="../media/image288.png"/><Relationship Id="rId1" Type="http://schemas.openxmlformats.org/officeDocument/2006/relationships/slideLayout" Target="../slideLayouts/slideLayout3.xml"/><Relationship Id="rId6" Type="http://schemas.openxmlformats.org/officeDocument/2006/relationships/image" Target="../media/image274.png"/><Relationship Id="rId11" Type="http://schemas.openxmlformats.org/officeDocument/2006/relationships/image" Target="../media/image279.png"/><Relationship Id="rId24" Type="http://schemas.openxmlformats.org/officeDocument/2006/relationships/image" Target="../media/image292.png"/><Relationship Id="rId5" Type="http://schemas.openxmlformats.org/officeDocument/2006/relationships/image" Target="../media/image273.png"/><Relationship Id="rId15" Type="http://schemas.openxmlformats.org/officeDocument/2006/relationships/image" Target="../media/image283.png"/><Relationship Id="rId23" Type="http://schemas.openxmlformats.org/officeDocument/2006/relationships/image" Target="../media/image291.png"/><Relationship Id="rId10" Type="http://schemas.openxmlformats.org/officeDocument/2006/relationships/image" Target="../media/image278.png"/><Relationship Id="rId19" Type="http://schemas.openxmlformats.org/officeDocument/2006/relationships/image" Target="../media/image287.png"/><Relationship Id="rId4" Type="http://schemas.openxmlformats.org/officeDocument/2006/relationships/image" Target="../media/image272.png"/><Relationship Id="rId9" Type="http://schemas.openxmlformats.org/officeDocument/2006/relationships/image" Target="../media/image277.png"/><Relationship Id="rId14" Type="http://schemas.openxmlformats.org/officeDocument/2006/relationships/image" Target="../media/image282.png"/><Relationship Id="rId22" Type="http://schemas.openxmlformats.org/officeDocument/2006/relationships/image" Target="../media/image290.png"/><Relationship Id="rId27" Type="http://schemas.openxmlformats.org/officeDocument/2006/relationships/image" Target="../media/image295.png"/></Relationships>
</file>

<file path=ppt/slides/_rels/slide77.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275.png"/><Relationship Id="rId18" Type="http://schemas.openxmlformats.org/officeDocument/2006/relationships/image" Target="../media/image278.png"/><Relationship Id="rId26" Type="http://schemas.openxmlformats.org/officeDocument/2006/relationships/image" Target="../media/image283.png"/><Relationship Id="rId3" Type="http://schemas.openxmlformats.org/officeDocument/2006/relationships/image" Target="../media/image296.png"/><Relationship Id="rId21" Type="http://schemas.openxmlformats.org/officeDocument/2006/relationships/image" Target="../media/image280.png"/><Relationship Id="rId7" Type="http://schemas.openxmlformats.org/officeDocument/2006/relationships/image" Target="../media/image300.png"/><Relationship Id="rId12" Type="http://schemas.openxmlformats.org/officeDocument/2006/relationships/image" Target="../media/image274.png"/><Relationship Id="rId17" Type="http://schemas.openxmlformats.org/officeDocument/2006/relationships/image" Target="../media/image303.png"/><Relationship Id="rId25" Type="http://schemas.openxmlformats.org/officeDocument/2006/relationships/image" Target="../media/image306.png"/><Relationship Id="rId2" Type="http://schemas.openxmlformats.org/officeDocument/2006/relationships/notesSlide" Target="../notesSlides/notesSlide61.xml"/><Relationship Id="rId16" Type="http://schemas.openxmlformats.org/officeDocument/2006/relationships/image" Target="../media/image277.png"/><Relationship Id="rId20" Type="http://schemas.openxmlformats.org/officeDocument/2006/relationships/image" Target="../media/image304.png"/><Relationship Id="rId1" Type="http://schemas.openxmlformats.org/officeDocument/2006/relationships/slideLayout" Target="../slideLayouts/slideLayout3.xml"/><Relationship Id="rId6" Type="http://schemas.openxmlformats.org/officeDocument/2006/relationships/image" Target="../media/image299.png"/><Relationship Id="rId11" Type="http://schemas.openxmlformats.org/officeDocument/2006/relationships/image" Target="../media/image273.png"/><Relationship Id="rId24" Type="http://schemas.openxmlformats.org/officeDocument/2006/relationships/image" Target="../media/image282.png"/><Relationship Id="rId5" Type="http://schemas.openxmlformats.org/officeDocument/2006/relationships/image" Target="../media/image298.png"/><Relationship Id="rId15" Type="http://schemas.openxmlformats.org/officeDocument/2006/relationships/image" Target="../media/image302.png"/><Relationship Id="rId23" Type="http://schemas.openxmlformats.org/officeDocument/2006/relationships/image" Target="../media/image281.png"/><Relationship Id="rId28" Type="http://schemas.openxmlformats.org/officeDocument/2006/relationships/image" Target="../media/image308.png"/><Relationship Id="rId10" Type="http://schemas.openxmlformats.org/officeDocument/2006/relationships/image" Target="../media/image272.png"/><Relationship Id="rId19" Type="http://schemas.openxmlformats.org/officeDocument/2006/relationships/image" Target="../media/image279.png"/><Relationship Id="rId4" Type="http://schemas.openxmlformats.org/officeDocument/2006/relationships/image" Target="../media/image297.png"/><Relationship Id="rId9" Type="http://schemas.openxmlformats.org/officeDocument/2006/relationships/image" Target="../media/image271.png"/><Relationship Id="rId14" Type="http://schemas.openxmlformats.org/officeDocument/2006/relationships/image" Target="../media/image276.png"/><Relationship Id="rId22" Type="http://schemas.openxmlformats.org/officeDocument/2006/relationships/image" Target="../media/image305.png"/><Relationship Id="rId27" Type="http://schemas.openxmlformats.org/officeDocument/2006/relationships/image" Target="../media/image307.png"/></Relationships>
</file>

<file path=ppt/slides/_rels/slide7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311.png"/><Relationship Id="rId4" Type="http://schemas.openxmlformats.org/officeDocument/2006/relationships/image" Target="../media/image310.png"/></Relationships>
</file>

<file path=ppt/slides/_rels/slide7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81.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320.png"/></Relationships>
</file>

<file path=ppt/slides/_rels/slide8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1.xml"/><Relationship Id="rId4" Type="http://schemas.openxmlformats.org/officeDocument/2006/relationships/image" Target="../media/image324.png"/></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5.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7.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51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60.png"/><Relationship Id="rId2" Type="http://schemas.openxmlformats.org/officeDocument/2006/relationships/image" Target="../media/image1250.png"/><Relationship Id="rId1" Type="http://schemas.openxmlformats.org/officeDocument/2006/relationships/slideLayout" Target="../slideLayouts/slideLayout3.xml"/><Relationship Id="rId5" Type="http://schemas.openxmlformats.org/officeDocument/2006/relationships/image" Target="../media/image1280.png"/><Relationship Id="rId4" Type="http://schemas.openxmlformats.org/officeDocument/2006/relationships/image" Target="../media/image1270.png"/></Relationships>
</file>

<file path=ppt/slides/_rels/slide98.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290.png"/><Relationship Id="rId1" Type="http://schemas.openxmlformats.org/officeDocument/2006/relationships/slideLayout" Target="../slideLayouts/slideLayout3.xml"/><Relationship Id="rId4" Type="http://schemas.openxmlformats.org/officeDocument/2006/relationships/image" Target="../media/image1310.png"/></Relationships>
</file>

<file path=ppt/slides/_rels/slide99.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7.png"/><Relationship Id="rId7" Type="http://schemas.openxmlformats.org/officeDocument/2006/relationships/image" Target="../media/image330.png"/><Relationship Id="rId2" Type="http://schemas.openxmlformats.org/officeDocument/2006/relationships/image" Target="../media/image326.png"/><Relationship Id="rId1" Type="http://schemas.openxmlformats.org/officeDocument/2006/relationships/slideLayout" Target="../slideLayouts/slideLayout3.xml"/><Relationship Id="rId6" Type="http://schemas.openxmlformats.org/officeDocument/2006/relationships/image" Target="../media/image329.png"/><Relationship Id="rId11" Type="http://schemas.openxmlformats.org/officeDocument/2006/relationships/image" Target="../media/image334.png"/><Relationship Id="rId5" Type="http://schemas.openxmlformats.org/officeDocument/2006/relationships/image" Target="../media/image328.png"/><Relationship Id="rId10" Type="http://schemas.openxmlformats.org/officeDocument/2006/relationships/image" Target="../media/image333.png"/><Relationship Id="rId4" Type="http://schemas.microsoft.com/office/2007/relationships/hdphoto" Target="../media/hdphoto4.wdp"/><Relationship Id="rId9" Type="http://schemas.openxmlformats.org/officeDocument/2006/relationships/image" Target="../media/image3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7D625B-46F6-0902-5B79-26596F6CCF25}"/>
              </a:ext>
            </a:extLst>
          </p:cNvPr>
          <p:cNvSpPr>
            <a:spLocks noGrp="1"/>
          </p:cNvSpPr>
          <p:nvPr>
            <p:ph type="sldNum" sz="quarter" idx="12"/>
          </p:nvPr>
        </p:nvSpPr>
        <p:spPr/>
        <p:txBody>
          <a:bodyPr/>
          <a:lstStyle/>
          <a:p>
            <a:fld id="{8D04ACF1-8115-4F2A-BC52-125D9799F304}" type="slidenum">
              <a:rPr lang="zh-CN" altLang="en-US" smtClean="0"/>
              <a:t>1</a:t>
            </a:fld>
            <a:endParaRPr lang="zh-CN" altLang="en-US"/>
          </a:p>
        </p:txBody>
      </p:sp>
      <p:sp>
        <p:nvSpPr>
          <p:cNvPr id="3" name="文本框 2">
            <a:extLst>
              <a:ext uri="{FF2B5EF4-FFF2-40B4-BE49-F238E27FC236}">
                <a16:creationId xmlns:a16="http://schemas.microsoft.com/office/drawing/2014/main" id="{2F99581A-AD56-8A17-69C4-320D8D505115}"/>
              </a:ext>
            </a:extLst>
          </p:cNvPr>
          <p:cNvSpPr txBox="1"/>
          <p:nvPr/>
        </p:nvSpPr>
        <p:spPr>
          <a:xfrm>
            <a:off x="166641" y="1120676"/>
            <a:ext cx="8787334" cy="2308324"/>
          </a:xfrm>
          <a:prstGeom prst="rect">
            <a:avLst/>
          </a:prstGeom>
          <a:noFill/>
        </p:spPr>
        <p:txBody>
          <a:bodyPr wrap="square" rtlCol="0">
            <a:spAutoFit/>
          </a:bodyPr>
          <a:lstStyle/>
          <a:p>
            <a:r>
              <a:rPr kumimoji="1" lang="en-US" altLang="zh-CN" sz="3600" b="1" dirty="0">
                <a:solidFill>
                  <a:schemeClr val="tx1">
                    <a:lumMod val="85000"/>
                    <a:lumOff val="15000"/>
                  </a:schemeClr>
                </a:solidFill>
              </a:rPr>
              <a:t>Quantitative evaluation of the influence of internal carotid artery geometry on hemodynamic characteristics</a:t>
            </a:r>
            <a:r>
              <a:rPr kumimoji="1" lang="zh-CN" altLang="en-US" sz="3600" b="1" dirty="0">
                <a:solidFill>
                  <a:schemeClr val="tx1">
                    <a:lumMod val="85000"/>
                    <a:lumOff val="15000"/>
                  </a:schemeClr>
                </a:solidFill>
              </a:rPr>
              <a:t> </a:t>
            </a:r>
            <a:r>
              <a:rPr kumimoji="1" lang="en-US" altLang="zh-CN" sz="3600" b="1" dirty="0">
                <a:solidFill>
                  <a:schemeClr val="tx1">
                    <a:lumMod val="85000"/>
                    <a:lumOff val="15000"/>
                  </a:schemeClr>
                </a:solidFill>
              </a:rPr>
              <a:t>via shape classification</a:t>
            </a:r>
          </a:p>
        </p:txBody>
      </p:sp>
      <p:sp>
        <p:nvSpPr>
          <p:cNvPr id="4" name="文本框 3">
            <a:extLst>
              <a:ext uri="{FF2B5EF4-FFF2-40B4-BE49-F238E27FC236}">
                <a16:creationId xmlns:a16="http://schemas.microsoft.com/office/drawing/2014/main" id="{B69BBE28-B248-255A-9295-F5E58A8E126E}"/>
              </a:ext>
            </a:extLst>
          </p:cNvPr>
          <p:cNvSpPr txBox="1"/>
          <p:nvPr/>
        </p:nvSpPr>
        <p:spPr>
          <a:xfrm>
            <a:off x="71845" y="4321918"/>
            <a:ext cx="5746766" cy="2062103"/>
          </a:xfrm>
          <a:prstGeom prst="rect">
            <a:avLst/>
          </a:prstGeom>
          <a:noFill/>
        </p:spPr>
        <p:txBody>
          <a:bodyPr wrap="none" rtlCol="0">
            <a:spAutoFit/>
          </a:bodyPr>
          <a:lstStyle/>
          <a:p>
            <a:r>
              <a:rPr kumimoji="1" lang="en-US" altLang="zh-CN" sz="2000" b="1" dirty="0"/>
              <a:t>Jianqing Feng  </a:t>
            </a:r>
          </a:p>
          <a:p>
            <a:endParaRPr kumimoji="1" lang="en-US" altLang="zh-CN" dirty="0"/>
          </a:p>
          <a:p>
            <a:r>
              <a:rPr kumimoji="1" lang="en-US" altLang="zh-CN" dirty="0"/>
              <a:t>Ph.D. Student, Year 3  </a:t>
            </a:r>
          </a:p>
          <a:p>
            <a:r>
              <a:rPr kumimoji="1" lang="en-US" altLang="zh-CN" dirty="0"/>
              <a:t>Department of Mechanical Engineering  </a:t>
            </a:r>
          </a:p>
          <a:p>
            <a:r>
              <a:rPr kumimoji="1" lang="en-US" altLang="zh-CN" dirty="0"/>
              <a:t>Graduate School of Engineering, The University of Tokyo  </a:t>
            </a:r>
          </a:p>
          <a:p>
            <a:endParaRPr kumimoji="1" lang="en-US" altLang="zh-CN" dirty="0"/>
          </a:p>
          <a:p>
            <a:r>
              <a:rPr kumimoji="1" lang="en-US" altLang="zh-CN" dirty="0"/>
              <a:t>Supervisor: Prof. Marie Oshima</a:t>
            </a:r>
          </a:p>
        </p:txBody>
      </p:sp>
      <p:sp>
        <p:nvSpPr>
          <p:cNvPr id="5" name="文本框 4">
            <a:extLst>
              <a:ext uri="{FF2B5EF4-FFF2-40B4-BE49-F238E27FC236}">
                <a16:creationId xmlns:a16="http://schemas.microsoft.com/office/drawing/2014/main" id="{8B2A4FAF-1A81-5507-A567-9D8B081FFEFE}"/>
              </a:ext>
            </a:extLst>
          </p:cNvPr>
          <p:cNvSpPr txBox="1"/>
          <p:nvPr/>
        </p:nvSpPr>
        <p:spPr>
          <a:xfrm>
            <a:off x="166641" y="3429000"/>
            <a:ext cx="8976927" cy="369332"/>
          </a:xfrm>
          <a:prstGeom prst="rect">
            <a:avLst/>
          </a:prstGeom>
          <a:noFill/>
        </p:spPr>
        <p:txBody>
          <a:bodyPr wrap="square" rtlCol="0">
            <a:spAutoFit/>
          </a:bodyPr>
          <a:lstStyle/>
          <a:p>
            <a:r>
              <a:rPr kumimoji="1" lang="zh-CN" altLang="en-US" dirty="0">
                <a:solidFill>
                  <a:schemeClr val="tx1">
                    <a:lumMod val="85000"/>
                    <a:lumOff val="15000"/>
                  </a:schemeClr>
                </a:solidFill>
              </a:rPr>
              <a:t>頸内動脈</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形状分類</a:t>
            </a:r>
            <a:r>
              <a:rPr kumimoji="1" lang="ja-JP" altLang="en-US">
                <a:solidFill>
                  <a:schemeClr val="tx1">
                    <a:lumMod val="85000"/>
                    <a:lumOff val="15000"/>
                  </a:schemeClr>
                </a:solidFill>
              </a:rPr>
              <a:t>に</a:t>
            </a:r>
            <a:r>
              <a:rPr kumimoji="1" lang="zh-CN" altLang="en-US" dirty="0">
                <a:solidFill>
                  <a:schemeClr val="tx1">
                    <a:lumMod val="85000"/>
                    <a:lumOff val="15000"/>
                  </a:schemeClr>
                </a:solidFill>
              </a:rPr>
              <a:t>基</a:t>
            </a:r>
            <a:r>
              <a:rPr kumimoji="1" lang="ja-JP" altLang="en-US">
                <a:solidFill>
                  <a:schemeClr val="tx1">
                    <a:lumMod val="85000"/>
                    <a:lumOff val="15000"/>
                  </a:schemeClr>
                </a:solidFill>
              </a:rPr>
              <a:t>づく</a:t>
            </a:r>
            <a:r>
              <a:rPr kumimoji="1" lang="zh-CN" altLang="en-US" dirty="0">
                <a:solidFill>
                  <a:schemeClr val="tx1">
                    <a:lumMod val="85000"/>
                    <a:lumOff val="15000"/>
                  </a:schemeClr>
                </a:solidFill>
              </a:rPr>
              <a:t>壁面</a:t>
            </a:r>
            <a:r>
              <a:rPr kumimoji="1" lang="ja-JP" altLang="en-US">
                <a:solidFill>
                  <a:schemeClr val="tx1">
                    <a:lumMod val="85000"/>
                    <a:lumOff val="15000"/>
                  </a:schemeClr>
                </a:solidFill>
              </a:rPr>
              <a:t>せん</a:t>
            </a:r>
            <a:r>
              <a:rPr kumimoji="1" lang="zh-CN" altLang="en-US" dirty="0">
                <a:solidFill>
                  <a:schemeClr val="tx1">
                    <a:lumMod val="85000"/>
                    <a:lumOff val="15000"/>
                  </a:schemeClr>
                </a:solidFill>
              </a:rPr>
              <a:t>断応力分布</a:t>
            </a:r>
            <a:r>
              <a:rPr kumimoji="1" lang="ja-JP" altLang="en-US">
                <a:solidFill>
                  <a:schemeClr val="tx1">
                    <a:lumMod val="85000"/>
                    <a:lumOff val="15000"/>
                  </a:schemeClr>
                </a:solidFill>
              </a:rPr>
              <a:t>への</a:t>
            </a:r>
            <a:r>
              <a:rPr kumimoji="1" lang="zh-CN" altLang="en-US" dirty="0">
                <a:solidFill>
                  <a:schemeClr val="tx1">
                    <a:lumMod val="85000"/>
                    <a:lumOff val="15000"/>
                  </a:schemeClr>
                </a:solidFill>
              </a:rPr>
              <a:t>影響</a:t>
            </a:r>
            <a:r>
              <a:rPr kumimoji="1" lang="ja-JP" altLang="en-US">
                <a:solidFill>
                  <a:schemeClr val="tx1">
                    <a:lumMod val="85000"/>
                    <a:lumOff val="15000"/>
                  </a:schemeClr>
                </a:solidFill>
              </a:rPr>
              <a:t>の</a:t>
            </a:r>
            <a:r>
              <a:rPr kumimoji="1" lang="zh-CN" altLang="en-US" dirty="0">
                <a:solidFill>
                  <a:schemeClr val="tx1">
                    <a:lumMod val="85000"/>
                    <a:lumOff val="15000"/>
                  </a:schemeClr>
                </a:solidFill>
              </a:rPr>
              <a:t>定量的評価</a:t>
            </a:r>
          </a:p>
        </p:txBody>
      </p:sp>
    </p:spTree>
    <p:extLst>
      <p:ext uri="{BB962C8B-B14F-4D97-AF65-F5344CB8AC3E}">
        <p14:creationId xmlns:p14="http://schemas.microsoft.com/office/powerpoint/2010/main" val="178355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1C7B-AD7A-A48A-140B-B5DB4F24A0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766FBF-4046-21BC-277D-1D7FCE2891F8}"/>
              </a:ext>
            </a:extLst>
          </p:cNvPr>
          <p:cNvSpPr>
            <a:spLocks noGrp="1"/>
          </p:cNvSpPr>
          <p:nvPr>
            <p:ph type="sldNum" sz="quarter" idx="12"/>
          </p:nvPr>
        </p:nvSpPr>
        <p:spPr/>
        <p:txBody>
          <a:bodyPr/>
          <a:lstStyle/>
          <a:p>
            <a:fld id="{8D04ACF1-8115-4F2A-BC52-125D9799F304}" type="slidenum">
              <a:rPr lang="zh-CN" altLang="en-US" smtClean="0"/>
              <a:t>10</a:t>
            </a:fld>
            <a:endParaRPr lang="zh-CN" altLang="en-US"/>
          </a:p>
        </p:txBody>
      </p:sp>
      <p:sp>
        <p:nvSpPr>
          <p:cNvPr id="3" name="文本框 2">
            <a:extLst>
              <a:ext uri="{FF2B5EF4-FFF2-40B4-BE49-F238E27FC236}">
                <a16:creationId xmlns:a16="http://schemas.microsoft.com/office/drawing/2014/main" id="{16AE225F-CAD8-C114-05FD-F8EB1B871DA2}"/>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Shape Analysis</a:t>
            </a:r>
          </a:p>
        </p:txBody>
      </p:sp>
      <p:sp>
        <p:nvSpPr>
          <p:cNvPr id="4" name="文本框 3">
            <a:extLst>
              <a:ext uri="{FF2B5EF4-FFF2-40B4-BE49-F238E27FC236}">
                <a16:creationId xmlns:a16="http://schemas.microsoft.com/office/drawing/2014/main" id="{B46CA550-FB40-5C85-B4CB-433F5362CA64}"/>
              </a:ext>
            </a:extLst>
          </p:cNvPr>
          <p:cNvSpPr txBox="1"/>
          <p:nvPr/>
        </p:nvSpPr>
        <p:spPr>
          <a:xfrm>
            <a:off x="-1" y="1920073"/>
            <a:ext cx="8467596" cy="3376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Siphon Extraction</a:t>
            </a:r>
          </a:p>
          <a:p>
            <a:pPr marL="285750" indent="-285750">
              <a:lnSpc>
                <a:spcPct val="150000"/>
              </a:lnSpc>
              <a:buFont typeface="Arial" panose="020B0604020202020204" pitchFamily="34" charset="0"/>
              <a:buChar char="•"/>
            </a:pPr>
            <a:r>
              <a:rPr kumimoji="1" lang="en-US" altLang="zh-CN" dirty="0"/>
              <a:t>Siphon Shape Definition</a:t>
            </a:r>
          </a:p>
          <a:p>
            <a:pPr marL="285750" indent="-285750">
              <a:lnSpc>
                <a:spcPct val="150000"/>
              </a:lnSpc>
              <a:buFont typeface="Arial" panose="020B0604020202020204" pitchFamily="34" charset="0"/>
              <a:buChar char="•"/>
            </a:pPr>
            <a:r>
              <a:rPr kumimoji="1" lang="en-US" altLang="zh-CN" dirty="0"/>
              <a:t>Shape Classification</a:t>
            </a:r>
          </a:p>
          <a:p>
            <a:pPr marL="285750" indent="-285750">
              <a:lnSpc>
                <a:spcPct val="150000"/>
              </a:lnSpc>
              <a:buFont typeface="Arial" panose="020B0604020202020204" pitchFamily="34" charset="0"/>
              <a:buChar char="•"/>
            </a:pPr>
            <a:r>
              <a:rPr kumimoji="1" lang="en-US" altLang="zh-CN" dirty="0"/>
              <a:t>Tangent Principal Component Analysis</a:t>
            </a:r>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24441696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8213BC-7573-2A4A-F4F5-409577F5CB59}"/>
              </a:ext>
            </a:extLst>
          </p:cNvPr>
          <p:cNvSpPr>
            <a:spLocks noGrp="1"/>
          </p:cNvSpPr>
          <p:nvPr>
            <p:ph type="sldNum" sz="quarter" idx="12"/>
          </p:nvPr>
        </p:nvSpPr>
        <p:spPr/>
        <p:txBody>
          <a:bodyPr/>
          <a:lstStyle/>
          <a:p>
            <a:fld id="{8D04ACF1-8115-4F2A-BC52-125D9799F304}" type="slidenum">
              <a:rPr lang="zh-CN" altLang="en-US" smtClean="0"/>
              <a:t>100</a:t>
            </a:fld>
            <a:endParaRPr lang="zh-CN" altLang="en-US"/>
          </a:p>
        </p:txBody>
      </p:sp>
      <p:pic>
        <p:nvPicPr>
          <p:cNvPr id="3" name="图片 2">
            <a:extLst>
              <a:ext uri="{FF2B5EF4-FFF2-40B4-BE49-F238E27FC236}">
                <a16:creationId xmlns:a16="http://schemas.microsoft.com/office/drawing/2014/main" id="{894A0967-30FF-5D6C-A90B-7AFFD7AF25CF}"/>
              </a:ext>
            </a:extLst>
          </p:cNvPr>
          <p:cNvPicPr>
            <a:picLocks noChangeAspect="1"/>
          </p:cNvPicPr>
          <p:nvPr/>
        </p:nvPicPr>
        <p:blipFill>
          <a:blip r:embed="rId2"/>
          <a:srcRect r="68444"/>
          <a:stretch/>
        </p:blipFill>
        <p:spPr>
          <a:xfrm>
            <a:off x="369114" y="488168"/>
            <a:ext cx="1574430" cy="2949783"/>
          </a:xfrm>
          <a:prstGeom prst="rect">
            <a:avLst/>
          </a:prstGeom>
        </p:spPr>
      </p:pic>
      <p:pic>
        <p:nvPicPr>
          <p:cNvPr id="4" name="图片 3">
            <a:extLst>
              <a:ext uri="{FF2B5EF4-FFF2-40B4-BE49-F238E27FC236}">
                <a16:creationId xmlns:a16="http://schemas.microsoft.com/office/drawing/2014/main" id="{AA37E4EA-9139-F230-45DF-7ABE8F47E1ED}"/>
              </a:ext>
            </a:extLst>
          </p:cNvPr>
          <p:cNvPicPr>
            <a:picLocks noChangeAspect="1"/>
          </p:cNvPicPr>
          <p:nvPr/>
        </p:nvPicPr>
        <p:blipFill>
          <a:blip r:embed="rId2"/>
          <a:srcRect l="65586" t="67" r="2858" b="-67"/>
          <a:stretch/>
        </p:blipFill>
        <p:spPr>
          <a:xfrm>
            <a:off x="2189452" y="488168"/>
            <a:ext cx="1569652" cy="2940832"/>
          </a:xfrm>
          <a:prstGeom prst="rect">
            <a:avLst/>
          </a:prstGeom>
        </p:spPr>
      </p:pic>
      <p:pic>
        <p:nvPicPr>
          <p:cNvPr id="5" name="图片 4">
            <a:extLst>
              <a:ext uri="{FF2B5EF4-FFF2-40B4-BE49-F238E27FC236}">
                <a16:creationId xmlns:a16="http://schemas.microsoft.com/office/drawing/2014/main" id="{9D1CA150-F89D-7C52-CF90-2EF79A83C140}"/>
              </a:ext>
            </a:extLst>
          </p:cNvPr>
          <p:cNvPicPr>
            <a:picLocks noChangeAspect="1"/>
          </p:cNvPicPr>
          <p:nvPr/>
        </p:nvPicPr>
        <p:blipFill>
          <a:blip r:embed="rId3"/>
          <a:stretch>
            <a:fillRect/>
          </a:stretch>
        </p:blipFill>
        <p:spPr>
          <a:xfrm>
            <a:off x="3991881" y="488167"/>
            <a:ext cx="1662023" cy="2940833"/>
          </a:xfrm>
          <a:prstGeom prst="rect">
            <a:avLst/>
          </a:prstGeom>
        </p:spPr>
      </p:pic>
      <p:sp>
        <p:nvSpPr>
          <p:cNvPr id="6" name="箭头: 右 22">
            <a:extLst>
              <a:ext uri="{FF2B5EF4-FFF2-40B4-BE49-F238E27FC236}">
                <a16:creationId xmlns:a16="http://schemas.microsoft.com/office/drawing/2014/main" id="{5DA868B9-231F-8752-DAAA-C849AB7BB2B4}"/>
              </a:ext>
            </a:extLst>
          </p:cNvPr>
          <p:cNvSpPr/>
          <p:nvPr/>
        </p:nvSpPr>
        <p:spPr>
          <a:xfrm>
            <a:off x="1872859" y="1780329"/>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7" name="箭头: 右 23">
            <a:extLst>
              <a:ext uri="{FF2B5EF4-FFF2-40B4-BE49-F238E27FC236}">
                <a16:creationId xmlns:a16="http://schemas.microsoft.com/office/drawing/2014/main" id="{B836326F-D3B3-1058-468F-2F24AD67F36B}"/>
              </a:ext>
            </a:extLst>
          </p:cNvPr>
          <p:cNvSpPr/>
          <p:nvPr/>
        </p:nvSpPr>
        <p:spPr>
          <a:xfrm>
            <a:off x="3691187" y="1823558"/>
            <a:ext cx="429816" cy="356507"/>
          </a:xfrm>
          <a:prstGeom prst="rightArrow">
            <a:avLst/>
          </a:prstGeom>
          <a:solidFill>
            <a:srgbClr val="FFC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8" name="箭头: 下 30">
            <a:extLst>
              <a:ext uri="{FF2B5EF4-FFF2-40B4-BE49-F238E27FC236}">
                <a16:creationId xmlns:a16="http://schemas.microsoft.com/office/drawing/2014/main" id="{3B3ED0E3-2C9D-4BB0-0225-E4F64AC7BE61}"/>
              </a:ext>
            </a:extLst>
          </p:cNvPr>
          <p:cNvSpPr/>
          <p:nvPr/>
        </p:nvSpPr>
        <p:spPr>
          <a:xfrm rot="11539333">
            <a:off x="1116928"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9" name="箭头: 下 30">
            <a:extLst>
              <a:ext uri="{FF2B5EF4-FFF2-40B4-BE49-F238E27FC236}">
                <a16:creationId xmlns:a16="http://schemas.microsoft.com/office/drawing/2014/main" id="{DB2015B2-7BBC-8F24-2A27-A5F74A98A15C}"/>
              </a:ext>
            </a:extLst>
          </p:cNvPr>
          <p:cNvSpPr/>
          <p:nvPr/>
        </p:nvSpPr>
        <p:spPr>
          <a:xfrm rot="11539333">
            <a:off x="3021534" y="2980676"/>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
        <p:nvSpPr>
          <p:cNvPr id="10" name="箭头: 下 30">
            <a:extLst>
              <a:ext uri="{FF2B5EF4-FFF2-40B4-BE49-F238E27FC236}">
                <a16:creationId xmlns:a16="http://schemas.microsoft.com/office/drawing/2014/main" id="{73F3E3BB-F4CB-56BC-E1E5-DE8A2E154FFD}"/>
              </a:ext>
            </a:extLst>
          </p:cNvPr>
          <p:cNvSpPr/>
          <p:nvPr/>
        </p:nvSpPr>
        <p:spPr>
          <a:xfrm rot="11539333">
            <a:off x="4795769" y="2980677"/>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1" name="图片 10">
            <a:extLst>
              <a:ext uri="{FF2B5EF4-FFF2-40B4-BE49-F238E27FC236}">
                <a16:creationId xmlns:a16="http://schemas.microsoft.com/office/drawing/2014/main" id="{10CB663E-4725-78E8-9E99-6A53E93C75AA}"/>
              </a:ext>
            </a:extLst>
          </p:cNvPr>
          <p:cNvPicPr>
            <a:picLocks noChangeAspect="1"/>
          </p:cNvPicPr>
          <p:nvPr/>
        </p:nvPicPr>
        <p:blipFill>
          <a:blip r:embed="rId4"/>
          <a:stretch>
            <a:fillRect/>
          </a:stretch>
        </p:blipFill>
        <p:spPr>
          <a:xfrm>
            <a:off x="466249" y="3497304"/>
            <a:ext cx="1459307" cy="2465615"/>
          </a:xfrm>
          <a:prstGeom prst="rect">
            <a:avLst/>
          </a:prstGeom>
        </p:spPr>
      </p:pic>
      <p:pic>
        <p:nvPicPr>
          <p:cNvPr id="12" name="图片 11">
            <a:extLst>
              <a:ext uri="{FF2B5EF4-FFF2-40B4-BE49-F238E27FC236}">
                <a16:creationId xmlns:a16="http://schemas.microsoft.com/office/drawing/2014/main" id="{C768F79F-CCA8-4B24-F5DA-65C0C93F6998}"/>
              </a:ext>
            </a:extLst>
          </p:cNvPr>
          <p:cNvPicPr>
            <a:picLocks noChangeAspect="1"/>
          </p:cNvPicPr>
          <p:nvPr/>
        </p:nvPicPr>
        <p:blipFill>
          <a:blip r:embed="rId5"/>
          <a:stretch>
            <a:fillRect/>
          </a:stretch>
        </p:blipFill>
        <p:spPr>
          <a:xfrm>
            <a:off x="466249" y="4955990"/>
            <a:ext cx="1006929" cy="1006929"/>
          </a:xfrm>
          <a:prstGeom prst="rect">
            <a:avLst/>
          </a:prstGeom>
        </p:spPr>
      </p:pic>
      <p:sp>
        <p:nvSpPr>
          <p:cNvPr id="13" name="文本框 12">
            <a:extLst>
              <a:ext uri="{FF2B5EF4-FFF2-40B4-BE49-F238E27FC236}">
                <a16:creationId xmlns:a16="http://schemas.microsoft.com/office/drawing/2014/main" id="{7FDFB748-D748-5716-B84E-20BFF5241E3C}"/>
              </a:ext>
            </a:extLst>
          </p:cNvPr>
          <p:cNvSpPr txBox="1"/>
          <p:nvPr/>
        </p:nvSpPr>
        <p:spPr>
          <a:xfrm>
            <a:off x="673078" y="4730111"/>
            <a:ext cx="587828" cy="507831"/>
          </a:xfrm>
          <a:prstGeom prst="rect">
            <a:avLst/>
          </a:prstGeom>
          <a:noFill/>
        </p:spPr>
        <p:txBody>
          <a:bodyPr wrap="square" rtlCol="0">
            <a:spAutoFit/>
          </a:bodyPr>
          <a:lstStyle/>
          <a:p>
            <a:r>
              <a:rPr lang="en-US" altLang="zh-CN" sz="1350" b="1">
                <a:solidFill>
                  <a:srgbClr val="FF0000"/>
                </a:solidFill>
              </a:rPr>
              <a:t>INLET</a:t>
            </a:r>
            <a:endParaRPr lang="zh-CN" altLang="en-US" sz="1350" b="1">
              <a:solidFill>
                <a:srgbClr val="FF0000"/>
              </a:solidFill>
            </a:endParaRPr>
          </a:p>
        </p:txBody>
      </p:sp>
      <p:sp>
        <p:nvSpPr>
          <p:cNvPr id="14" name="箭头: 下 30">
            <a:extLst>
              <a:ext uri="{FF2B5EF4-FFF2-40B4-BE49-F238E27FC236}">
                <a16:creationId xmlns:a16="http://schemas.microsoft.com/office/drawing/2014/main" id="{6B2DB1FB-3322-1747-0E60-C951C02BF7DC}"/>
              </a:ext>
            </a:extLst>
          </p:cNvPr>
          <p:cNvSpPr/>
          <p:nvPr/>
        </p:nvSpPr>
        <p:spPr>
          <a:xfrm rot="11539333">
            <a:off x="1401659" y="5530211"/>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pic>
        <p:nvPicPr>
          <p:cNvPr id="15" name="图片 14">
            <a:extLst>
              <a:ext uri="{FF2B5EF4-FFF2-40B4-BE49-F238E27FC236}">
                <a16:creationId xmlns:a16="http://schemas.microsoft.com/office/drawing/2014/main" id="{ADCA93A9-AC8E-0AFE-C4D5-85C3B0FE3FB0}"/>
              </a:ext>
            </a:extLst>
          </p:cNvPr>
          <p:cNvPicPr>
            <a:picLocks noChangeAspect="1"/>
          </p:cNvPicPr>
          <p:nvPr/>
        </p:nvPicPr>
        <p:blipFill>
          <a:blip r:embed="rId6"/>
          <a:stretch>
            <a:fillRect/>
          </a:stretch>
        </p:blipFill>
        <p:spPr>
          <a:xfrm>
            <a:off x="6297801" y="760768"/>
            <a:ext cx="1404440" cy="2752136"/>
          </a:xfrm>
          <a:prstGeom prst="rect">
            <a:avLst/>
          </a:prstGeom>
        </p:spPr>
      </p:pic>
      <p:sp>
        <p:nvSpPr>
          <p:cNvPr id="16" name="箭头: 下 48">
            <a:extLst>
              <a:ext uri="{FF2B5EF4-FFF2-40B4-BE49-F238E27FC236}">
                <a16:creationId xmlns:a16="http://schemas.microsoft.com/office/drawing/2014/main" id="{6C6200C7-13E0-EE4C-C6D6-C1DC115B22FB}"/>
              </a:ext>
            </a:extLst>
          </p:cNvPr>
          <p:cNvSpPr/>
          <p:nvPr/>
        </p:nvSpPr>
        <p:spPr>
          <a:xfrm rot="12995946">
            <a:off x="6733087" y="3045428"/>
            <a:ext cx="176213" cy="346249"/>
          </a:xfrm>
          <a:prstGeom prst="downArrow">
            <a:avLst>
              <a:gd name="adj1" fmla="val 50000"/>
              <a:gd name="adj2" fmla="val 104324"/>
            </a:avLst>
          </a:prstGeom>
          <a:ln>
            <a:solidFill>
              <a:schemeClr val="tx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4359146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EC06D9A-73F4-B514-5AC7-EE609F9FD6B2}"/>
              </a:ext>
            </a:extLst>
          </p:cNvPr>
          <p:cNvSpPr>
            <a:spLocks noGrp="1"/>
          </p:cNvSpPr>
          <p:nvPr>
            <p:ph type="sldNum" sz="quarter" idx="12"/>
          </p:nvPr>
        </p:nvSpPr>
        <p:spPr/>
        <p:txBody>
          <a:bodyPr/>
          <a:lstStyle/>
          <a:p>
            <a:fld id="{8D04ACF1-8115-4F2A-BC52-125D9799F304}" type="slidenum">
              <a:rPr lang="zh-CN" altLang="en-US" smtClean="0"/>
              <a:t>101</a:t>
            </a:fld>
            <a:endParaRPr lang="zh-CN" altLang="en-US"/>
          </a:p>
        </p:txBody>
      </p:sp>
      <p:pic>
        <p:nvPicPr>
          <p:cNvPr id="3" name="图片 2">
            <a:extLst>
              <a:ext uri="{FF2B5EF4-FFF2-40B4-BE49-F238E27FC236}">
                <a16:creationId xmlns:a16="http://schemas.microsoft.com/office/drawing/2014/main" id="{D74832E5-906E-C137-08FD-1DC9CF86A297}"/>
              </a:ext>
            </a:extLst>
          </p:cNvPr>
          <p:cNvPicPr>
            <a:picLocks noChangeAspect="1"/>
          </p:cNvPicPr>
          <p:nvPr/>
        </p:nvPicPr>
        <p:blipFill>
          <a:blip r:embed="rId2"/>
          <a:stretch>
            <a:fillRect/>
          </a:stretch>
        </p:blipFill>
        <p:spPr>
          <a:xfrm>
            <a:off x="273539" y="323476"/>
            <a:ext cx="2057400" cy="4031674"/>
          </a:xfrm>
          <a:prstGeom prst="rect">
            <a:avLst/>
          </a:prstGeom>
        </p:spPr>
      </p:pic>
      <p:sp>
        <p:nvSpPr>
          <p:cNvPr id="4" name="矩形 3">
            <a:extLst>
              <a:ext uri="{FF2B5EF4-FFF2-40B4-BE49-F238E27FC236}">
                <a16:creationId xmlns:a16="http://schemas.microsoft.com/office/drawing/2014/main" id="{DF2E6996-DF46-D737-A79B-36B48F09F173}"/>
              </a:ext>
            </a:extLst>
          </p:cNvPr>
          <p:cNvSpPr/>
          <p:nvPr/>
        </p:nvSpPr>
        <p:spPr>
          <a:xfrm>
            <a:off x="1006996" y="1958714"/>
            <a:ext cx="628650" cy="68580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0C9AAF82-3832-E853-DC50-6BCB9EEA6C95}"/>
              </a:ext>
            </a:extLst>
          </p:cNvPr>
          <p:cNvSpPr/>
          <p:nvPr/>
        </p:nvSpPr>
        <p:spPr>
          <a:xfrm>
            <a:off x="971278" y="1599146"/>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D86CA56A-5319-F76F-3213-B0557BF9A3D0}"/>
              </a:ext>
            </a:extLst>
          </p:cNvPr>
          <p:cNvSpPr/>
          <p:nvPr/>
        </p:nvSpPr>
        <p:spPr>
          <a:xfrm>
            <a:off x="1158173" y="1251483"/>
            <a:ext cx="288131" cy="239335"/>
          </a:xfrm>
          <a:prstGeom prst="rect">
            <a:avLst/>
          </a:prstGeom>
          <a:no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1305B078-EB7D-DEB4-8890-379122B03AC6}"/>
              </a:ext>
            </a:extLst>
          </p:cNvPr>
          <p:cNvSpPr txBox="1"/>
          <p:nvPr/>
        </p:nvSpPr>
        <p:spPr>
          <a:xfrm>
            <a:off x="1281287" y="1522605"/>
            <a:ext cx="333746" cy="415498"/>
          </a:xfrm>
          <a:prstGeom prst="rect">
            <a:avLst/>
          </a:prstGeom>
          <a:noFill/>
        </p:spPr>
        <p:txBody>
          <a:bodyPr wrap="none" rtlCol="0">
            <a:spAutoFit/>
          </a:bodyPr>
          <a:lstStyle/>
          <a:p>
            <a:r>
              <a:rPr lang="en-US" altLang="zh-CN" sz="2100" b="1">
                <a:solidFill>
                  <a:srgbClr val="FFFF00"/>
                </a:solidFill>
              </a:rPr>
              <a:t>1</a:t>
            </a:r>
            <a:endParaRPr lang="zh-CN" altLang="en-US" sz="2100" b="1">
              <a:solidFill>
                <a:srgbClr val="FFFF00"/>
              </a:solidFill>
            </a:endParaRPr>
          </a:p>
        </p:txBody>
      </p:sp>
      <p:sp>
        <p:nvSpPr>
          <p:cNvPr id="8" name="文本框 7">
            <a:extLst>
              <a:ext uri="{FF2B5EF4-FFF2-40B4-BE49-F238E27FC236}">
                <a16:creationId xmlns:a16="http://schemas.microsoft.com/office/drawing/2014/main" id="{A9C71AA8-41B3-7507-A273-EB7AF5881F9D}"/>
              </a:ext>
            </a:extLst>
          </p:cNvPr>
          <p:cNvSpPr txBox="1"/>
          <p:nvPr/>
        </p:nvSpPr>
        <p:spPr>
          <a:xfrm>
            <a:off x="1469159" y="1154947"/>
            <a:ext cx="333746" cy="415498"/>
          </a:xfrm>
          <a:prstGeom prst="rect">
            <a:avLst/>
          </a:prstGeom>
          <a:noFill/>
        </p:spPr>
        <p:txBody>
          <a:bodyPr wrap="none" rtlCol="0">
            <a:spAutoFit/>
          </a:bodyPr>
          <a:lstStyle/>
          <a:p>
            <a:r>
              <a:rPr lang="en-US" altLang="zh-CN" sz="2100" b="1">
                <a:solidFill>
                  <a:srgbClr val="FFFF00"/>
                </a:solidFill>
              </a:rPr>
              <a:t>2</a:t>
            </a:r>
            <a:endParaRPr lang="zh-CN" altLang="en-US" sz="2100" b="1">
              <a:solidFill>
                <a:srgbClr val="FFFF00"/>
              </a:solidFill>
            </a:endParaRPr>
          </a:p>
        </p:txBody>
      </p:sp>
      <p:sp>
        <p:nvSpPr>
          <p:cNvPr id="9" name="文本框 8">
            <a:extLst>
              <a:ext uri="{FF2B5EF4-FFF2-40B4-BE49-F238E27FC236}">
                <a16:creationId xmlns:a16="http://schemas.microsoft.com/office/drawing/2014/main" id="{0DC1B9F8-06E5-FF90-9896-2D41CAB44292}"/>
              </a:ext>
            </a:extLst>
          </p:cNvPr>
          <p:cNvSpPr txBox="1"/>
          <p:nvPr/>
        </p:nvSpPr>
        <p:spPr>
          <a:xfrm>
            <a:off x="1204079" y="2644514"/>
            <a:ext cx="333746" cy="415498"/>
          </a:xfrm>
          <a:prstGeom prst="rect">
            <a:avLst/>
          </a:prstGeom>
          <a:noFill/>
        </p:spPr>
        <p:txBody>
          <a:bodyPr wrap="none" rtlCol="0">
            <a:spAutoFit/>
          </a:bodyPr>
          <a:lstStyle/>
          <a:p>
            <a:r>
              <a:rPr lang="en-US" altLang="zh-CN" sz="2100" b="1">
                <a:solidFill>
                  <a:srgbClr val="FF0000"/>
                </a:solidFill>
              </a:rPr>
              <a:t>3</a:t>
            </a:r>
            <a:endParaRPr lang="zh-CN" altLang="en-US" sz="2100" b="1">
              <a:solidFill>
                <a:srgbClr val="FF0000"/>
              </a:solidFill>
            </a:endParaRPr>
          </a:p>
        </p:txBody>
      </p:sp>
      <p:sp>
        <p:nvSpPr>
          <p:cNvPr id="10" name="文本框 9">
            <a:extLst>
              <a:ext uri="{FF2B5EF4-FFF2-40B4-BE49-F238E27FC236}">
                <a16:creationId xmlns:a16="http://schemas.microsoft.com/office/drawing/2014/main" id="{506935BE-2324-72A5-D24E-9C842FD271C8}"/>
              </a:ext>
            </a:extLst>
          </p:cNvPr>
          <p:cNvSpPr txBox="1"/>
          <p:nvPr/>
        </p:nvSpPr>
        <p:spPr>
          <a:xfrm>
            <a:off x="4126999" y="622572"/>
            <a:ext cx="230258" cy="323165"/>
          </a:xfrm>
          <a:prstGeom prst="rect">
            <a:avLst/>
          </a:prstGeom>
          <a:noFill/>
        </p:spPr>
        <p:txBody>
          <a:bodyPr wrap="square" rtlCol="0">
            <a:spAutoFit/>
          </a:bodyPr>
          <a:lstStyle/>
          <a:p>
            <a:r>
              <a:rPr lang="en-US" altLang="zh-CN" sz="1500" b="1"/>
              <a:t>1</a:t>
            </a:r>
            <a:endParaRPr lang="zh-CN" altLang="en-US" sz="1500" b="1"/>
          </a:p>
        </p:txBody>
      </p:sp>
      <p:sp>
        <p:nvSpPr>
          <p:cNvPr id="11" name="文本框 10">
            <a:extLst>
              <a:ext uri="{FF2B5EF4-FFF2-40B4-BE49-F238E27FC236}">
                <a16:creationId xmlns:a16="http://schemas.microsoft.com/office/drawing/2014/main" id="{C2E01C91-58DB-C8C0-E0AA-B2451D5B21B9}"/>
              </a:ext>
            </a:extLst>
          </p:cNvPr>
          <p:cNvSpPr txBox="1"/>
          <p:nvPr/>
        </p:nvSpPr>
        <p:spPr>
          <a:xfrm>
            <a:off x="5493371" y="620354"/>
            <a:ext cx="292068" cy="323165"/>
          </a:xfrm>
          <a:prstGeom prst="rect">
            <a:avLst/>
          </a:prstGeom>
          <a:noFill/>
        </p:spPr>
        <p:txBody>
          <a:bodyPr wrap="none" rtlCol="0">
            <a:spAutoFit/>
          </a:bodyPr>
          <a:lstStyle/>
          <a:p>
            <a:r>
              <a:rPr lang="en-US" altLang="zh-CN" sz="1500" b="1"/>
              <a:t>2</a:t>
            </a:r>
            <a:endParaRPr lang="zh-CN" altLang="en-US" sz="1500" b="1"/>
          </a:p>
        </p:txBody>
      </p:sp>
      <p:sp>
        <p:nvSpPr>
          <p:cNvPr id="12" name="文本框 11">
            <a:extLst>
              <a:ext uri="{FF2B5EF4-FFF2-40B4-BE49-F238E27FC236}">
                <a16:creationId xmlns:a16="http://schemas.microsoft.com/office/drawing/2014/main" id="{AB96093B-1EE7-07F1-9814-62085B90FF38}"/>
              </a:ext>
            </a:extLst>
          </p:cNvPr>
          <p:cNvSpPr txBox="1"/>
          <p:nvPr/>
        </p:nvSpPr>
        <p:spPr>
          <a:xfrm>
            <a:off x="6922286" y="616170"/>
            <a:ext cx="292068" cy="323165"/>
          </a:xfrm>
          <a:prstGeom prst="rect">
            <a:avLst/>
          </a:prstGeom>
          <a:noFill/>
        </p:spPr>
        <p:txBody>
          <a:bodyPr wrap="none" rtlCol="0">
            <a:spAutoFit/>
          </a:bodyPr>
          <a:lstStyle/>
          <a:p>
            <a:r>
              <a:rPr lang="en-US" altLang="zh-CN" sz="1500" b="1"/>
              <a:t>3</a:t>
            </a:r>
            <a:endParaRPr lang="zh-CN" altLang="en-US" sz="1500" b="1"/>
          </a:p>
        </p:txBody>
      </p:sp>
      <p:pic>
        <p:nvPicPr>
          <p:cNvPr id="14" name="图片 13">
            <a:extLst>
              <a:ext uri="{FF2B5EF4-FFF2-40B4-BE49-F238E27FC236}">
                <a16:creationId xmlns:a16="http://schemas.microsoft.com/office/drawing/2014/main" id="{40465DDE-0660-FCB9-E904-AFF3FF049BCA}"/>
              </a:ext>
            </a:extLst>
          </p:cNvPr>
          <p:cNvPicPr>
            <a:picLocks noChangeAspect="1"/>
          </p:cNvPicPr>
          <p:nvPr/>
        </p:nvPicPr>
        <p:blipFill>
          <a:blip r:embed="rId3"/>
          <a:srcRect l="2428" t="917" r="73284" b="67107"/>
          <a:stretch/>
        </p:blipFill>
        <p:spPr>
          <a:xfrm>
            <a:off x="3655046" y="918814"/>
            <a:ext cx="1191695" cy="919667"/>
          </a:xfrm>
          <a:prstGeom prst="rect">
            <a:avLst/>
          </a:prstGeom>
        </p:spPr>
      </p:pic>
      <p:sp>
        <p:nvSpPr>
          <p:cNvPr id="15" name="文本框 14">
            <a:extLst>
              <a:ext uri="{FF2B5EF4-FFF2-40B4-BE49-F238E27FC236}">
                <a16:creationId xmlns:a16="http://schemas.microsoft.com/office/drawing/2014/main" id="{8E8C997A-ECC5-5408-A058-DA54BA246E6E}"/>
              </a:ext>
            </a:extLst>
          </p:cNvPr>
          <p:cNvSpPr txBox="1"/>
          <p:nvPr/>
        </p:nvSpPr>
        <p:spPr>
          <a:xfrm>
            <a:off x="3063759" y="1294614"/>
            <a:ext cx="506870" cy="323165"/>
          </a:xfrm>
          <a:prstGeom prst="rect">
            <a:avLst/>
          </a:prstGeom>
          <a:noFill/>
        </p:spPr>
        <p:txBody>
          <a:bodyPr wrap="none" rtlCol="0">
            <a:spAutoFit/>
          </a:bodyPr>
          <a:lstStyle/>
          <a:p>
            <a:r>
              <a:rPr lang="en-US" altLang="zh-CN" sz="1500" b="1"/>
              <a:t>300</a:t>
            </a:r>
            <a:endParaRPr lang="zh-CN" altLang="en-US" sz="1500" b="1"/>
          </a:p>
        </p:txBody>
      </p:sp>
      <p:sp>
        <p:nvSpPr>
          <p:cNvPr id="16" name="文本框 15">
            <a:extLst>
              <a:ext uri="{FF2B5EF4-FFF2-40B4-BE49-F238E27FC236}">
                <a16:creationId xmlns:a16="http://schemas.microsoft.com/office/drawing/2014/main" id="{3B7F9DC1-2BF3-C3A7-365F-3E7A4E0D5FB7}"/>
              </a:ext>
            </a:extLst>
          </p:cNvPr>
          <p:cNvSpPr txBox="1"/>
          <p:nvPr/>
        </p:nvSpPr>
        <p:spPr>
          <a:xfrm>
            <a:off x="3059550" y="2301025"/>
            <a:ext cx="506870" cy="323165"/>
          </a:xfrm>
          <a:prstGeom prst="rect">
            <a:avLst/>
          </a:prstGeom>
          <a:noFill/>
        </p:spPr>
        <p:txBody>
          <a:bodyPr wrap="none" rtlCol="0">
            <a:spAutoFit/>
          </a:bodyPr>
          <a:lstStyle/>
          <a:p>
            <a:r>
              <a:rPr lang="en-US" altLang="zh-CN" sz="1500" b="1"/>
              <a:t>400</a:t>
            </a:r>
            <a:endParaRPr lang="zh-CN" altLang="en-US" sz="1500" b="1"/>
          </a:p>
        </p:txBody>
      </p:sp>
      <p:sp>
        <p:nvSpPr>
          <p:cNvPr id="17" name="文本框 16">
            <a:extLst>
              <a:ext uri="{FF2B5EF4-FFF2-40B4-BE49-F238E27FC236}">
                <a16:creationId xmlns:a16="http://schemas.microsoft.com/office/drawing/2014/main" id="{EF4A7B50-F89C-DDBC-6757-B0ED1DD840F0}"/>
              </a:ext>
            </a:extLst>
          </p:cNvPr>
          <p:cNvSpPr txBox="1"/>
          <p:nvPr/>
        </p:nvSpPr>
        <p:spPr>
          <a:xfrm>
            <a:off x="3059551" y="3377722"/>
            <a:ext cx="506870" cy="323165"/>
          </a:xfrm>
          <a:prstGeom prst="rect">
            <a:avLst/>
          </a:prstGeom>
          <a:noFill/>
        </p:spPr>
        <p:txBody>
          <a:bodyPr wrap="none" rtlCol="0">
            <a:spAutoFit/>
          </a:bodyPr>
          <a:lstStyle/>
          <a:p>
            <a:r>
              <a:rPr lang="en-US" altLang="zh-CN" sz="1500" b="1"/>
              <a:t>500</a:t>
            </a:r>
            <a:endParaRPr lang="zh-CN" altLang="en-US" sz="1500" b="1"/>
          </a:p>
        </p:txBody>
      </p:sp>
      <p:sp>
        <p:nvSpPr>
          <p:cNvPr id="18" name="文本框 17">
            <a:extLst>
              <a:ext uri="{FF2B5EF4-FFF2-40B4-BE49-F238E27FC236}">
                <a16:creationId xmlns:a16="http://schemas.microsoft.com/office/drawing/2014/main" id="{205A8227-68BB-6598-3166-7B575058BBF3}"/>
              </a:ext>
            </a:extLst>
          </p:cNvPr>
          <p:cNvSpPr txBox="1"/>
          <p:nvPr/>
        </p:nvSpPr>
        <p:spPr>
          <a:xfrm>
            <a:off x="3059550" y="4435623"/>
            <a:ext cx="506870" cy="323165"/>
          </a:xfrm>
          <a:prstGeom prst="rect">
            <a:avLst/>
          </a:prstGeom>
          <a:noFill/>
        </p:spPr>
        <p:txBody>
          <a:bodyPr wrap="none" rtlCol="0">
            <a:spAutoFit/>
          </a:bodyPr>
          <a:lstStyle/>
          <a:p>
            <a:r>
              <a:rPr lang="en-US" altLang="zh-CN" sz="1500" b="1" dirty="0"/>
              <a:t>600</a:t>
            </a:r>
            <a:endParaRPr lang="zh-CN" altLang="en-US" sz="1500" b="1" dirty="0"/>
          </a:p>
        </p:txBody>
      </p:sp>
      <p:pic>
        <p:nvPicPr>
          <p:cNvPr id="19" name="图片 18">
            <a:extLst>
              <a:ext uri="{FF2B5EF4-FFF2-40B4-BE49-F238E27FC236}">
                <a16:creationId xmlns:a16="http://schemas.microsoft.com/office/drawing/2014/main" id="{A9C5762B-9AB0-BAF5-5BFF-2D275A52A24A}"/>
              </a:ext>
            </a:extLst>
          </p:cNvPr>
          <p:cNvPicPr>
            <a:picLocks noChangeAspect="1"/>
          </p:cNvPicPr>
          <p:nvPr/>
        </p:nvPicPr>
        <p:blipFill>
          <a:blip r:embed="rId3"/>
          <a:srcRect l="2428" t="917" r="73284" b="67107"/>
          <a:stretch/>
        </p:blipFill>
        <p:spPr>
          <a:xfrm>
            <a:off x="3655046" y="1992926"/>
            <a:ext cx="1191695" cy="919667"/>
          </a:xfrm>
          <a:prstGeom prst="rect">
            <a:avLst/>
          </a:prstGeom>
        </p:spPr>
      </p:pic>
      <p:pic>
        <p:nvPicPr>
          <p:cNvPr id="20" name="图片 19">
            <a:extLst>
              <a:ext uri="{FF2B5EF4-FFF2-40B4-BE49-F238E27FC236}">
                <a16:creationId xmlns:a16="http://schemas.microsoft.com/office/drawing/2014/main" id="{C32B3F58-87E6-EDAF-2E96-2E7E75A50BFA}"/>
              </a:ext>
            </a:extLst>
          </p:cNvPr>
          <p:cNvPicPr>
            <a:picLocks noChangeAspect="1"/>
          </p:cNvPicPr>
          <p:nvPr/>
        </p:nvPicPr>
        <p:blipFill>
          <a:blip r:embed="rId3"/>
          <a:srcRect l="2428" t="917" r="73284" b="67107"/>
          <a:stretch/>
        </p:blipFill>
        <p:spPr>
          <a:xfrm>
            <a:off x="3655046" y="3067039"/>
            <a:ext cx="1191695" cy="919667"/>
          </a:xfrm>
          <a:prstGeom prst="rect">
            <a:avLst/>
          </a:prstGeom>
        </p:spPr>
      </p:pic>
      <p:pic>
        <p:nvPicPr>
          <p:cNvPr id="21" name="图片 20">
            <a:extLst>
              <a:ext uri="{FF2B5EF4-FFF2-40B4-BE49-F238E27FC236}">
                <a16:creationId xmlns:a16="http://schemas.microsoft.com/office/drawing/2014/main" id="{B7E6A90D-D832-DA0B-0FE9-51CFD1EC21FF}"/>
              </a:ext>
            </a:extLst>
          </p:cNvPr>
          <p:cNvPicPr>
            <a:picLocks noChangeAspect="1"/>
          </p:cNvPicPr>
          <p:nvPr/>
        </p:nvPicPr>
        <p:blipFill>
          <a:blip r:embed="rId3"/>
          <a:srcRect l="2428" t="917" r="73284" b="67107"/>
          <a:stretch/>
        </p:blipFill>
        <p:spPr>
          <a:xfrm>
            <a:off x="3655046" y="4137373"/>
            <a:ext cx="1191695" cy="919667"/>
          </a:xfrm>
          <a:prstGeom prst="rect">
            <a:avLst/>
          </a:prstGeom>
        </p:spPr>
      </p:pic>
      <p:pic>
        <p:nvPicPr>
          <p:cNvPr id="22" name="图片 21">
            <a:extLst>
              <a:ext uri="{FF2B5EF4-FFF2-40B4-BE49-F238E27FC236}">
                <a16:creationId xmlns:a16="http://schemas.microsoft.com/office/drawing/2014/main" id="{DAFD9192-ADCE-25D0-0CC7-0293F9A2BFEF}"/>
              </a:ext>
            </a:extLst>
          </p:cNvPr>
          <p:cNvPicPr>
            <a:picLocks noChangeAspect="1"/>
          </p:cNvPicPr>
          <p:nvPr/>
        </p:nvPicPr>
        <p:blipFill>
          <a:blip r:embed="rId4"/>
          <a:srcRect l="3962" t="292" r="63070" b="55598"/>
          <a:stretch/>
        </p:blipFill>
        <p:spPr>
          <a:xfrm>
            <a:off x="5037171" y="913236"/>
            <a:ext cx="1239170" cy="925244"/>
          </a:xfrm>
          <a:prstGeom prst="rect">
            <a:avLst/>
          </a:prstGeom>
        </p:spPr>
      </p:pic>
      <p:pic>
        <p:nvPicPr>
          <p:cNvPr id="23" name="图片 22">
            <a:extLst>
              <a:ext uri="{FF2B5EF4-FFF2-40B4-BE49-F238E27FC236}">
                <a16:creationId xmlns:a16="http://schemas.microsoft.com/office/drawing/2014/main" id="{D8497E7A-4549-E0EF-7D19-97D1C1BD3507}"/>
              </a:ext>
            </a:extLst>
          </p:cNvPr>
          <p:cNvPicPr>
            <a:picLocks noChangeAspect="1"/>
          </p:cNvPicPr>
          <p:nvPr/>
        </p:nvPicPr>
        <p:blipFill>
          <a:blip r:embed="rId4"/>
          <a:srcRect l="3962" t="292" r="63070" b="55598"/>
          <a:stretch/>
        </p:blipFill>
        <p:spPr>
          <a:xfrm>
            <a:off x="5037171" y="1992926"/>
            <a:ext cx="1239170" cy="915827"/>
          </a:xfrm>
          <a:prstGeom prst="rect">
            <a:avLst/>
          </a:prstGeom>
        </p:spPr>
      </p:pic>
      <p:pic>
        <p:nvPicPr>
          <p:cNvPr id="24" name="图片 23">
            <a:extLst>
              <a:ext uri="{FF2B5EF4-FFF2-40B4-BE49-F238E27FC236}">
                <a16:creationId xmlns:a16="http://schemas.microsoft.com/office/drawing/2014/main" id="{7405E131-7A24-E556-39A9-85702DF39E1C}"/>
              </a:ext>
            </a:extLst>
          </p:cNvPr>
          <p:cNvPicPr>
            <a:picLocks noChangeAspect="1"/>
          </p:cNvPicPr>
          <p:nvPr/>
        </p:nvPicPr>
        <p:blipFill>
          <a:blip r:embed="rId4"/>
          <a:srcRect l="3962" t="292" r="63070" b="55598"/>
          <a:stretch/>
        </p:blipFill>
        <p:spPr>
          <a:xfrm>
            <a:off x="5037171" y="3070879"/>
            <a:ext cx="1239170" cy="915827"/>
          </a:xfrm>
          <a:prstGeom prst="rect">
            <a:avLst/>
          </a:prstGeom>
        </p:spPr>
      </p:pic>
      <p:pic>
        <p:nvPicPr>
          <p:cNvPr id="25" name="图片 24">
            <a:extLst>
              <a:ext uri="{FF2B5EF4-FFF2-40B4-BE49-F238E27FC236}">
                <a16:creationId xmlns:a16="http://schemas.microsoft.com/office/drawing/2014/main" id="{056A455E-7C37-B02D-0FCD-ECB7A5D284B0}"/>
              </a:ext>
            </a:extLst>
          </p:cNvPr>
          <p:cNvPicPr>
            <a:picLocks noChangeAspect="1"/>
          </p:cNvPicPr>
          <p:nvPr/>
        </p:nvPicPr>
        <p:blipFill>
          <a:blip r:embed="rId4"/>
          <a:srcRect l="3962" t="292" r="63070" b="55598"/>
          <a:stretch/>
        </p:blipFill>
        <p:spPr>
          <a:xfrm>
            <a:off x="5037171" y="4132770"/>
            <a:ext cx="1239170" cy="924270"/>
          </a:xfrm>
          <a:prstGeom prst="rect">
            <a:avLst/>
          </a:prstGeom>
        </p:spPr>
      </p:pic>
      <p:pic>
        <p:nvPicPr>
          <p:cNvPr id="26" name="图片 25">
            <a:extLst>
              <a:ext uri="{FF2B5EF4-FFF2-40B4-BE49-F238E27FC236}">
                <a16:creationId xmlns:a16="http://schemas.microsoft.com/office/drawing/2014/main" id="{5C668347-88BE-F800-D9BA-105A24EEAE98}"/>
              </a:ext>
            </a:extLst>
          </p:cNvPr>
          <p:cNvPicPr>
            <a:picLocks noChangeAspect="1"/>
          </p:cNvPicPr>
          <p:nvPr/>
        </p:nvPicPr>
        <p:blipFill>
          <a:blip r:embed="rId5"/>
          <a:srcRect r="63851" b="52366"/>
          <a:stretch/>
        </p:blipFill>
        <p:spPr>
          <a:xfrm>
            <a:off x="6466771" y="913236"/>
            <a:ext cx="1239170" cy="925244"/>
          </a:xfrm>
          <a:prstGeom prst="rect">
            <a:avLst/>
          </a:prstGeom>
        </p:spPr>
      </p:pic>
      <p:pic>
        <p:nvPicPr>
          <p:cNvPr id="27" name="图片 26">
            <a:extLst>
              <a:ext uri="{FF2B5EF4-FFF2-40B4-BE49-F238E27FC236}">
                <a16:creationId xmlns:a16="http://schemas.microsoft.com/office/drawing/2014/main" id="{57B418AB-1D81-9E8B-4EF4-9A5B1B0B0A1A}"/>
              </a:ext>
            </a:extLst>
          </p:cNvPr>
          <p:cNvPicPr>
            <a:picLocks noChangeAspect="1"/>
          </p:cNvPicPr>
          <p:nvPr/>
        </p:nvPicPr>
        <p:blipFill>
          <a:blip r:embed="rId5"/>
          <a:srcRect r="63851" b="52366"/>
          <a:stretch/>
        </p:blipFill>
        <p:spPr>
          <a:xfrm>
            <a:off x="6466771" y="1992926"/>
            <a:ext cx="1239170" cy="915827"/>
          </a:xfrm>
          <a:prstGeom prst="rect">
            <a:avLst/>
          </a:prstGeom>
        </p:spPr>
      </p:pic>
      <p:pic>
        <p:nvPicPr>
          <p:cNvPr id="28" name="图片 27">
            <a:extLst>
              <a:ext uri="{FF2B5EF4-FFF2-40B4-BE49-F238E27FC236}">
                <a16:creationId xmlns:a16="http://schemas.microsoft.com/office/drawing/2014/main" id="{7A1BD123-82B7-13C9-6655-0F4F45054DA0}"/>
              </a:ext>
            </a:extLst>
          </p:cNvPr>
          <p:cNvPicPr>
            <a:picLocks noChangeAspect="1"/>
          </p:cNvPicPr>
          <p:nvPr/>
        </p:nvPicPr>
        <p:blipFill>
          <a:blip r:embed="rId5"/>
          <a:srcRect r="63851" b="52366"/>
          <a:stretch/>
        </p:blipFill>
        <p:spPr>
          <a:xfrm>
            <a:off x="6466771" y="3070879"/>
            <a:ext cx="1239170" cy="915827"/>
          </a:xfrm>
          <a:prstGeom prst="rect">
            <a:avLst/>
          </a:prstGeom>
        </p:spPr>
      </p:pic>
      <p:pic>
        <p:nvPicPr>
          <p:cNvPr id="29" name="图片 28">
            <a:extLst>
              <a:ext uri="{FF2B5EF4-FFF2-40B4-BE49-F238E27FC236}">
                <a16:creationId xmlns:a16="http://schemas.microsoft.com/office/drawing/2014/main" id="{4F4F93A6-2687-872F-22E6-5EA6AD7EBDF6}"/>
              </a:ext>
            </a:extLst>
          </p:cNvPr>
          <p:cNvPicPr>
            <a:picLocks noChangeAspect="1"/>
          </p:cNvPicPr>
          <p:nvPr/>
        </p:nvPicPr>
        <p:blipFill>
          <a:blip r:embed="rId5"/>
          <a:srcRect r="63851" b="52366"/>
          <a:stretch/>
        </p:blipFill>
        <p:spPr>
          <a:xfrm>
            <a:off x="6466771" y="4128549"/>
            <a:ext cx="1239170" cy="924270"/>
          </a:xfrm>
          <a:prstGeom prst="rect">
            <a:avLst/>
          </a:prstGeom>
        </p:spPr>
      </p:pic>
    </p:spTree>
    <p:extLst>
      <p:ext uri="{BB962C8B-B14F-4D97-AF65-F5344CB8AC3E}">
        <p14:creationId xmlns:p14="http://schemas.microsoft.com/office/powerpoint/2010/main" val="7926205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CC5E3E-5BDA-0D9E-5195-2956070D12E8}"/>
              </a:ext>
            </a:extLst>
          </p:cNvPr>
          <p:cNvSpPr>
            <a:spLocks noGrp="1"/>
          </p:cNvSpPr>
          <p:nvPr>
            <p:ph type="sldNum" sz="quarter" idx="12"/>
          </p:nvPr>
        </p:nvSpPr>
        <p:spPr/>
        <p:txBody>
          <a:bodyPr/>
          <a:lstStyle/>
          <a:p>
            <a:fld id="{8D04ACF1-8115-4F2A-BC52-125D9799F304}" type="slidenum">
              <a:rPr lang="zh-CN" altLang="en-US" smtClean="0"/>
              <a:t>102</a:t>
            </a:fld>
            <a:endParaRPr lang="zh-CN" altLang="en-US"/>
          </a:p>
        </p:txBody>
      </p:sp>
      <p:pic>
        <p:nvPicPr>
          <p:cNvPr id="3" name="图片 2" descr="图示&#10;&#10;AI 生成的内容可能不正确。">
            <a:extLst>
              <a:ext uri="{FF2B5EF4-FFF2-40B4-BE49-F238E27FC236}">
                <a16:creationId xmlns:a16="http://schemas.microsoft.com/office/drawing/2014/main" id="{B2884FC9-878B-92FD-4E11-C669C5C0D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418" y="2562042"/>
            <a:ext cx="2226818" cy="2324144"/>
          </a:xfrm>
          <a:prstGeom prst="rect">
            <a:avLst/>
          </a:prstGeom>
        </p:spPr>
      </p:pic>
      <p:pic>
        <p:nvPicPr>
          <p:cNvPr id="4" name="图片 3" descr="背景图案&#10;&#10;AI 生成的内容可能不正确。">
            <a:extLst>
              <a:ext uri="{FF2B5EF4-FFF2-40B4-BE49-F238E27FC236}">
                <a16:creationId xmlns:a16="http://schemas.microsoft.com/office/drawing/2014/main" id="{DCD5E8B8-64A0-9F2E-C76A-121D0512C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157" y="3017113"/>
            <a:ext cx="462852" cy="1502329"/>
          </a:xfrm>
          <a:prstGeom prst="rect">
            <a:avLst/>
          </a:prstGeom>
        </p:spPr>
      </p:pic>
      <p:pic>
        <p:nvPicPr>
          <p:cNvPr id="5" name="图片 4" descr="图示&#10;&#10;AI 生成的内容可能不正确。">
            <a:extLst>
              <a:ext uri="{FF2B5EF4-FFF2-40B4-BE49-F238E27FC236}">
                <a16:creationId xmlns:a16="http://schemas.microsoft.com/office/drawing/2014/main" id="{6AE43753-B0A5-CAAF-0C62-5C6CAB19128C}"/>
              </a:ext>
            </a:extLst>
          </p:cNvPr>
          <p:cNvPicPr>
            <a:picLocks noChangeAspect="1"/>
          </p:cNvPicPr>
          <p:nvPr/>
        </p:nvPicPr>
        <p:blipFill>
          <a:blip r:embed="rId4">
            <a:extLst>
              <a:ext uri="{28A0092B-C50C-407E-A947-70E740481C1C}">
                <a14:useLocalDpi xmlns:a14="http://schemas.microsoft.com/office/drawing/2010/main" val="0"/>
              </a:ext>
            </a:extLst>
          </a:blip>
          <a:srcRect b="8727"/>
          <a:stretch>
            <a:fillRect/>
          </a:stretch>
        </p:blipFill>
        <p:spPr>
          <a:xfrm>
            <a:off x="445258" y="2137789"/>
            <a:ext cx="2935941" cy="2679710"/>
          </a:xfrm>
          <a:prstGeom prst="rect">
            <a:avLst/>
          </a:prstGeom>
        </p:spPr>
      </p:pic>
      <p:pic>
        <p:nvPicPr>
          <p:cNvPr id="6" name="图片 5">
            <a:extLst>
              <a:ext uri="{FF2B5EF4-FFF2-40B4-BE49-F238E27FC236}">
                <a16:creationId xmlns:a16="http://schemas.microsoft.com/office/drawing/2014/main" id="{D247AA4C-D5D5-7FDD-5568-78BF015D1A2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3033705" y="2215102"/>
            <a:ext cx="1190263" cy="1255649"/>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7" name="右箭头 6">
            <a:extLst>
              <a:ext uri="{FF2B5EF4-FFF2-40B4-BE49-F238E27FC236}">
                <a16:creationId xmlns:a16="http://schemas.microsoft.com/office/drawing/2014/main" id="{E94C6FC9-37E8-A1B9-3F3C-DAA07B349AD7}"/>
              </a:ext>
            </a:extLst>
          </p:cNvPr>
          <p:cNvSpPr/>
          <p:nvPr/>
        </p:nvSpPr>
        <p:spPr>
          <a:xfrm rot="19591622">
            <a:off x="2634757" y="3077760"/>
            <a:ext cx="618690" cy="307880"/>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443AA2A-B0F8-B10A-8827-D3C9402B2595}"/>
              </a:ext>
            </a:extLst>
          </p:cNvPr>
          <p:cNvSpPr txBox="1"/>
          <p:nvPr/>
        </p:nvSpPr>
        <p:spPr>
          <a:xfrm>
            <a:off x="3062416" y="3517339"/>
            <a:ext cx="1570423" cy="369332"/>
          </a:xfrm>
          <a:prstGeom prst="rect">
            <a:avLst/>
          </a:prstGeom>
          <a:noFill/>
        </p:spPr>
        <p:txBody>
          <a:bodyPr wrap="square" rtlCol="0">
            <a:spAutoFit/>
          </a:bodyPr>
          <a:lstStyle/>
          <a:p>
            <a:pPr algn="just"/>
            <a:r>
              <a:rPr kumimoji="1" lang="en-US" altLang="zh-CN" b="1" dirty="0">
                <a:solidFill>
                  <a:schemeClr val="tx2">
                    <a:lumMod val="50000"/>
                    <a:lumOff val="50000"/>
                  </a:schemeClr>
                </a:solidFill>
              </a:rPr>
              <a:t>ICA Siphon</a:t>
            </a:r>
          </a:p>
        </p:txBody>
      </p:sp>
      <p:sp>
        <p:nvSpPr>
          <p:cNvPr id="9" name="右箭头 8">
            <a:extLst>
              <a:ext uri="{FF2B5EF4-FFF2-40B4-BE49-F238E27FC236}">
                <a16:creationId xmlns:a16="http://schemas.microsoft.com/office/drawing/2014/main" id="{5F9647D6-8904-48AF-FF0F-647D2926C559}"/>
              </a:ext>
            </a:extLst>
          </p:cNvPr>
          <p:cNvSpPr/>
          <p:nvPr/>
        </p:nvSpPr>
        <p:spPr>
          <a:xfrm rot="2047587">
            <a:off x="3943643" y="3094511"/>
            <a:ext cx="504463" cy="289661"/>
          </a:xfrm>
          <a:prstGeom prst="rightArrow">
            <a:avLst>
              <a:gd name="adj1" fmla="val 50000"/>
              <a:gd name="adj2" fmla="val 73775"/>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6ED175EB-9E1D-2513-746D-6CB9F010D504}"/>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6109" r="75831" b="6828"/>
          <a:stretch>
            <a:fillRect/>
          </a:stretch>
        </p:blipFill>
        <p:spPr bwMode="auto">
          <a:xfrm>
            <a:off x="7463222" y="819784"/>
            <a:ext cx="1141624" cy="3253720"/>
          </a:xfrm>
          <a:prstGeom prst="rect">
            <a:avLst/>
          </a:prstGeom>
          <a:ln w="25400">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3E8E28CD-7A95-1671-2650-08F6E1DC6E6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rcRect l="3539" t="15841" r="80297" b="58909"/>
          <a:stretch>
            <a:fillRect/>
          </a:stretch>
        </p:blipFill>
        <p:spPr bwMode="auto">
          <a:xfrm>
            <a:off x="7425546" y="1203625"/>
            <a:ext cx="945410" cy="997345"/>
          </a:xfrm>
          <a:prstGeom prst="ellipse">
            <a:avLst/>
          </a:prstGeom>
          <a:ln w="25400">
            <a:solidFill>
              <a:schemeClr val="tx2">
                <a:lumMod val="50000"/>
                <a:lumOff val="50000"/>
              </a:schemeClr>
            </a:solid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4B5E4F1D-1242-B9F2-A9D3-B6363A5F1B1D}"/>
              </a:ext>
            </a:extLst>
          </p:cNvPr>
          <p:cNvSpPr txBox="1"/>
          <p:nvPr/>
        </p:nvSpPr>
        <p:spPr>
          <a:xfrm>
            <a:off x="7425546" y="1702021"/>
            <a:ext cx="945410" cy="461665"/>
          </a:xfrm>
          <a:prstGeom prst="rect">
            <a:avLst/>
          </a:prstGeom>
          <a:noFill/>
        </p:spPr>
        <p:txBody>
          <a:bodyPr wrap="square" rtlCol="0">
            <a:spAutoFit/>
          </a:bodyPr>
          <a:lstStyle/>
          <a:p>
            <a:pPr algn="ctr"/>
            <a:r>
              <a:rPr kumimoji="1" lang="en-US" altLang="zh-CN" sz="1200" b="1" dirty="0">
                <a:solidFill>
                  <a:schemeClr val="tx2">
                    <a:lumMod val="50000"/>
                    <a:lumOff val="50000"/>
                  </a:schemeClr>
                </a:solidFill>
              </a:rPr>
              <a:t>ICA</a:t>
            </a:r>
          </a:p>
          <a:p>
            <a:pPr algn="ctr"/>
            <a:r>
              <a:rPr kumimoji="1" lang="en-US" altLang="zh-CN" sz="1200" b="1" dirty="0">
                <a:solidFill>
                  <a:schemeClr val="tx2">
                    <a:lumMod val="50000"/>
                    <a:lumOff val="50000"/>
                  </a:schemeClr>
                </a:solidFill>
              </a:rPr>
              <a:t>Siphon</a:t>
            </a:r>
          </a:p>
        </p:txBody>
      </p:sp>
      <p:sp>
        <p:nvSpPr>
          <p:cNvPr id="13" name="文本框 12">
            <a:extLst>
              <a:ext uri="{FF2B5EF4-FFF2-40B4-BE49-F238E27FC236}">
                <a16:creationId xmlns:a16="http://schemas.microsoft.com/office/drawing/2014/main" id="{E5AAD53E-AF21-57C8-7977-D115CF4D853C}"/>
              </a:ext>
            </a:extLst>
          </p:cNvPr>
          <p:cNvSpPr txBox="1"/>
          <p:nvPr/>
        </p:nvSpPr>
        <p:spPr>
          <a:xfrm>
            <a:off x="7971281" y="3659214"/>
            <a:ext cx="945410" cy="307777"/>
          </a:xfrm>
          <a:prstGeom prst="rect">
            <a:avLst/>
          </a:prstGeom>
          <a:noFill/>
        </p:spPr>
        <p:txBody>
          <a:bodyPr wrap="square" rtlCol="0">
            <a:spAutoFit/>
          </a:bodyPr>
          <a:lstStyle/>
          <a:p>
            <a:pPr algn="ctr"/>
            <a:r>
              <a:rPr kumimoji="1" lang="en-US" altLang="zh-CN" sz="1400" dirty="0"/>
              <a:t>CCA</a:t>
            </a:r>
          </a:p>
        </p:txBody>
      </p:sp>
      <p:sp>
        <p:nvSpPr>
          <p:cNvPr id="14" name="文本框 13">
            <a:extLst>
              <a:ext uri="{FF2B5EF4-FFF2-40B4-BE49-F238E27FC236}">
                <a16:creationId xmlns:a16="http://schemas.microsoft.com/office/drawing/2014/main" id="{18365125-D321-2F8F-79C4-353C6BDC9299}"/>
              </a:ext>
            </a:extLst>
          </p:cNvPr>
          <p:cNvSpPr txBox="1"/>
          <p:nvPr/>
        </p:nvSpPr>
        <p:spPr>
          <a:xfrm>
            <a:off x="7534076" y="2325299"/>
            <a:ext cx="945410" cy="369332"/>
          </a:xfrm>
          <a:prstGeom prst="rect">
            <a:avLst/>
          </a:prstGeom>
          <a:noFill/>
        </p:spPr>
        <p:txBody>
          <a:bodyPr wrap="square" rtlCol="0">
            <a:spAutoFit/>
          </a:bodyPr>
          <a:lstStyle/>
          <a:p>
            <a:pPr algn="ctr"/>
            <a:r>
              <a:rPr kumimoji="1" lang="en-US" altLang="zh-CN" dirty="0"/>
              <a:t>ICA</a:t>
            </a:r>
          </a:p>
        </p:txBody>
      </p:sp>
      <p:sp>
        <p:nvSpPr>
          <p:cNvPr id="15" name="文本框 14">
            <a:extLst>
              <a:ext uri="{FF2B5EF4-FFF2-40B4-BE49-F238E27FC236}">
                <a16:creationId xmlns:a16="http://schemas.microsoft.com/office/drawing/2014/main" id="{E4302DEA-6AB9-318D-FB5C-4F39E6AC5276}"/>
              </a:ext>
            </a:extLst>
          </p:cNvPr>
          <p:cNvSpPr txBox="1"/>
          <p:nvPr/>
        </p:nvSpPr>
        <p:spPr>
          <a:xfrm>
            <a:off x="7227520" y="730517"/>
            <a:ext cx="945410" cy="307777"/>
          </a:xfrm>
          <a:prstGeom prst="rect">
            <a:avLst/>
          </a:prstGeom>
          <a:noFill/>
        </p:spPr>
        <p:txBody>
          <a:bodyPr wrap="square" rtlCol="0">
            <a:spAutoFit/>
          </a:bodyPr>
          <a:lstStyle/>
          <a:p>
            <a:pPr algn="ctr"/>
            <a:r>
              <a:rPr kumimoji="1" lang="en-US" altLang="zh-CN" sz="1400" dirty="0"/>
              <a:t>ACA</a:t>
            </a:r>
          </a:p>
        </p:txBody>
      </p:sp>
    </p:spTree>
    <p:extLst>
      <p:ext uri="{BB962C8B-B14F-4D97-AF65-F5344CB8AC3E}">
        <p14:creationId xmlns:p14="http://schemas.microsoft.com/office/powerpoint/2010/main" val="37550379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B88430-A210-180C-7738-B35B175F313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375F0A-83B2-EB5B-C3E3-DECD0559FAFB}"/>
              </a:ext>
            </a:extLst>
          </p:cNvPr>
          <p:cNvSpPr>
            <a:spLocks noGrp="1"/>
          </p:cNvSpPr>
          <p:nvPr>
            <p:ph type="sldNum" sz="quarter" idx="12"/>
          </p:nvPr>
        </p:nvSpPr>
        <p:spPr/>
        <p:txBody>
          <a:bodyPr/>
          <a:lstStyle/>
          <a:p>
            <a:fld id="{8D04ACF1-8115-4F2A-BC52-125D9799F304}" type="slidenum">
              <a:rPr lang="zh-CN" altLang="en-US" smtClean="0"/>
              <a:t>103</a:t>
            </a:fld>
            <a:endParaRPr lang="zh-CN" altLang="en-US"/>
          </a:p>
        </p:txBody>
      </p:sp>
      <p:pic>
        <p:nvPicPr>
          <p:cNvPr id="16" name="图片 15" descr="表格&#10;&#10;AI 生成的内容可能不正确。">
            <a:extLst>
              <a:ext uri="{FF2B5EF4-FFF2-40B4-BE49-F238E27FC236}">
                <a16:creationId xmlns:a16="http://schemas.microsoft.com/office/drawing/2014/main" id="{A495461C-9C38-CE8F-1E97-235D1CDBF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652" y="1000895"/>
            <a:ext cx="4239900" cy="1554323"/>
          </a:xfrm>
          <a:prstGeom prst="rect">
            <a:avLst/>
          </a:prstGeom>
        </p:spPr>
      </p:pic>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54431">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1</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l-GR" altLang="zh-CN" sz="1200" i="1" smtClean="0">
                                    <a:latin typeface="Cambria Math" panose="02040503050406030204" pitchFamily="18" charset="0"/>
                                  </a:rPr>
                                  <m:t>𝜅</m:t>
                                </m:r>
                                <m:r>
                                  <a:rPr lang="en-US" altLang="zh-CN" sz="1200" b="0" i="1" smtClean="0">
                                    <a:latin typeface="Cambria Math" panose="02040503050406030204" pitchFamily="18" charset="0"/>
                                  </a:rPr>
                                  <m:t>_</m:t>
                                </m:r>
                                <m:r>
                                  <a:rPr lang="en-US" altLang="zh-CN" sz="1200" i="1" smtClean="0">
                                    <a:latin typeface="Cambria Math" panose="02040503050406030204" pitchFamily="18" charset="0"/>
                                  </a:rPr>
                                  <m:t>𝐵</m:t>
                                </m:r>
                                <m:r>
                                  <a:rPr lang="en-US" altLang="zh-CN" sz="1200" b="0" i="1" smtClean="0">
                                    <a:latin typeface="Cambria Math" panose="02040503050406030204" pitchFamily="18" charset="0"/>
                                  </a:rPr>
                                  <m:t>2</m:t>
                                </m:r>
                              </m:oMath>
                            </m:oMathPara>
                          </a14:m>
                          <a:endParaRPr lang="en-US" altLang="zh-CN"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54431">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54431">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54431">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54431">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Choice>
        <mc:Fallback xmlns="">
          <p:graphicFrame>
            <p:nvGraphicFramePr>
              <p:cNvPr id="17" name="表格 16">
                <a:extLst>
                  <a:ext uri="{FF2B5EF4-FFF2-40B4-BE49-F238E27FC236}">
                    <a16:creationId xmlns:a16="http://schemas.microsoft.com/office/drawing/2014/main" id="{B802206B-BDCB-373C-28C4-C93F928C2401}"/>
                  </a:ext>
                </a:extLst>
              </p:cNvPr>
              <p:cNvGraphicFramePr>
                <a:graphicFrameLocks noGrp="1"/>
              </p:cNvGraphicFramePr>
              <p:nvPr>
                <p:extLst>
                  <p:ext uri="{D42A27DB-BD31-4B8C-83A1-F6EECF244321}">
                    <p14:modId xmlns:p14="http://schemas.microsoft.com/office/powerpoint/2010/main" val="2528477407"/>
                  </p:ext>
                </p:extLst>
              </p:nvPr>
            </p:nvGraphicFramePr>
            <p:xfrm>
              <a:off x="1596505" y="2776200"/>
              <a:ext cx="4385196" cy="1645920"/>
            </p:xfrm>
            <a:graphic>
              <a:graphicData uri="http://schemas.openxmlformats.org/drawingml/2006/table">
                <a:tbl>
                  <a:tblPr firstRow="1" bandRow="1">
                    <a:tableStyleId>{5C22544A-7EE6-4342-B048-85BDC9FD1C3A}</a:tableStyleId>
                  </a:tblPr>
                  <a:tblGrid>
                    <a:gridCol w="535191">
                      <a:extLst>
                        <a:ext uri="{9D8B030D-6E8A-4147-A177-3AD203B41FA5}">
                          <a16:colId xmlns:a16="http://schemas.microsoft.com/office/drawing/2014/main" val="584696900"/>
                        </a:ext>
                      </a:extLst>
                    </a:gridCol>
                    <a:gridCol w="1117708">
                      <a:extLst>
                        <a:ext uri="{9D8B030D-6E8A-4147-A177-3AD203B41FA5}">
                          <a16:colId xmlns:a16="http://schemas.microsoft.com/office/drawing/2014/main" val="3854733287"/>
                        </a:ext>
                      </a:extLst>
                    </a:gridCol>
                    <a:gridCol w="1433023">
                      <a:extLst>
                        <a:ext uri="{9D8B030D-6E8A-4147-A177-3AD203B41FA5}">
                          <a16:colId xmlns:a16="http://schemas.microsoft.com/office/drawing/2014/main" val="2360860561"/>
                        </a:ext>
                      </a:extLst>
                    </a:gridCol>
                    <a:gridCol w="1299274">
                      <a:extLst>
                        <a:ext uri="{9D8B030D-6E8A-4147-A177-3AD203B41FA5}">
                          <a16:colId xmlns:a16="http://schemas.microsoft.com/office/drawing/2014/main" val="2067409049"/>
                        </a:ext>
                      </a:extLst>
                    </a:gridCol>
                  </a:tblGrid>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en-US" altLang="zh-CN" sz="1200" dirty="0">
                              <a:solidFill>
                                <a:schemeClr val="tx1"/>
                              </a:solidFill>
                            </a:rPr>
                            <a:t>Bending</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endParaRPr lang="zh-CN" altLang="en-US"/>
                        </a:p>
                      </a:txBody>
                      <a:tcPr/>
                    </a:tc>
                    <a:tc rowSpan="2">
                      <a:txBody>
                        <a:bodyPr/>
                        <a:lstStyle/>
                        <a:p>
                          <a:pPr algn="ctr"/>
                          <a:r>
                            <a:rPr lang="en-US" altLang="zh-CN" sz="1200" dirty="0">
                              <a:solidFill>
                                <a:schemeClr val="tx1"/>
                              </a:solidFill>
                            </a:rPr>
                            <a:t>Twisting</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25887598"/>
                      </a:ext>
                    </a:extLst>
                  </a:tr>
                  <a:tr h="274320">
                    <a:tc>
                      <a:txBody>
                        <a:bodyPr/>
                        <a:lstStyle/>
                        <a:p>
                          <a:pPr algn="ct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826" t="-102222" r="-244565" b="-41777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15745" t="-102222" r="-91489" b="-417778"/>
                          </a:stretch>
                        </a:blipFill>
                      </a:tcPr>
                    </a:tc>
                    <a:tc vMerge="1">
                      <a:txBody>
                        <a:bodyPr/>
                        <a:lstStyle/>
                        <a:p>
                          <a:pPr algn="ctr"/>
                          <a:endParaRPr lang="zh-CN"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74320">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487834556"/>
                      </a:ext>
                    </a:extLst>
                  </a:tr>
                  <a:tr h="274320">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74320">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74320">
                    <a:tc>
                      <a:txBody>
                        <a:bodyPr/>
                        <a:lstStyle/>
                        <a:p>
                          <a:pPr algn="ctr"/>
                          <a:r>
                            <a:rPr lang="en-US" altLang="zh-CN" sz="1200" dirty="0">
                              <a:solidFill>
                                <a:schemeClr val="tx1"/>
                              </a:solidFill>
                            </a:rPr>
                            <a:t>S</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00B0F0"/>
                              </a:solidFill>
                            </a:rPr>
                            <a:t>high</a:t>
                          </a: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solidFill>
                          <a:schemeClr val="bg1"/>
                        </a:solidFill>
                      </a:tcPr>
                    </a:tc>
                    <a:tc>
                      <a:txBody>
                        <a:bodyPr/>
                        <a:lstStyle/>
                        <a:p>
                          <a:pPr algn="ctr"/>
                          <a:endParaRPr lang="zh-CN" altLang="en-US" sz="12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2074510732"/>
                      </a:ext>
                    </a:extLst>
                  </a:tr>
                </a:tbl>
              </a:graphicData>
            </a:graphic>
          </p:graphicFrame>
        </mc:Fallback>
      </mc:AlternateContent>
    </p:spTree>
    <p:extLst>
      <p:ext uri="{BB962C8B-B14F-4D97-AF65-F5344CB8AC3E}">
        <p14:creationId xmlns:p14="http://schemas.microsoft.com/office/powerpoint/2010/main" val="18243791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087232-367E-D63A-ED01-ED02AC770BB2}"/>
            </a:ext>
          </a:extLst>
        </p:cNvPr>
        <p:cNvGrpSpPr/>
        <p:nvPr/>
      </p:nvGrpSpPr>
      <p:grpSpPr>
        <a:xfrm>
          <a:off x="0" y="0"/>
          <a:ext cx="0" cy="0"/>
          <a:chOff x="0" y="0"/>
          <a:chExt cx="0" cy="0"/>
        </a:xfrm>
      </p:grpSpPr>
      <p:pic>
        <p:nvPicPr>
          <p:cNvPr id="59" name="图片 58" descr="图表&#10;&#10;AI 生成的内容可能不正确。">
            <a:extLst>
              <a:ext uri="{FF2B5EF4-FFF2-40B4-BE49-F238E27FC236}">
                <a16:creationId xmlns:a16="http://schemas.microsoft.com/office/drawing/2014/main" id="{A7C33C6A-E828-DF4D-172D-A1AC571549B7}"/>
              </a:ext>
            </a:extLst>
          </p:cNvPr>
          <p:cNvPicPr>
            <a:picLocks noChangeAspect="1"/>
          </p:cNvPicPr>
          <p:nvPr/>
        </p:nvPicPr>
        <p:blipFill>
          <a:blip r:embed="rId3">
            <a:extLst>
              <a:ext uri="{28A0092B-C50C-407E-A947-70E740481C1C}">
                <a14:useLocalDpi xmlns:a14="http://schemas.microsoft.com/office/drawing/2010/main" val="0"/>
              </a:ext>
            </a:extLst>
          </a:blip>
          <a:srcRect l="45609" t="1454" r="27335" b="-1454"/>
          <a:stretch>
            <a:fillRect/>
          </a:stretch>
        </p:blipFill>
        <p:spPr>
          <a:xfrm>
            <a:off x="2944992" y="776586"/>
            <a:ext cx="1737706" cy="2036434"/>
          </a:xfrm>
          <a:prstGeom prst="rect">
            <a:avLst/>
          </a:prstGeom>
        </p:spPr>
      </p:pic>
      <p:pic>
        <p:nvPicPr>
          <p:cNvPr id="58" name="图片 57" descr="图表&#10;&#10;AI 生成的内容可能不正确。">
            <a:extLst>
              <a:ext uri="{FF2B5EF4-FFF2-40B4-BE49-F238E27FC236}">
                <a16:creationId xmlns:a16="http://schemas.microsoft.com/office/drawing/2014/main" id="{0657D6E6-ED63-9EA7-F379-4C892305D501}"/>
              </a:ext>
            </a:extLst>
          </p:cNvPr>
          <p:cNvPicPr>
            <a:picLocks noChangeAspect="1"/>
          </p:cNvPicPr>
          <p:nvPr/>
        </p:nvPicPr>
        <p:blipFill>
          <a:blip r:embed="rId3">
            <a:extLst>
              <a:ext uri="{28A0092B-C50C-407E-A947-70E740481C1C}">
                <a14:useLocalDpi xmlns:a14="http://schemas.microsoft.com/office/drawing/2010/main" val="0"/>
              </a:ext>
            </a:extLst>
          </a:blip>
          <a:srcRect l="20345" t="413" r="53952" b="-413"/>
          <a:stretch>
            <a:fillRect/>
          </a:stretch>
        </p:blipFill>
        <p:spPr>
          <a:xfrm>
            <a:off x="1270294" y="729374"/>
            <a:ext cx="1650828" cy="2036434"/>
          </a:xfrm>
          <a:prstGeom prst="rect">
            <a:avLst/>
          </a:prstGeom>
        </p:spPr>
      </p:pic>
      <p:sp>
        <p:nvSpPr>
          <p:cNvPr id="2" name="灯片编号占位符 1">
            <a:extLst>
              <a:ext uri="{FF2B5EF4-FFF2-40B4-BE49-F238E27FC236}">
                <a16:creationId xmlns:a16="http://schemas.microsoft.com/office/drawing/2014/main" id="{F83A6A65-856A-C6F1-3AEE-5ADCED7ABDC8}"/>
              </a:ext>
            </a:extLst>
          </p:cNvPr>
          <p:cNvSpPr>
            <a:spLocks noGrp="1"/>
          </p:cNvSpPr>
          <p:nvPr>
            <p:ph type="sldNum" sz="quarter" idx="12"/>
          </p:nvPr>
        </p:nvSpPr>
        <p:spPr/>
        <p:txBody>
          <a:bodyPr/>
          <a:lstStyle/>
          <a:p>
            <a:fld id="{8D04ACF1-8115-4F2A-BC52-125D9799F304}" type="slidenum">
              <a:rPr lang="zh-CN" altLang="en-US" smtClean="0"/>
              <a:t>104</a:t>
            </a:fld>
            <a:endParaRPr lang="zh-CN" altLang="en-US"/>
          </a:p>
        </p:txBody>
      </p:sp>
      <p:pic>
        <p:nvPicPr>
          <p:cNvPr id="12" name="图片 11" descr="图表&#10;&#10;AI 生成的内容可能不正确。">
            <a:extLst>
              <a:ext uri="{FF2B5EF4-FFF2-40B4-BE49-F238E27FC236}">
                <a16:creationId xmlns:a16="http://schemas.microsoft.com/office/drawing/2014/main" id="{944440C5-6EC1-66ED-3ECD-01EEE00FB03A}"/>
              </a:ext>
            </a:extLst>
          </p:cNvPr>
          <p:cNvPicPr>
            <a:picLocks noChangeAspect="1"/>
          </p:cNvPicPr>
          <p:nvPr/>
        </p:nvPicPr>
        <p:blipFill>
          <a:blip r:embed="rId3">
            <a:extLst>
              <a:ext uri="{28A0092B-C50C-407E-A947-70E740481C1C}">
                <a14:useLocalDpi xmlns:a14="http://schemas.microsoft.com/office/drawing/2010/main" val="0"/>
              </a:ext>
            </a:extLst>
          </a:blip>
          <a:srcRect r="80547"/>
          <a:stretch>
            <a:fillRect/>
          </a:stretch>
        </p:blipFill>
        <p:spPr>
          <a:xfrm>
            <a:off x="0" y="709165"/>
            <a:ext cx="1249429" cy="2036434"/>
          </a:xfrm>
          <a:prstGeom prst="rect">
            <a:avLst/>
          </a:prstGeom>
        </p:spPr>
      </p:pic>
      <p:pic>
        <p:nvPicPr>
          <p:cNvPr id="16" name="图片 15" descr="图示&#10;&#10;AI 生成的内容可能不正确。">
            <a:extLst>
              <a:ext uri="{FF2B5EF4-FFF2-40B4-BE49-F238E27FC236}">
                <a16:creationId xmlns:a16="http://schemas.microsoft.com/office/drawing/2014/main" id="{DB1E6F36-3991-E466-1005-EB28E47CC798}"/>
              </a:ext>
            </a:extLst>
          </p:cNvPr>
          <p:cNvPicPr>
            <a:picLocks noChangeAspect="1"/>
          </p:cNvPicPr>
          <p:nvPr/>
        </p:nvPicPr>
        <p:blipFill>
          <a:blip r:embed="rId4">
            <a:extLst>
              <a:ext uri="{28A0092B-C50C-407E-A947-70E740481C1C}">
                <a14:useLocalDpi xmlns:a14="http://schemas.microsoft.com/office/drawing/2010/main" val="0"/>
              </a:ext>
            </a:extLst>
          </a:blip>
          <a:srcRect l="49854" t="385" r="25734" b="16332"/>
          <a:stretch>
            <a:fillRect/>
          </a:stretch>
        </p:blipFill>
        <p:spPr>
          <a:xfrm>
            <a:off x="7125332" y="631488"/>
            <a:ext cx="1831989" cy="2042540"/>
          </a:xfrm>
          <a:prstGeom prst="rect">
            <a:avLst/>
          </a:prstGeom>
        </p:spPr>
      </p:pic>
      <p:sp>
        <p:nvSpPr>
          <p:cNvPr id="4" name="文本框 3">
            <a:extLst>
              <a:ext uri="{FF2B5EF4-FFF2-40B4-BE49-F238E27FC236}">
                <a16:creationId xmlns:a16="http://schemas.microsoft.com/office/drawing/2014/main" id="{F5D1CF16-233A-08C1-18C5-E50334FBFB07}"/>
              </a:ext>
            </a:extLst>
          </p:cNvPr>
          <p:cNvSpPr txBox="1"/>
          <p:nvPr/>
        </p:nvSpPr>
        <p:spPr>
          <a:xfrm>
            <a:off x="1702084" y="1133904"/>
            <a:ext cx="2148840" cy="276999"/>
          </a:xfrm>
          <a:prstGeom prst="rect">
            <a:avLst/>
          </a:prstGeom>
          <a:noFill/>
        </p:spPr>
        <p:txBody>
          <a:bodyPr wrap="square" rtlCol="0">
            <a:spAutoFit/>
          </a:bodyPr>
          <a:lstStyle/>
          <a:p>
            <a:r>
              <a:rPr lang="en-US" altLang="zh-CN" sz="1200" dirty="0"/>
              <a:t>B1 Max Curvature </a:t>
            </a:r>
            <a:endParaRPr lang="zh-CN" altLang="en-US" sz="1200" dirty="0"/>
          </a:p>
        </p:txBody>
      </p:sp>
      <p:sp>
        <p:nvSpPr>
          <p:cNvPr id="5" name="文本框 4">
            <a:extLst>
              <a:ext uri="{FF2B5EF4-FFF2-40B4-BE49-F238E27FC236}">
                <a16:creationId xmlns:a16="http://schemas.microsoft.com/office/drawing/2014/main" id="{EA0C58AB-882F-C34A-0500-ED187C85DD78}"/>
              </a:ext>
            </a:extLst>
          </p:cNvPr>
          <p:cNvSpPr txBox="1"/>
          <p:nvPr/>
        </p:nvSpPr>
        <p:spPr>
          <a:xfrm>
            <a:off x="2787998" y="1697153"/>
            <a:ext cx="2148840" cy="276999"/>
          </a:xfrm>
          <a:prstGeom prst="rect">
            <a:avLst/>
          </a:prstGeom>
          <a:noFill/>
        </p:spPr>
        <p:txBody>
          <a:bodyPr wrap="square" rtlCol="0">
            <a:spAutoFit/>
          </a:bodyPr>
          <a:lstStyle/>
          <a:p>
            <a:r>
              <a:rPr lang="en-US" altLang="zh-CN" sz="1200" dirty="0"/>
              <a:t>B2 Max Curvature </a:t>
            </a:r>
            <a:endParaRPr lang="zh-CN" altLang="en-US" sz="1200" dirty="0"/>
          </a:p>
        </p:txBody>
      </p:sp>
      <p:sp>
        <p:nvSpPr>
          <p:cNvPr id="7" name="文本框 6">
            <a:extLst>
              <a:ext uri="{FF2B5EF4-FFF2-40B4-BE49-F238E27FC236}">
                <a16:creationId xmlns:a16="http://schemas.microsoft.com/office/drawing/2014/main" id="{930619CC-88BB-4D09-417C-DFD02C89728E}"/>
              </a:ext>
            </a:extLst>
          </p:cNvPr>
          <p:cNvSpPr txBox="1"/>
          <p:nvPr/>
        </p:nvSpPr>
        <p:spPr>
          <a:xfrm>
            <a:off x="252246" y="1139368"/>
            <a:ext cx="541020" cy="307777"/>
          </a:xfrm>
          <a:prstGeom prst="rect">
            <a:avLst/>
          </a:prstGeom>
          <a:noFill/>
        </p:spPr>
        <p:txBody>
          <a:bodyPr wrap="square" rtlCol="0">
            <a:spAutoFit/>
          </a:bodyPr>
          <a:lstStyle/>
          <a:p>
            <a:r>
              <a:rPr lang="en-US" altLang="zh-CN" sz="1400" dirty="0"/>
              <a:t>B1</a:t>
            </a:r>
            <a:endParaRPr lang="zh-CN" altLang="en-US" sz="1400" dirty="0"/>
          </a:p>
        </p:txBody>
      </p:sp>
      <p:sp>
        <p:nvSpPr>
          <p:cNvPr id="8" name="文本框 7">
            <a:extLst>
              <a:ext uri="{FF2B5EF4-FFF2-40B4-BE49-F238E27FC236}">
                <a16:creationId xmlns:a16="http://schemas.microsoft.com/office/drawing/2014/main" id="{4EBCEB6F-7004-BBE6-AB71-2135E14CA6E1}"/>
              </a:ext>
            </a:extLst>
          </p:cNvPr>
          <p:cNvSpPr txBox="1"/>
          <p:nvPr/>
        </p:nvSpPr>
        <p:spPr>
          <a:xfrm>
            <a:off x="708409" y="1652758"/>
            <a:ext cx="541020" cy="307777"/>
          </a:xfrm>
          <a:prstGeom prst="rect">
            <a:avLst/>
          </a:prstGeom>
          <a:noFill/>
        </p:spPr>
        <p:txBody>
          <a:bodyPr wrap="square" rtlCol="0">
            <a:spAutoFit/>
          </a:bodyPr>
          <a:lstStyle/>
          <a:p>
            <a:r>
              <a:rPr lang="en-US" altLang="zh-CN" sz="1400" dirty="0"/>
              <a:t>B2</a:t>
            </a:r>
            <a:endParaRPr lang="zh-CN" altLang="en-US" sz="1400" dirty="0"/>
          </a:p>
        </p:txBody>
      </p:sp>
      <p:pic>
        <p:nvPicPr>
          <p:cNvPr id="6" name="图片 5" descr="图表&#10;&#10;AI 生成的内容可能不正确。">
            <a:extLst>
              <a:ext uri="{FF2B5EF4-FFF2-40B4-BE49-F238E27FC236}">
                <a16:creationId xmlns:a16="http://schemas.microsoft.com/office/drawing/2014/main" id="{8B734CC4-D770-70D5-3505-0BA7F7CE30D3}"/>
              </a:ext>
            </a:extLst>
          </p:cNvPr>
          <p:cNvPicPr>
            <a:picLocks noChangeAspect="1"/>
          </p:cNvPicPr>
          <p:nvPr/>
        </p:nvPicPr>
        <p:blipFill>
          <a:blip r:embed="rId3">
            <a:extLst>
              <a:ext uri="{28A0092B-C50C-407E-A947-70E740481C1C}">
                <a14:useLocalDpi xmlns:a14="http://schemas.microsoft.com/office/drawing/2010/main" val="0"/>
              </a:ext>
            </a:extLst>
          </a:blip>
          <a:srcRect l="79597" r="-155" b="12579"/>
          <a:stretch>
            <a:fillRect/>
          </a:stretch>
        </p:blipFill>
        <p:spPr>
          <a:xfrm>
            <a:off x="5411434" y="749746"/>
            <a:ext cx="1320487" cy="1780275"/>
          </a:xfrm>
          <a:prstGeom prst="rect">
            <a:avLst/>
          </a:prstGeom>
        </p:spPr>
      </p:pic>
      <p:pic>
        <p:nvPicPr>
          <p:cNvPr id="10" name="图片 9">
            <a:extLst>
              <a:ext uri="{FF2B5EF4-FFF2-40B4-BE49-F238E27FC236}">
                <a16:creationId xmlns:a16="http://schemas.microsoft.com/office/drawing/2014/main" id="{21F5630B-914F-03C0-D725-74066E23301E}"/>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6720840" y="1304394"/>
            <a:ext cx="424939" cy="394051"/>
          </a:xfrm>
          <a:prstGeom prst="rect">
            <a:avLst/>
          </a:prstGeom>
        </p:spPr>
      </p:pic>
      <p:sp>
        <p:nvSpPr>
          <p:cNvPr id="11" name="文本框 10">
            <a:extLst>
              <a:ext uri="{FF2B5EF4-FFF2-40B4-BE49-F238E27FC236}">
                <a16:creationId xmlns:a16="http://schemas.microsoft.com/office/drawing/2014/main" id="{AC5DC50D-BB26-1F1B-4D44-8D91FC7243CF}"/>
              </a:ext>
            </a:extLst>
          </p:cNvPr>
          <p:cNvSpPr txBox="1"/>
          <p:nvPr/>
        </p:nvSpPr>
        <p:spPr>
          <a:xfrm>
            <a:off x="5914151" y="2467432"/>
            <a:ext cx="425003" cy="307777"/>
          </a:xfrm>
          <a:prstGeom prst="rect">
            <a:avLst/>
          </a:prstGeom>
          <a:noFill/>
        </p:spPr>
        <p:txBody>
          <a:bodyPr wrap="square" rtlCol="0">
            <a:spAutoFit/>
          </a:bodyPr>
          <a:lstStyle/>
          <a:p>
            <a:r>
              <a:rPr kumimoji="1" lang="en-US" altLang="zh-CN" sz="1400" dirty="0"/>
              <a:t>(d)</a:t>
            </a:r>
            <a:endParaRPr kumimoji="1" lang="zh-CN" altLang="en-US" sz="1400" dirty="0"/>
          </a:p>
        </p:txBody>
      </p:sp>
      <p:pic>
        <p:nvPicPr>
          <p:cNvPr id="13" name="图片 12" descr="图示&#10;&#10;AI 生成的内容可能不正确。">
            <a:extLst>
              <a:ext uri="{FF2B5EF4-FFF2-40B4-BE49-F238E27FC236}">
                <a16:creationId xmlns:a16="http://schemas.microsoft.com/office/drawing/2014/main" id="{BF082023-ECA1-2F01-9E74-D40807CB8FA6}"/>
              </a:ext>
            </a:extLst>
          </p:cNvPr>
          <p:cNvPicPr>
            <a:picLocks noChangeAspect="1"/>
          </p:cNvPicPr>
          <p:nvPr/>
        </p:nvPicPr>
        <p:blipFill>
          <a:blip r:embed="rId4">
            <a:extLst>
              <a:ext uri="{28A0092B-C50C-407E-A947-70E740481C1C}">
                <a14:useLocalDpi xmlns:a14="http://schemas.microsoft.com/office/drawing/2010/main" val="0"/>
              </a:ext>
            </a:extLst>
          </a:blip>
          <a:srcRect l="74386" t="438" r="1159" b="16280"/>
          <a:stretch>
            <a:fillRect/>
          </a:stretch>
        </p:blipFill>
        <p:spPr>
          <a:xfrm>
            <a:off x="252246" y="2904128"/>
            <a:ext cx="2915266" cy="3244707"/>
          </a:xfrm>
          <a:prstGeom prst="rect">
            <a:avLst/>
          </a:prstGeom>
        </p:spPr>
      </p:pic>
      <p:pic>
        <p:nvPicPr>
          <p:cNvPr id="14" name="图片 13">
            <a:extLst>
              <a:ext uri="{FF2B5EF4-FFF2-40B4-BE49-F238E27FC236}">
                <a16:creationId xmlns:a16="http://schemas.microsoft.com/office/drawing/2014/main" id="{CACA862E-69BE-FCE0-A9CE-45E5A5E15595}"/>
              </a:ext>
            </a:extLst>
          </p:cNvPr>
          <p:cNvPicPr>
            <a:picLocks noChangeAspect="1"/>
          </p:cNvPicPr>
          <p:nvPr/>
        </p:nvPicPr>
        <p:blipFill>
          <a:blip r:embed="rId5">
            <a:extLst>
              <a:ext uri="{28A0092B-C50C-407E-A947-70E740481C1C}">
                <a14:useLocalDpi xmlns:a14="http://schemas.microsoft.com/office/drawing/2010/main" val="0"/>
              </a:ext>
            </a:extLst>
          </a:blip>
          <a:srcRect l="13288" t="14560" r="13141" b="11334"/>
          <a:stretch>
            <a:fillRect/>
          </a:stretch>
        </p:blipFill>
        <p:spPr>
          <a:xfrm>
            <a:off x="4725542" y="1310475"/>
            <a:ext cx="424939" cy="394051"/>
          </a:xfrm>
          <a:prstGeom prst="rect">
            <a:avLst/>
          </a:prstGeom>
        </p:spPr>
      </p:pic>
      <p:sp>
        <p:nvSpPr>
          <p:cNvPr id="22" name="文本框 21">
            <a:extLst>
              <a:ext uri="{FF2B5EF4-FFF2-40B4-BE49-F238E27FC236}">
                <a16:creationId xmlns:a16="http://schemas.microsoft.com/office/drawing/2014/main" id="{8CFAC8D5-ED74-034A-6FC9-B6AEE8A59009}"/>
              </a:ext>
            </a:extLst>
          </p:cNvPr>
          <p:cNvSpPr txBox="1"/>
          <p:nvPr/>
        </p:nvSpPr>
        <p:spPr>
          <a:xfrm rot="21313707">
            <a:off x="7000391" y="740394"/>
            <a:ext cx="1303728" cy="338554"/>
          </a:xfrm>
          <a:prstGeom prst="rect">
            <a:avLst/>
          </a:prstGeom>
          <a:noFill/>
        </p:spPr>
        <p:txBody>
          <a:bodyPr wrap="square" rtlCol="0">
            <a:spAutoFit/>
          </a:bodyPr>
          <a:lstStyle/>
          <a:p>
            <a:pPr algn="ctr"/>
            <a:r>
              <a:rPr kumimoji="1" lang="en-US" altLang="zh-CN" sz="800" dirty="0"/>
              <a:t>B2 Fitted Plane</a:t>
            </a:r>
          </a:p>
          <a:p>
            <a:pPr algn="ctr"/>
            <a:r>
              <a:rPr kumimoji="1" lang="en-US" altLang="zh-CN" sz="800" dirty="0"/>
              <a:t>(FP-B1)</a:t>
            </a:r>
            <a:endParaRPr kumimoji="1" lang="zh-CN" altLang="en-US" sz="800" dirty="0"/>
          </a:p>
        </p:txBody>
      </p:sp>
      <p:sp>
        <p:nvSpPr>
          <p:cNvPr id="23" name="文本框 22">
            <a:extLst>
              <a:ext uri="{FF2B5EF4-FFF2-40B4-BE49-F238E27FC236}">
                <a16:creationId xmlns:a16="http://schemas.microsoft.com/office/drawing/2014/main" id="{0E6D2BDB-D7D7-D729-8A53-F6413E695018}"/>
              </a:ext>
            </a:extLst>
          </p:cNvPr>
          <p:cNvSpPr txBox="1"/>
          <p:nvPr/>
        </p:nvSpPr>
        <p:spPr>
          <a:xfrm rot="20021164">
            <a:off x="7697489" y="2173430"/>
            <a:ext cx="1236902" cy="338554"/>
          </a:xfrm>
          <a:prstGeom prst="rect">
            <a:avLst/>
          </a:prstGeom>
          <a:noFill/>
        </p:spPr>
        <p:txBody>
          <a:bodyPr wrap="square" rtlCol="0">
            <a:spAutoFit/>
          </a:bodyPr>
          <a:lstStyle/>
          <a:p>
            <a:pPr algn="ctr"/>
            <a:r>
              <a:rPr kumimoji="1" lang="en-US" altLang="zh-CN" sz="800" dirty="0"/>
              <a:t>B1 Fitted Plane</a:t>
            </a:r>
          </a:p>
          <a:p>
            <a:pPr algn="ctr"/>
            <a:r>
              <a:rPr kumimoji="1" lang="en-US" altLang="zh-CN" sz="800" dirty="0"/>
              <a:t>(FP-B2)</a:t>
            </a:r>
            <a:endParaRPr kumimoji="1" lang="zh-CN" altLang="en-US" sz="800" dirty="0"/>
          </a:p>
        </p:txBody>
      </p:sp>
      <p:sp>
        <p:nvSpPr>
          <p:cNvPr id="27" name="文本框 26">
            <a:extLst>
              <a:ext uri="{FF2B5EF4-FFF2-40B4-BE49-F238E27FC236}">
                <a16:creationId xmlns:a16="http://schemas.microsoft.com/office/drawing/2014/main" id="{97FB817A-6B39-4C06-F087-F4361C0D9E01}"/>
              </a:ext>
            </a:extLst>
          </p:cNvPr>
          <p:cNvSpPr txBox="1"/>
          <p:nvPr/>
        </p:nvSpPr>
        <p:spPr>
          <a:xfrm>
            <a:off x="5914151" y="797167"/>
            <a:ext cx="1251797" cy="461665"/>
          </a:xfrm>
          <a:prstGeom prst="rect">
            <a:avLst/>
          </a:prstGeom>
          <a:noFill/>
        </p:spPr>
        <p:txBody>
          <a:bodyPr wrap="square" rtlCol="0">
            <a:spAutoFit/>
          </a:bodyPr>
          <a:lstStyle/>
          <a:p>
            <a:pPr algn="ctr"/>
            <a:r>
              <a:rPr kumimoji="1" lang="en-US" altLang="zh-CN" sz="1200" dirty="0">
                <a:solidFill>
                  <a:srgbClr val="0432FF"/>
                </a:solidFill>
              </a:rPr>
              <a:t>B1 Fitted Circle</a:t>
            </a:r>
          </a:p>
          <a:p>
            <a:pPr algn="ctr"/>
            <a:r>
              <a:rPr kumimoji="1" lang="en-US" altLang="zh-CN" sz="1200" dirty="0">
                <a:solidFill>
                  <a:srgbClr val="0432FF"/>
                </a:solidFill>
              </a:rPr>
              <a:t>(FC-B1)</a:t>
            </a:r>
            <a:endParaRPr kumimoji="1" lang="zh-CN" altLang="en-US" sz="1200" dirty="0">
              <a:solidFill>
                <a:srgbClr val="0432FF"/>
              </a:solidFill>
            </a:endParaRPr>
          </a:p>
        </p:txBody>
      </p:sp>
      <p:sp>
        <p:nvSpPr>
          <p:cNvPr id="28" name="文本框 27">
            <a:extLst>
              <a:ext uri="{FF2B5EF4-FFF2-40B4-BE49-F238E27FC236}">
                <a16:creationId xmlns:a16="http://schemas.microsoft.com/office/drawing/2014/main" id="{830BB476-4103-957F-70AF-76DC83FE7B19}"/>
              </a:ext>
            </a:extLst>
          </p:cNvPr>
          <p:cNvSpPr txBox="1"/>
          <p:nvPr/>
        </p:nvSpPr>
        <p:spPr>
          <a:xfrm>
            <a:off x="5983971" y="1881044"/>
            <a:ext cx="1251797" cy="461665"/>
          </a:xfrm>
          <a:prstGeom prst="rect">
            <a:avLst/>
          </a:prstGeom>
          <a:noFill/>
        </p:spPr>
        <p:txBody>
          <a:bodyPr wrap="square" rtlCol="0">
            <a:spAutoFit/>
          </a:bodyPr>
          <a:lstStyle/>
          <a:p>
            <a:pPr algn="ctr"/>
            <a:r>
              <a:rPr kumimoji="1" lang="en-US" altLang="zh-CN" sz="1200" dirty="0">
                <a:solidFill>
                  <a:srgbClr val="FF0000"/>
                </a:solidFill>
              </a:rPr>
              <a:t>B2 Fitted Circle</a:t>
            </a:r>
          </a:p>
          <a:p>
            <a:pPr algn="ctr"/>
            <a:r>
              <a:rPr kumimoji="1" lang="en-US" altLang="zh-CN" sz="1200" dirty="0">
                <a:solidFill>
                  <a:srgbClr val="FF0000"/>
                </a:solidFill>
              </a:rPr>
              <a:t>(FC-B2)</a:t>
            </a:r>
            <a:endParaRPr kumimoji="1" lang="zh-CN" altLang="en-US" sz="1200" dirty="0">
              <a:solidFill>
                <a:srgbClr val="FF0000"/>
              </a:solidFill>
            </a:endParaRPr>
          </a:p>
        </p:txBody>
      </p:sp>
      <p:cxnSp>
        <p:nvCxnSpPr>
          <p:cNvPr id="30" name="直线箭头连接符 29">
            <a:extLst>
              <a:ext uri="{FF2B5EF4-FFF2-40B4-BE49-F238E27FC236}">
                <a16:creationId xmlns:a16="http://schemas.microsoft.com/office/drawing/2014/main" id="{778DA397-6D6D-E897-CA20-E8747B9ADE8A}"/>
              </a:ext>
            </a:extLst>
          </p:cNvPr>
          <p:cNvCxnSpPr>
            <a:cxnSpLocks/>
          </p:cNvCxnSpPr>
          <p:nvPr/>
        </p:nvCxnSpPr>
        <p:spPr>
          <a:xfrm flipH="1" flipV="1">
            <a:off x="5772435" y="1998646"/>
            <a:ext cx="299242" cy="87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线箭头连接符 31">
            <a:extLst>
              <a:ext uri="{FF2B5EF4-FFF2-40B4-BE49-F238E27FC236}">
                <a16:creationId xmlns:a16="http://schemas.microsoft.com/office/drawing/2014/main" id="{71EABF09-33C2-BD0C-1A6F-BCE0497982DA}"/>
              </a:ext>
            </a:extLst>
          </p:cNvPr>
          <p:cNvCxnSpPr>
            <a:cxnSpLocks/>
          </p:cNvCxnSpPr>
          <p:nvPr/>
        </p:nvCxnSpPr>
        <p:spPr>
          <a:xfrm flipH="1">
            <a:off x="5858783" y="1048048"/>
            <a:ext cx="346179" cy="153203"/>
          </a:xfrm>
          <a:prstGeom prst="straightConnector1">
            <a:avLst/>
          </a:prstGeom>
          <a:ln>
            <a:solidFill>
              <a:srgbClr val="0432FF"/>
            </a:solidFill>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96CA19ED-7C63-C722-AF20-81D52AA22259}"/>
              </a:ext>
            </a:extLst>
          </p:cNvPr>
          <p:cNvSpPr txBox="1"/>
          <p:nvPr/>
        </p:nvSpPr>
        <p:spPr>
          <a:xfrm>
            <a:off x="3535576" y="1098507"/>
            <a:ext cx="2148840" cy="276999"/>
          </a:xfrm>
          <a:prstGeom prst="rect">
            <a:avLst/>
          </a:prstGeom>
          <a:noFill/>
        </p:spPr>
        <p:txBody>
          <a:bodyPr wrap="square" rtlCol="0">
            <a:spAutoFit/>
          </a:bodyPr>
          <a:lstStyle/>
          <a:p>
            <a:r>
              <a:rPr lang="en-US" altLang="zh-CN" sz="1200" dirty="0">
                <a:solidFill>
                  <a:srgbClr val="FF0000"/>
                </a:solidFill>
              </a:rPr>
              <a:t>B1 Fitted Arc</a:t>
            </a:r>
            <a:endParaRPr lang="zh-CN" altLang="en-US" sz="1200" dirty="0">
              <a:solidFill>
                <a:srgbClr val="FF0000"/>
              </a:solidFill>
            </a:endParaRPr>
          </a:p>
        </p:txBody>
      </p:sp>
      <p:sp>
        <p:nvSpPr>
          <p:cNvPr id="37" name="文本框 36">
            <a:extLst>
              <a:ext uri="{FF2B5EF4-FFF2-40B4-BE49-F238E27FC236}">
                <a16:creationId xmlns:a16="http://schemas.microsoft.com/office/drawing/2014/main" id="{B41BB49C-8A0F-B5E9-6CCC-18868772C2F7}"/>
              </a:ext>
            </a:extLst>
          </p:cNvPr>
          <p:cNvSpPr txBox="1"/>
          <p:nvPr/>
        </p:nvSpPr>
        <p:spPr>
          <a:xfrm>
            <a:off x="4572000" y="1686086"/>
            <a:ext cx="2148840" cy="276999"/>
          </a:xfrm>
          <a:prstGeom prst="rect">
            <a:avLst/>
          </a:prstGeom>
          <a:noFill/>
        </p:spPr>
        <p:txBody>
          <a:bodyPr wrap="square" rtlCol="0">
            <a:spAutoFit/>
          </a:bodyPr>
          <a:lstStyle/>
          <a:p>
            <a:r>
              <a:rPr lang="en-US" altLang="zh-CN" sz="1200" dirty="0">
                <a:solidFill>
                  <a:srgbClr val="00B0F0"/>
                </a:solidFill>
              </a:rPr>
              <a:t>B2 Fitted Arc</a:t>
            </a:r>
            <a:endParaRPr lang="zh-CN" altLang="en-US" sz="1200" dirty="0">
              <a:solidFill>
                <a:srgbClr val="00B0F0"/>
              </a:solidFill>
            </a:endParaRPr>
          </a:p>
        </p:txBody>
      </p:sp>
      <mc:AlternateContent xmlns:mc="http://schemas.openxmlformats.org/markup-compatibility/2006" xmlns:a14="http://schemas.microsoft.com/office/drawing/2010/main">
        <mc:Choice Requires="a14">
          <p:graphicFrame>
            <p:nvGraphicFramePr>
              <p:cNvPr id="41" name="表格 40">
                <a:extLst>
                  <a:ext uri="{FF2B5EF4-FFF2-40B4-BE49-F238E27FC236}">
                    <a16:creationId xmlns:a16="http://schemas.microsoft.com/office/drawing/2014/main" id="{4AEA5745-532A-23B8-85FA-C5084B63BA76}"/>
                  </a:ext>
                </a:extLst>
              </p:cNvPr>
              <p:cNvGraphicFramePr>
                <a:graphicFrameLocks noGrp="1"/>
              </p:cNvGraphicFramePr>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160128">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25352">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25352">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2535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25352">
                    <a:tc>
                      <a:txBody>
                        <a:bodyPr/>
                        <a:lstStyle/>
                        <a:p>
                          <a:pPr algn="ctr"/>
                          <a14:m>
                            <m:oMathPara xmlns:m="http://schemas.openxmlformats.org/officeDocument/2006/math">
                              <m:oMathParaPr>
                                <m:jc m:val="centerGroup"/>
                              </m:oMathParaPr>
                              <m:oMath xmlns:m="http://schemas.openxmlformats.org/officeDocument/2006/math">
                                <m:r>
                                  <a:rPr lang="zh-CN" altLang="en-US" sz="1200" i="1" smtClean="0">
                                    <a:latin typeface="Cambria Math" panose="02040503050406030204" pitchFamily="18" charset="0"/>
                                  </a:rPr>
                                  <m:t>𝛽</m:t>
                                </m:r>
                              </m:oMath>
                            </m:oMathPara>
                          </a14:m>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Angle between two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2</m:t>
                                  </m:r>
                                </m:sub>
                              </m:sSub>
                            </m:oMath>
                          </a14:m>
                          <a:r>
                            <a:rPr lang="en-US" altLang="zh-CN" sz="1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r>
                                    <a:rPr lang="en-US" altLang="zh-CN" sz="1200" b="0" i="1" smtClean="0">
                                      <a:latin typeface="Cambria Math" panose="02040503050406030204" pitchFamily="18" charset="0"/>
                                    </a:rPr>
                                    <m:t>2</m:t>
                                  </m:r>
                                </m:e>
                                <m:sub>
                                  <m:r>
                                    <a:rPr lang="en-US" altLang="zh-CN" sz="1200" b="0" i="1" smtClean="0">
                                      <a:latin typeface="Cambria Math" panose="02040503050406030204" pitchFamily="18" charset="0"/>
                                    </a:rPr>
                                    <m:t>𝐹𝑃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3808909"/>
                      </a:ext>
                    </a:extLst>
                  </a:tr>
                </a:tbl>
              </a:graphicData>
            </a:graphic>
          </p:graphicFrame>
        </mc:Choice>
        <mc:Fallback xmlns="">
          <p:graphicFrame>
            <p:nvGraphicFramePr>
              <p:cNvPr id="41" name="表格 40">
                <a:extLst>
                  <a:ext uri="{FF2B5EF4-FFF2-40B4-BE49-F238E27FC236}">
                    <a16:creationId xmlns:a16="http://schemas.microsoft.com/office/drawing/2014/main" id="{C6A02C4A-4D45-E525-6C2D-07705B7DBA96}"/>
                  </a:ext>
                </a:extLst>
              </p:cNvPr>
              <p:cNvGraphicFramePr>
                <a:graphicFrameLocks noGrp="1"/>
              </p:cNvGraphicFramePr>
              <p:nvPr>
                <p:extLst>
                  <p:ext uri="{D42A27DB-BD31-4B8C-83A1-F6EECF244321}">
                    <p14:modId xmlns:p14="http://schemas.microsoft.com/office/powerpoint/2010/main" val="3960249204"/>
                  </p:ext>
                </p:extLst>
              </p:nvPr>
            </p:nvGraphicFramePr>
            <p:xfrm>
              <a:off x="3502462" y="2940557"/>
              <a:ext cx="3988102" cy="3017520"/>
            </p:xfrm>
            <a:graphic>
              <a:graphicData uri="http://schemas.openxmlformats.org/drawingml/2006/table">
                <a:tbl>
                  <a:tblPr firstRow="1" bandRow="1">
                    <a:tableStyleId>{5C22544A-7EE6-4342-B048-85BDC9FD1C3A}</a:tableStyleId>
                  </a:tblPr>
                  <a:tblGrid>
                    <a:gridCol w="967639">
                      <a:extLst>
                        <a:ext uri="{9D8B030D-6E8A-4147-A177-3AD203B41FA5}">
                          <a16:colId xmlns:a16="http://schemas.microsoft.com/office/drawing/2014/main" val="787726022"/>
                        </a:ext>
                      </a:extLst>
                    </a:gridCol>
                    <a:gridCol w="3020463">
                      <a:extLst>
                        <a:ext uri="{9D8B030D-6E8A-4147-A177-3AD203B41FA5}">
                          <a16:colId xmlns:a16="http://schemas.microsoft.com/office/drawing/2014/main" val="579332482"/>
                        </a:ext>
                      </a:extLst>
                    </a:gridCol>
                  </a:tblGrid>
                  <a:tr h="274320">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Symbol</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ysClr val="windowText" lastClr="000000"/>
                              </a:solidFill>
                              <a:latin typeface="Times New Roman" panose="02020603050405020304" pitchFamily="18" charset="0"/>
                              <a:cs typeface="Times New Roman" panose="02020603050405020304" pitchFamily="18" charset="0"/>
                            </a:rPr>
                            <a:t>Description</a:t>
                          </a:r>
                          <a:endParaRPr lang="zh-CN" altLang="en-US" sz="1200" b="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1305834"/>
                      </a:ext>
                    </a:extLst>
                  </a:tr>
                  <a:tr h="274320">
                    <a:tc gridSpan="2">
                      <a:txBody>
                        <a:bodyPr/>
                        <a:lstStyle/>
                        <a:p>
                          <a:r>
                            <a:rPr lang="en-US" altLang="zh-CN" sz="1200" b="1" dirty="0">
                              <a:latin typeface="Times New Roman" panose="02020603050405020304" pitchFamily="18" charset="0"/>
                              <a:cs typeface="Times New Roman" panose="02020603050405020304" pitchFamily="18" charset="0"/>
                            </a:rPr>
                            <a:t>Geometric parameters for bend1 (B1)</a:t>
                          </a:r>
                          <a:endParaRPr lang="zh-CN" altLang="en-US" sz="1200" b="1"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1"/>
                        </a:solidFill>
                      </a:tcPr>
                    </a:tc>
                    <a:tc hMerge="1">
                      <a:txBody>
                        <a:bodyPr/>
                        <a:lstStyle/>
                        <a:p>
                          <a:endParaRPr lang="zh-CN" alt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9018822"/>
                      </a:ext>
                    </a:extLst>
                  </a:tr>
                  <a:tr h="274320">
                    <a:tc>
                      <a:txBody>
                        <a:bodyPr/>
                        <a:lstStyle/>
                        <a:p>
                          <a:endParaRPr lang="zh-CN"/>
                        </a:p>
                      </a:txBody>
                      <a:tcPr>
                        <a:blipFill>
                          <a:blip r:embed="rId6"/>
                          <a:stretch>
                            <a:fillRect t="-200000" r="-315789" b="-8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B1</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839603920"/>
                      </a:ext>
                    </a:extLst>
                  </a:tr>
                  <a:tr h="274320">
                    <a:tc>
                      <a:txBody>
                        <a:bodyPr/>
                        <a:lstStyle/>
                        <a:p>
                          <a:endParaRPr lang="zh-CN"/>
                        </a:p>
                      </a:txBody>
                      <a:tcPr>
                        <a:blipFill>
                          <a:blip r:embed="rId6"/>
                          <a:stretch>
                            <a:fillRect t="-300000" r="-315789" b="-7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B1</a:t>
                          </a:r>
                        </a:p>
                      </a:txBody>
                      <a:tcPr>
                        <a:solidFill>
                          <a:schemeClr val="bg1"/>
                        </a:solidFill>
                      </a:tcPr>
                    </a:tc>
                    <a:extLst>
                      <a:ext uri="{0D108BD9-81ED-4DB2-BD59-A6C34878D82A}">
                        <a16:rowId xmlns:a16="http://schemas.microsoft.com/office/drawing/2014/main" val="1163073240"/>
                      </a:ext>
                    </a:extLst>
                  </a:tr>
                  <a:tr h="274320">
                    <a:tc>
                      <a:txBody>
                        <a:bodyPr/>
                        <a:lstStyle/>
                        <a:p>
                          <a:endParaRPr lang="zh-CN"/>
                        </a:p>
                      </a:txBody>
                      <a:tcPr>
                        <a:blipFill>
                          <a:blip r:embed="rId6"/>
                          <a:stretch>
                            <a:fillRect t="-400000" r="-315789" b="-609091"/>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FP-B1 </a:t>
                          </a:r>
                        </a:p>
                      </a:txBody>
                      <a:tcPr>
                        <a:solidFill>
                          <a:schemeClr val="bg1"/>
                        </a:solidFill>
                      </a:tcPr>
                    </a:tc>
                    <a:extLst>
                      <a:ext uri="{0D108BD9-81ED-4DB2-BD59-A6C34878D82A}">
                        <a16:rowId xmlns:a16="http://schemas.microsoft.com/office/drawing/2014/main" val="15835124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for bend 2 (B2)</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a:p>
                      </a:txBody>
                      <a:tcPr/>
                    </a:tc>
                    <a:extLst>
                      <a:ext uri="{0D108BD9-81ED-4DB2-BD59-A6C34878D82A}">
                        <a16:rowId xmlns:a16="http://schemas.microsoft.com/office/drawing/2014/main" val="3865264620"/>
                      </a:ext>
                    </a:extLst>
                  </a:tr>
                  <a:tr h="274320">
                    <a:tc>
                      <a:txBody>
                        <a:bodyPr/>
                        <a:lstStyle/>
                        <a:p>
                          <a:endParaRPr lang="zh-CN"/>
                        </a:p>
                      </a:txBody>
                      <a:tcPr>
                        <a:blipFill>
                          <a:blip r:embed="rId6"/>
                          <a:stretch>
                            <a:fillRect t="-595455" r="-315789" b="-4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Fitted Circle Radius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187447087"/>
                      </a:ext>
                    </a:extLst>
                  </a:tr>
                  <a:tr h="274320">
                    <a:tc>
                      <a:txBody>
                        <a:bodyPr/>
                        <a:lstStyle/>
                        <a:p>
                          <a:endParaRPr lang="zh-CN"/>
                        </a:p>
                      </a:txBody>
                      <a:tcPr>
                        <a:blipFill>
                          <a:blip r:embed="rId6"/>
                          <a:stretch>
                            <a:fillRect t="-695455" r="-315789" b="-3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Max Curvature of B2</a:t>
                          </a:r>
                          <a:endParaRPr lang="zh-CN" altLang="en-US" sz="12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452860932"/>
                      </a:ext>
                    </a:extLst>
                  </a:tr>
                  <a:tr h="274320">
                    <a:tc>
                      <a:txBody>
                        <a:bodyPr/>
                        <a:lstStyle/>
                        <a:p>
                          <a:endParaRPr lang="zh-CN"/>
                        </a:p>
                      </a:txBody>
                      <a:tcPr>
                        <a:blipFill>
                          <a:blip r:embed="rId6"/>
                          <a:stretch>
                            <a:fillRect t="-795455" r="-315789" b="-213636"/>
                          </a:stretch>
                        </a:blipFill>
                      </a:tcPr>
                    </a:tc>
                    <a:tc>
                      <a:txBody>
                        <a:bodyPr/>
                        <a:lstStyle/>
                        <a:p>
                          <a:pPr algn="ctr"/>
                          <a:r>
                            <a:rPr lang="en-US" altLang="zh-CN" sz="1200" dirty="0">
                              <a:latin typeface="Times New Roman" panose="02020603050405020304" pitchFamily="18" charset="0"/>
                              <a:cs typeface="Times New Roman" panose="02020603050405020304" pitchFamily="18" charset="0"/>
                            </a:rPr>
                            <a:t>Normal Vector of FP-B2 </a:t>
                          </a:r>
                        </a:p>
                      </a:txBody>
                      <a:tcPr>
                        <a:solidFill>
                          <a:schemeClr val="bg1"/>
                        </a:solidFill>
                      </a:tcPr>
                    </a:tc>
                    <a:extLst>
                      <a:ext uri="{0D108BD9-81ED-4DB2-BD59-A6C34878D82A}">
                        <a16:rowId xmlns:a16="http://schemas.microsoft.com/office/drawing/2014/main" val="3910782631"/>
                      </a:ext>
                    </a:extLst>
                  </a:tr>
                  <a:tr h="27432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Geometric parameters between two bend </a:t>
                          </a:r>
                          <a:endParaRPr lang="zh-CN" altLang="en-US" sz="1200" b="1" dirty="0">
                            <a:latin typeface="Times New Roman" panose="02020603050405020304" pitchFamily="18" charset="0"/>
                            <a:cs typeface="Times New Roman" panose="02020603050405020304" pitchFamily="18" charset="0"/>
                          </a:endParaRPr>
                        </a:p>
                      </a:txBody>
                      <a:tcPr>
                        <a:solidFill>
                          <a:schemeClr val="bg1"/>
                        </a:solidFill>
                      </a:tcPr>
                    </a:tc>
                    <a:tc hMerge="1">
                      <a:txBody>
                        <a:bodyPr/>
                        <a:lstStyle/>
                        <a:p>
                          <a:endParaRPr lang="zh-CN" altLang="en-US" dirty="0"/>
                        </a:p>
                      </a:txBody>
                      <a:tcPr/>
                    </a:tc>
                    <a:extLst>
                      <a:ext uri="{0D108BD9-81ED-4DB2-BD59-A6C34878D82A}">
                        <a16:rowId xmlns:a16="http://schemas.microsoft.com/office/drawing/2014/main" val="3864575406"/>
                      </a:ext>
                    </a:extLst>
                  </a:tr>
                  <a:tr h="274320">
                    <a:tc>
                      <a:txBody>
                        <a:bodyPr/>
                        <a:lstStyle/>
                        <a:p>
                          <a:endParaRPr lang="zh-CN"/>
                        </a:p>
                      </a:txBody>
                      <a:tcPr>
                        <a:blipFill>
                          <a:blip r:embed="rId6"/>
                          <a:stretch>
                            <a:fillRect t="-990909" r="-315789" b="-18182"/>
                          </a:stretch>
                        </a:blipFill>
                      </a:tcPr>
                    </a:tc>
                    <a:tc>
                      <a:txBody>
                        <a:bodyPr/>
                        <a:lstStyle/>
                        <a:p>
                          <a:endParaRPr lang="zh-CN"/>
                        </a:p>
                      </a:txBody>
                      <a:tcPr>
                        <a:blipFill>
                          <a:blip r:embed="rId6"/>
                          <a:stretch>
                            <a:fillRect l="-31799" t="-990909" r="-418" b="-18182"/>
                          </a:stretch>
                        </a:blipFill>
                      </a:tcPr>
                    </a:tc>
                    <a:extLst>
                      <a:ext uri="{0D108BD9-81ED-4DB2-BD59-A6C34878D82A}">
                        <a16:rowId xmlns:a16="http://schemas.microsoft.com/office/drawing/2014/main" val="143808909"/>
                      </a:ext>
                    </a:extLst>
                  </a:tr>
                </a:tbl>
              </a:graphicData>
            </a:graphic>
          </p:graphicFrame>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BEE2A182-E427-388E-684E-36F812D3F69C}"/>
                  </a:ext>
                </a:extLst>
              </p:cNvPr>
              <p:cNvSpPr txBox="1"/>
              <p:nvPr/>
            </p:nvSpPr>
            <p:spPr>
              <a:xfrm>
                <a:off x="999380" y="3918600"/>
                <a:ext cx="6685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1</m:t>
                          </m:r>
                        </m:sub>
                      </m:sSub>
                    </m:oMath>
                  </m:oMathPara>
                </a14:m>
                <a:endParaRPr kumimoji="1" lang="zh-CN" altLang="en-US" sz="1200" dirty="0"/>
              </a:p>
            </p:txBody>
          </p:sp>
        </mc:Choice>
        <mc:Fallback xmlns="">
          <p:sp>
            <p:nvSpPr>
              <p:cNvPr id="42" name="文本框 41">
                <a:extLst>
                  <a:ext uri="{FF2B5EF4-FFF2-40B4-BE49-F238E27FC236}">
                    <a16:creationId xmlns:a16="http://schemas.microsoft.com/office/drawing/2014/main" id="{B5B40D53-C2A6-D67B-0BBC-2BF5C48CA766}"/>
                  </a:ext>
                </a:extLst>
              </p:cNvPr>
              <p:cNvSpPr txBox="1">
                <a:spLocks noRot="1" noChangeAspect="1" noMove="1" noResize="1" noEditPoints="1" noAdjustHandles="1" noChangeArrowheads="1" noChangeShapeType="1" noTextEdit="1"/>
              </p:cNvSpPr>
              <p:nvPr/>
            </p:nvSpPr>
            <p:spPr>
              <a:xfrm>
                <a:off x="999380" y="3918600"/>
                <a:ext cx="668580"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71DFE5A-D7EB-0E34-3676-787473835613}"/>
                  </a:ext>
                </a:extLst>
              </p:cNvPr>
              <p:cNvSpPr txBox="1"/>
              <p:nvPr/>
            </p:nvSpPr>
            <p:spPr>
              <a:xfrm>
                <a:off x="2041454" y="4880155"/>
                <a:ext cx="66858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𝑉</m:t>
                          </m:r>
                        </m:e>
                        <m:sub>
                          <m:r>
                            <a:rPr kumimoji="1" lang="en-US" altLang="zh-CN" sz="1200" b="0" i="1" smtClean="0">
                              <a:latin typeface="Cambria Math" panose="02040503050406030204" pitchFamily="18" charset="0"/>
                            </a:rPr>
                            <m:t>𝐹𝑃</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𝐵</m:t>
                          </m:r>
                          <m:r>
                            <a:rPr kumimoji="1" lang="en-US" altLang="zh-CN" sz="1200" b="0" i="1" smtClean="0">
                              <a:latin typeface="Cambria Math" panose="02040503050406030204" pitchFamily="18" charset="0"/>
                            </a:rPr>
                            <m:t>2</m:t>
                          </m:r>
                        </m:sub>
                      </m:sSub>
                    </m:oMath>
                  </m:oMathPara>
                </a14:m>
                <a:endParaRPr kumimoji="1" lang="zh-CN" altLang="en-US" sz="1200" dirty="0"/>
              </a:p>
            </p:txBody>
          </p:sp>
        </mc:Choice>
        <mc:Fallback xmlns="">
          <p:sp>
            <p:nvSpPr>
              <p:cNvPr id="43" name="文本框 42">
                <a:extLst>
                  <a:ext uri="{FF2B5EF4-FFF2-40B4-BE49-F238E27FC236}">
                    <a16:creationId xmlns:a16="http://schemas.microsoft.com/office/drawing/2014/main" id="{B6785CDD-E16C-9FBC-5D63-DB720CBA327B}"/>
                  </a:ext>
                </a:extLst>
              </p:cNvPr>
              <p:cNvSpPr txBox="1">
                <a:spLocks noRot="1" noChangeAspect="1" noMove="1" noResize="1" noEditPoints="1" noAdjustHandles="1" noChangeArrowheads="1" noChangeShapeType="1" noTextEdit="1"/>
              </p:cNvSpPr>
              <p:nvPr/>
            </p:nvSpPr>
            <p:spPr>
              <a:xfrm>
                <a:off x="2041454" y="4880155"/>
                <a:ext cx="668581" cy="276999"/>
              </a:xfrm>
              <a:prstGeom prst="rect">
                <a:avLst/>
              </a:prstGeom>
              <a:blipFill>
                <a:blip r:embed="rId8"/>
                <a:stretch>
                  <a:fillRect/>
                </a:stretch>
              </a:blipFill>
            </p:spPr>
            <p:txBody>
              <a:bodyPr/>
              <a:lstStyle/>
              <a:p>
                <a:r>
                  <a:rPr lang="zh-CN" altLang="en-US">
                    <a:noFill/>
                  </a:rPr>
                  <a:t> </a:t>
                </a:r>
              </a:p>
            </p:txBody>
          </p:sp>
        </mc:Fallback>
      </mc:AlternateContent>
      <p:cxnSp>
        <p:nvCxnSpPr>
          <p:cNvPr id="45" name="直线箭头连接符 44">
            <a:extLst>
              <a:ext uri="{FF2B5EF4-FFF2-40B4-BE49-F238E27FC236}">
                <a16:creationId xmlns:a16="http://schemas.microsoft.com/office/drawing/2014/main" id="{4DEA8415-3788-9542-B8F2-C7674413892B}"/>
              </a:ext>
            </a:extLst>
          </p:cNvPr>
          <p:cNvCxnSpPr/>
          <p:nvPr/>
        </p:nvCxnSpPr>
        <p:spPr>
          <a:xfrm flipV="1">
            <a:off x="1249429" y="3749615"/>
            <a:ext cx="303326" cy="168985"/>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p:cxnSp>
        <p:nvCxnSpPr>
          <p:cNvPr id="46" name="直线箭头连接符 45">
            <a:extLst>
              <a:ext uri="{FF2B5EF4-FFF2-40B4-BE49-F238E27FC236}">
                <a16:creationId xmlns:a16="http://schemas.microsoft.com/office/drawing/2014/main" id="{0986DC10-23D4-1B15-16B0-DEF8F4780FA8}"/>
              </a:ext>
            </a:extLst>
          </p:cNvPr>
          <p:cNvCxnSpPr>
            <a:cxnSpLocks/>
          </p:cNvCxnSpPr>
          <p:nvPr/>
        </p:nvCxnSpPr>
        <p:spPr>
          <a:xfrm flipH="1">
            <a:off x="1495425" y="4996470"/>
            <a:ext cx="606654" cy="160684"/>
          </a:xfrm>
          <a:prstGeom prst="straightConnector1">
            <a:avLst/>
          </a:prstGeom>
          <a:ln w="9525">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450F674B-0856-41E0-85A3-1963CA150BDE}"/>
                  </a:ext>
                </a:extLst>
              </p:cNvPr>
              <p:cNvSpPr txBox="1"/>
              <p:nvPr/>
            </p:nvSpPr>
            <p:spPr>
              <a:xfrm rot="20045311">
                <a:off x="964723" y="3438748"/>
                <a:ext cx="1625975" cy="215444"/>
              </a:xfrm>
              <a:prstGeom prst="rect">
                <a:avLst/>
              </a:prstGeom>
              <a:noFill/>
            </p:spPr>
            <p:txBody>
              <a:bodyPr wrap="square" rtlCol="0">
                <a:spAutoFit/>
              </a:bodyPr>
              <a:lstStyle/>
              <a:p>
                <a:pPr algn="ctr"/>
                <a:r>
                  <a:rPr kumimoji="1" lang="en-US" altLang="zh-CN" sz="800" dirty="0"/>
                  <a:t>B1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1</m:t>
                        </m:r>
                      </m:sub>
                    </m:sSub>
                  </m:oMath>
                </a14:m>
                <a:r>
                  <a:rPr kumimoji="1" lang="en-US" altLang="zh-CN" sz="800" dirty="0"/>
                  <a:t>)</a:t>
                </a:r>
                <a:endParaRPr kumimoji="1" lang="zh-CN" altLang="en-US" sz="800" dirty="0"/>
              </a:p>
            </p:txBody>
          </p:sp>
        </mc:Choice>
        <mc:Fallback xmlns="">
          <p:sp>
            <p:nvSpPr>
              <p:cNvPr id="53" name="文本框 52">
                <a:extLst>
                  <a:ext uri="{FF2B5EF4-FFF2-40B4-BE49-F238E27FC236}">
                    <a16:creationId xmlns:a16="http://schemas.microsoft.com/office/drawing/2014/main" id="{8828EC02-97A6-D246-5EF6-98C47181D36F}"/>
                  </a:ext>
                </a:extLst>
              </p:cNvPr>
              <p:cNvSpPr txBox="1">
                <a:spLocks noRot="1" noChangeAspect="1" noMove="1" noResize="1" noEditPoints="1" noAdjustHandles="1" noChangeArrowheads="1" noChangeShapeType="1" noTextEdit="1"/>
              </p:cNvSpPr>
              <p:nvPr/>
            </p:nvSpPr>
            <p:spPr>
              <a:xfrm rot="20045311">
                <a:off x="964723" y="3438748"/>
                <a:ext cx="1625975" cy="2154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496C8C3-9FE0-05BD-417E-1E8D206F2677}"/>
                  </a:ext>
                </a:extLst>
              </p:cNvPr>
              <p:cNvSpPr txBox="1"/>
              <p:nvPr/>
            </p:nvSpPr>
            <p:spPr>
              <a:xfrm rot="20664429">
                <a:off x="634061" y="4946997"/>
                <a:ext cx="1625975" cy="215444"/>
              </a:xfrm>
              <a:prstGeom prst="rect">
                <a:avLst/>
              </a:prstGeom>
              <a:noFill/>
            </p:spPr>
            <p:txBody>
              <a:bodyPr wrap="square" rtlCol="0">
                <a:spAutoFit/>
              </a:bodyPr>
              <a:lstStyle/>
              <a:p>
                <a:pPr algn="ctr"/>
                <a:r>
                  <a:rPr kumimoji="1" lang="en-US" altLang="zh-CN" sz="800" dirty="0"/>
                  <a:t>B2 Fitted Circle Radius (</a:t>
                </a:r>
                <a14:m>
                  <m:oMath xmlns:m="http://schemas.openxmlformats.org/officeDocument/2006/math">
                    <m:sSub>
                      <m:sSubPr>
                        <m:ctrlPr>
                          <a:rPr kumimoji="1" lang="en-US" altLang="zh-CN" sz="800" i="1" smtClean="0">
                            <a:latin typeface="Cambria Math" panose="02040503050406030204" pitchFamily="18" charset="0"/>
                          </a:rPr>
                        </m:ctrlPr>
                      </m:sSubPr>
                      <m:e>
                        <m:r>
                          <a:rPr kumimoji="1" lang="en-US" altLang="zh-CN" sz="800" b="0" i="1" smtClean="0">
                            <a:latin typeface="Cambria Math" panose="02040503050406030204" pitchFamily="18" charset="0"/>
                          </a:rPr>
                          <m:t>𝐶𝑅</m:t>
                        </m:r>
                      </m:e>
                      <m:sub>
                        <m:r>
                          <a:rPr kumimoji="1" lang="en-US" altLang="zh-CN" sz="800" b="0" i="1" smtClean="0">
                            <a:latin typeface="Cambria Math" panose="02040503050406030204" pitchFamily="18" charset="0"/>
                          </a:rPr>
                          <m:t>𝐵</m:t>
                        </m:r>
                        <m:r>
                          <a:rPr kumimoji="1" lang="en-US" altLang="zh-CN" sz="800" b="0" i="1" smtClean="0">
                            <a:latin typeface="Cambria Math" panose="02040503050406030204" pitchFamily="18" charset="0"/>
                          </a:rPr>
                          <m:t>2</m:t>
                        </m:r>
                      </m:sub>
                    </m:sSub>
                  </m:oMath>
                </a14:m>
                <a:r>
                  <a:rPr kumimoji="1" lang="en-US" altLang="zh-CN" sz="800" dirty="0"/>
                  <a:t>)</a:t>
                </a:r>
                <a:endParaRPr kumimoji="1" lang="zh-CN" altLang="en-US" sz="800" dirty="0"/>
              </a:p>
            </p:txBody>
          </p:sp>
        </mc:Choice>
        <mc:Fallback xmlns="">
          <p:sp>
            <p:nvSpPr>
              <p:cNvPr id="54" name="文本框 53">
                <a:extLst>
                  <a:ext uri="{FF2B5EF4-FFF2-40B4-BE49-F238E27FC236}">
                    <a16:creationId xmlns:a16="http://schemas.microsoft.com/office/drawing/2014/main" id="{F66F977C-1996-B82E-6142-318697AF2D8F}"/>
                  </a:ext>
                </a:extLst>
              </p:cNvPr>
              <p:cNvSpPr txBox="1">
                <a:spLocks noRot="1" noChangeAspect="1" noMove="1" noResize="1" noEditPoints="1" noAdjustHandles="1" noChangeArrowheads="1" noChangeShapeType="1" noTextEdit="1"/>
              </p:cNvSpPr>
              <p:nvPr/>
            </p:nvSpPr>
            <p:spPr>
              <a:xfrm rot="20664429">
                <a:off x="634061" y="4946997"/>
                <a:ext cx="1625975" cy="215444"/>
              </a:xfrm>
              <a:prstGeom prst="rect">
                <a:avLst/>
              </a:prstGeom>
              <a:blipFill>
                <a:blip r:embed="rId10"/>
                <a:stretch>
                  <a:fillRect/>
                </a:stretch>
              </a:blipFill>
            </p:spPr>
            <p:txBody>
              <a:bodyPr/>
              <a:lstStyle/>
              <a:p>
                <a:r>
                  <a:rPr lang="zh-CN" altLang="en-US">
                    <a:noFill/>
                  </a:rPr>
                  <a:t> </a:t>
                </a:r>
              </a:p>
            </p:txBody>
          </p:sp>
        </mc:Fallback>
      </mc:AlternateContent>
      <p:sp>
        <p:nvSpPr>
          <p:cNvPr id="55" name="矩形 54">
            <a:extLst>
              <a:ext uri="{FF2B5EF4-FFF2-40B4-BE49-F238E27FC236}">
                <a16:creationId xmlns:a16="http://schemas.microsoft.com/office/drawing/2014/main" id="{EEA05178-F5C5-ADFC-3470-16946144BF97}"/>
              </a:ext>
            </a:extLst>
          </p:cNvPr>
          <p:cNvSpPr/>
          <p:nvPr/>
        </p:nvSpPr>
        <p:spPr>
          <a:xfrm>
            <a:off x="3618184" y="5696337"/>
            <a:ext cx="733425" cy="314685"/>
          </a:xfrm>
          <a:prstGeom prst="rect">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4BE139A-3504-195C-B656-CE7D88422AE3}"/>
              </a:ext>
            </a:extLst>
          </p:cNvPr>
          <p:cNvSpPr/>
          <p:nvPr/>
        </p:nvSpPr>
        <p:spPr>
          <a:xfrm>
            <a:off x="3618183" y="4586728"/>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DD8A6748-44ED-1A01-1B7E-B4494B81A823}"/>
              </a:ext>
            </a:extLst>
          </p:cNvPr>
          <p:cNvSpPr/>
          <p:nvPr/>
        </p:nvSpPr>
        <p:spPr>
          <a:xfrm>
            <a:off x="3618183" y="3480059"/>
            <a:ext cx="733425" cy="31468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BE879B25-BAC8-0E4C-F577-5DE3FE1A4801}"/>
              </a:ext>
            </a:extLst>
          </p:cNvPr>
          <p:cNvSpPr txBox="1"/>
          <p:nvPr/>
        </p:nvSpPr>
        <p:spPr>
          <a:xfrm>
            <a:off x="8125553" y="2467432"/>
            <a:ext cx="380773" cy="307777"/>
          </a:xfrm>
          <a:prstGeom prst="rect">
            <a:avLst/>
          </a:prstGeom>
          <a:noFill/>
        </p:spPr>
        <p:txBody>
          <a:bodyPr wrap="square" rtlCol="0">
            <a:spAutoFit/>
          </a:bodyPr>
          <a:lstStyle/>
          <a:p>
            <a:r>
              <a:rPr kumimoji="1" lang="en-US" altLang="zh-CN" sz="1400" dirty="0"/>
              <a:t>(e)                                </a:t>
            </a:r>
            <a:endParaRPr kumimoji="1" lang="zh-CN" altLang="en-US" sz="1400" dirty="0"/>
          </a:p>
        </p:txBody>
      </p:sp>
      <p:pic>
        <p:nvPicPr>
          <p:cNvPr id="62" name="图片 61" descr="背景图案&#10;&#10;AI 生成的内容可能不正确。">
            <a:extLst>
              <a:ext uri="{FF2B5EF4-FFF2-40B4-BE49-F238E27FC236}">
                <a16:creationId xmlns:a16="http://schemas.microsoft.com/office/drawing/2014/main" id="{3C7BC2CD-E0AD-F184-92FC-F4B8F82C01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16451" y="1087407"/>
            <a:ext cx="577633" cy="698500"/>
          </a:xfrm>
          <a:prstGeom prst="rect">
            <a:avLst/>
          </a:prstGeom>
        </p:spPr>
      </p:pic>
      <p:pic>
        <p:nvPicPr>
          <p:cNvPr id="64" name="图片 63" descr="形状, 箭头&#10;&#10;AI 生成的内容可能不正确。">
            <a:extLst>
              <a:ext uri="{FF2B5EF4-FFF2-40B4-BE49-F238E27FC236}">
                <a16:creationId xmlns:a16="http://schemas.microsoft.com/office/drawing/2014/main" id="{2B330E0F-A2F8-2C95-8A95-77F389787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5591" y="1304394"/>
            <a:ext cx="622300" cy="431800"/>
          </a:xfrm>
          <a:prstGeom prst="rect">
            <a:avLst/>
          </a:prstGeom>
        </p:spPr>
      </p:pic>
      <p:cxnSp>
        <p:nvCxnSpPr>
          <p:cNvPr id="66" name="直线箭头连接符 65">
            <a:extLst>
              <a:ext uri="{FF2B5EF4-FFF2-40B4-BE49-F238E27FC236}">
                <a16:creationId xmlns:a16="http://schemas.microsoft.com/office/drawing/2014/main" id="{AFABBE06-1188-846E-E6E4-51B26BB5B89C}"/>
              </a:ext>
            </a:extLst>
          </p:cNvPr>
          <p:cNvCxnSpPr>
            <a:cxnSpLocks/>
          </p:cNvCxnSpPr>
          <p:nvPr/>
        </p:nvCxnSpPr>
        <p:spPr>
          <a:xfrm>
            <a:off x="4351608" y="3605004"/>
            <a:ext cx="3138956" cy="669045"/>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直线箭头连接符 67">
            <a:extLst>
              <a:ext uri="{FF2B5EF4-FFF2-40B4-BE49-F238E27FC236}">
                <a16:creationId xmlns:a16="http://schemas.microsoft.com/office/drawing/2014/main" id="{76B432D6-9E08-9A01-67A5-8A7D528F20CC}"/>
              </a:ext>
            </a:extLst>
          </p:cNvPr>
          <p:cNvCxnSpPr>
            <a:cxnSpLocks/>
          </p:cNvCxnSpPr>
          <p:nvPr/>
        </p:nvCxnSpPr>
        <p:spPr>
          <a:xfrm flipV="1">
            <a:off x="4351608" y="4577439"/>
            <a:ext cx="3138956" cy="165204"/>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0" name="文本框 69">
            <a:extLst>
              <a:ext uri="{FF2B5EF4-FFF2-40B4-BE49-F238E27FC236}">
                <a16:creationId xmlns:a16="http://schemas.microsoft.com/office/drawing/2014/main" id="{07940276-F59A-6AB3-19E1-5D4E285E1449}"/>
              </a:ext>
            </a:extLst>
          </p:cNvPr>
          <p:cNvSpPr txBox="1"/>
          <p:nvPr/>
        </p:nvSpPr>
        <p:spPr>
          <a:xfrm>
            <a:off x="7830773" y="4195599"/>
            <a:ext cx="1371356" cy="369332"/>
          </a:xfrm>
          <a:prstGeom prst="rect">
            <a:avLst/>
          </a:prstGeom>
          <a:noFill/>
        </p:spPr>
        <p:txBody>
          <a:bodyPr wrap="square" rtlCol="0">
            <a:spAutoFit/>
          </a:bodyPr>
          <a:lstStyle/>
          <a:p>
            <a:r>
              <a:rPr kumimoji="1" lang="en-US" altLang="zh-CN" dirty="0">
                <a:solidFill>
                  <a:srgbClr val="FF0000"/>
                </a:solidFill>
              </a:rPr>
              <a:t>Bending</a:t>
            </a:r>
            <a:endParaRPr kumimoji="1" lang="zh-CN" altLang="en-US" dirty="0">
              <a:solidFill>
                <a:srgbClr val="FF0000"/>
              </a:solidFill>
            </a:endParaRPr>
          </a:p>
        </p:txBody>
      </p:sp>
      <p:cxnSp>
        <p:nvCxnSpPr>
          <p:cNvPr id="71" name="直线箭头连接符 70">
            <a:extLst>
              <a:ext uri="{FF2B5EF4-FFF2-40B4-BE49-F238E27FC236}">
                <a16:creationId xmlns:a16="http://schemas.microsoft.com/office/drawing/2014/main" id="{25DCB301-9184-4613-692D-9CCD2C833B4F}"/>
              </a:ext>
            </a:extLst>
          </p:cNvPr>
          <p:cNvCxnSpPr>
            <a:cxnSpLocks/>
          </p:cNvCxnSpPr>
          <p:nvPr/>
        </p:nvCxnSpPr>
        <p:spPr>
          <a:xfrm flipV="1">
            <a:off x="4351608" y="5413507"/>
            <a:ext cx="3138956" cy="451489"/>
          </a:xfrm>
          <a:prstGeom prst="straightConnector1">
            <a:avLst/>
          </a:prstGeom>
          <a:ln w="3175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72" name="文本框 71">
            <a:extLst>
              <a:ext uri="{FF2B5EF4-FFF2-40B4-BE49-F238E27FC236}">
                <a16:creationId xmlns:a16="http://schemas.microsoft.com/office/drawing/2014/main" id="{63F87DC9-CB0E-CB27-82F8-3F29B85DD70E}"/>
              </a:ext>
            </a:extLst>
          </p:cNvPr>
          <p:cNvSpPr txBox="1"/>
          <p:nvPr/>
        </p:nvSpPr>
        <p:spPr>
          <a:xfrm>
            <a:off x="7830773" y="5235213"/>
            <a:ext cx="1371356" cy="369332"/>
          </a:xfrm>
          <a:prstGeom prst="rect">
            <a:avLst/>
          </a:prstGeom>
          <a:noFill/>
        </p:spPr>
        <p:txBody>
          <a:bodyPr wrap="square" rtlCol="0">
            <a:spAutoFit/>
          </a:bodyPr>
          <a:lstStyle/>
          <a:p>
            <a:r>
              <a:rPr kumimoji="1" lang="en-US" altLang="zh-CN" dirty="0">
                <a:solidFill>
                  <a:schemeClr val="accent1">
                    <a:lumMod val="60000"/>
                    <a:lumOff val="40000"/>
                  </a:schemeClr>
                </a:solidFill>
              </a:rPr>
              <a:t>Twisting</a:t>
            </a:r>
            <a:endParaRPr kumimoji="1" lang="zh-CN" altLang="en-US" dirty="0">
              <a:solidFill>
                <a:schemeClr val="accent1">
                  <a:lumMod val="60000"/>
                  <a:lumOff val="40000"/>
                </a:schemeClr>
              </a:solidFill>
            </a:endParaRPr>
          </a:p>
        </p:txBody>
      </p:sp>
      <p:sp>
        <p:nvSpPr>
          <p:cNvPr id="73" name="文本框 72">
            <a:extLst>
              <a:ext uri="{FF2B5EF4-FFF2-40B4-BE49-F238E27FC236}">
                <a16:creationId xmlns:a16="http://schemas.microsoft.com/office/drawing/2014/main" id="{4B6F588F-046B-D5F2-6900-1D037707202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Definition of Shape</a:t>
            </a:r>
          </a:p>
        </p:txBody>
      </p:sp>
    </p:spTree>
    <p:extLst>
      <p:ext uri="{BB962C8B-B14F-4D97-AF65-F5344CB8AC3E}">
        <p14:creationId xmlns:p14="http://schemas.microsoft.com/office/powerpoint/2010/main" val="100185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dissolve">
                                      <p:cBhvr>
                                        <p:cTn id="18" dur="500"/>
                                        <p:tgtEl>
                                          <p:spTgt spid="5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dissolve">
                                      <p:cBhvr>
                                        <p:cTn id="29" dur="500"/>
                                        <p:tgtEl>
                                          <p:spTgt spid="3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par>
                                <p:cTn id="33" presetID="9"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dissolve">
                                      <p:cBhvr>
                                        <p:cTn id="38" dur="500"/>
                                        <p:tgtEl>
                                          <p:spTgt spid="3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dissolve">
                                      <p:cBhvr>
                                        <p:cTn id="58" dur="500"/>
                                        <p:tgtEl>
                                          <p:spTgt spid="60"/>
                                        </p:tgtEl>
                                      </p:cBhvr>
                                    </p:animEffect>
                                  </p:childTnLst>
                                </p:cTn>
                              </p:par>
                              <p:par>
                                <p:cTn id="59" presetID="9"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dissolve">
                                      <p:cBhvr>
                                        <p:cTn id="61" dur="10"/>
                                        <p:tgtEl>
                                          <p:spTgt spid="6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par>
                                <p:cTn id="65" presetID="9"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dissolv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dissolve">
                                      <p:cBhvr>
                                        <p:cTn id="72" dur="500"/>
                                        <p:tgtEl>
                                          <p:spTgt spid="13"/>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dissolve">
                                      <p:cBhvr>
                                        <p:cTn id="75" dur="500"/>
                                        <p:tgtEl>
                                          <p:spTgt spid="42"/>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dissolve">
                                      <p:cBhvr>
                                        <p:cTn id="78" dur="500"/>
                                        <p:tgtEl>
                                          <p:spTgt spid="43"/>
                                        </p:tgtEl>
                                      </p:cBhvr>
                                    </p:animEffect>
                                  </p:childTnLst>
                                </p:cTn>
                              </p:par>
                              <p:par>
                                <p:cTn id="79" presetID="9"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dissolve">
                                      <p:cBhvr>
                                        <p:cTn id="81" dur="500"/>
                                        <p:tgtEl>
                                          <p:spTgt spid="45"/>
                                        </p:tgtEl>
                                      </p:cBhvr>
                                    </p:animEffect>
                                  </p:childTnLst>
                                </p:cTn>
                              </p:par>
                              <p:par>
                                <p:cTn id="82" presetID="9"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dissolve">
                                      <p:cBhvr>
                                        <p:cTn id="84" dur="500"/>
                                        <p:tgtEl>
                                          <p:spTgt spid="46"/>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dissolve">
                                      <p:cBhvr>
                                        <p:cTn id="87" dur="500"/>
                                        <p:tgtEl>
                                          <p:spTgt spid="53"/>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dissolve">
                                      <p:cBhvr>
                                        <p:cTn id="90" dur="500"/>
                                        <p:tgtEl>
                                          <p:spTgt spid="54"/>
                                        </p:tgtEl>
                                      </p:cBhvr>
                                    </p:animEffect>
                                  </p:childTnLst>
                                </p:cTn>
                              </p:par>
                              <p:par>
                                <p:cTn id="91" presetID="9"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dissolve">
                                      <p:cBhvr>
                                        <p:cTn id="93" dur="500"/>
                                        <p:tgtEl>
                                          <p:spTgt spid="64"/>
                                        </p:tgtEl>
                                      </p:cBhvr>
                                    </p:animEffect>
                                  </p:childTnLst>
                                </p:cTn>
                              </p:par>
                              <p:par>
                                <p:cTn id="94" presetID="9" presetClass="entr" presetSubtype="0" fill="hold"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dissolve">
                                      <p:cBhvr>
                                        <p:cTn id="96" dur="500"/>
                                        <p:tgtEl>
                                          <p:spTgt spid="41"/>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dissolve">
                                      <p:cBhvr>
                                        <p:cTn id="99" dur="500"/>
                                        <p:tgtEl>
                                          <p:spTgt spid="55"/>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dissolve">
                                      <p:cBhvr>
                                        <p:cTn id="102" dur="500"/>
                                        <p:tgtEl>
                                          <p:spTgt spid="56"/>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animEffect transition="in" filter="dissolve">
                                      <p:cBhvr>
                                        <p:cTn id="10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22" grpId="0"/>
      <p:bldP spid="23" grpId="0"/>
      <p:bldP spid="27" grpId="0"/>
      <p:bldP spid="28" grpId="0"/>
      <p:bldP spid="36" grpId="0"/>
      <p:bldP spid="37" grpId="0"/>
      <p:bldP spid="42" grpId="0"/>
      <p:bldP spid="43" grpId="0"/>
      <p:bldP spid="53" grpId="0"/>
      <p:bldP spid="54" grpId="0"/>
      <p:bldP spid="55" grpId="0" animBg="1"/>
      <p:bldP spid="56" grpId="0" animBg="1"/>
      <p:bldP spid="57" grpId="0" animBg="1"/>
      <p:bldP spid="60"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982B73-CD30-4768-F9A6-329A8D76C69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CEBE628-DE48-1984-FE75-DB09ED0FB419}"/>
              </a:ext>
            </a:extLst>
          </p:cNvPr>
          <p:cNvSpPr>
            <a:spLocks noGrp="1"/>
          </p:cNvSpPr>
          <p:nvPr>
            <p:ph type="sldNum" sz="quarter" idx="12"/>
          </p:nvPr>
        </p:nvSpPr>
        <p:spPr/>
        <p:txBody>
          <a:bodyPr/>
          <a:lstStyle/>
          <a:p>
            <a:fld id="{8D04ACF1-8115-4F2A-BC52-125D9799F304}" type="slidenum">
              <a:rPr lang="zh-CN" altLang="en-US" smtClean="0"/>
              <a:t>105</a:t>
            </a:fld>
            <a:endParaRPr lang="zh-CN" altLang="en-US"/>
          </a:p>
        </p:txBody>
      </p:sp>
      <p:sp>
        <p:nvSpPr>
          <p:cNvPr id="3" name="文本框 2">
            <a:extLst>
              <a:ext uri="{FF2B5EF4-FFF2-40B4-BE49-F238E27FC236}">
                <a16:creationId xmlns:a16="http://schemas.microsoft.com/office/drawing/2014/main" id="{25004304-D888-9976-A061-4CAB4A82BB5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(Fitting Circle Radius)</a:t>
            </a:r>
          </a:p>
        </p:txBody>
      </p:sp>
      <p:sp>
        <p:nvSpPr>
          <p:cNvPr id="14" name="矩形 13">
            <a:extLst>
              <a:ext uri="{FF2B5EF4-FFF2-40B4-BE49-F238E27FC236}">
                <a16:creationId xmlns:a16="http://schemas.microsoft.com/office/drawing/2014/main" id="{882F090F-01A9-28AB-13BF-945B0ED3F120}"/>
              </a:ext>
            </a:extLst>
          </p:cNvPr>
          <p:cNvSpPr/>
          <p:nvPr/>
        </p:nvSpPr>
        <p:spPr>
          <a:xfrm>
            <a:off x="4660247" y="889296"/>
            <a:ext cx="118029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Start</a:t>
            </a:r>
            <a:endParaRPr kumimoji="1" lang="zh-CN" altLang="en-US" dirty="0"/>
          </a:p>
        </p:txBody>
      </p:sp>
      <mc:AlternateContent xmlns:mc="http://schemas.openxmlformats.org/markup-compatibility/2006" xmlns:a14="http://schemas.microsoft.com/office/drawing/2010/main">
        <mc:Choice Requires="a14">
          <p:sp>
            <p:nvSpPr>
              <p:cNvPr id="23" name="菱形 22">
                <a:extLst>
                  <a:ext uri="{FF2B5EF4-FFF2-40B4-BE49-F238E27FC236}">
                    <a16:creationId xmlns:a16="http://schemas.microsoft.com/office/drawing/2014/main" id="{0A4E3A5B-E340-D9C8-F03C-D7AF1B591D21}"/>
                  </a:ext>
                </a:extLst>
              </p:cNvPr>
              <p:cNvSpPr/>
              <p:nvPr/>
            </p:nvSpPr>
            <p:spPr>
              <a:xfrm>
                <a:off x="4295508" y="1784167"/>
                <a:ext cx="1909774"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700" i="1" smtClean="0">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i="1" smtClean="0">
                          <a:latin typeface="Cambria Math" panose="02040503050406030204" pitchFamily="18" charset="0"/>
                          <a:ea typeface="Cambria Math" panose="02040503050406030204" pitchFamily="18" charset="0"/>
                        </a:rPr>
                        <m:t>≤</m:t>
                      </m:r>
                      <m:r>
                        <a:rPr lang="en-US" altLang="zh-CN" sz="700" b="0" i="1" smtClean="0">
                          <a:latin typeface="Cambria Math" panose="02040503050406030204" pitchFamily="18" charset="0"/>
                          <a:ea typeface="Cambria Math" panose="02040503050406030204" pitchFamily="18" charset="0"/>
                        </a:rPr>
                        <m:t>𝑄</m:t>
                      </m:r>
                      <m:r>
                        <a:rPr lang="en-US" altLang="zh-CN" sz="700" b="0" i="1" smtClean="0">
                          <a:latin typeface="Cambria Math" panose="02040503050406030204" pitchFamily="18" charset="0"/>
                          <a:ea typeface="Cambria Math" panose="02040503050406030204" pitchFamily="18" charset="0"/>
                        </a:rPr>
                        <m:t>1(</m:t>
                      </m:r>
                      <m:sSub>
                        <m:sSubPr>
                          <m:ctrlPr>
                            <a:rPr lang="en-US" altLang="zh-CN" sz="700" i="1">
                              <a:latin typeface="Cambria Math" panose="02040503050406030204" pitchFamily="18" charset="0"/>
                            </a:rPr>
                          </m:ctrlPr>
                        </m:sSubPr>
                        <m:e>
                          <m:r>
                            <a:rPr lang="en-US" altLang="zh-CN" sz="700" i="1">
                              <a:latin typeface="Cambria Math" panose="02040503050406030204" pitchFamily="18" charset="0"/>
                            </a:rPr>
                            <m:t>𝐶𝑅</m:t>
                          </m:r>
                        </m:e>
                        <m:sub>
                          <m:r>
                            <a:rPr lang="en-US" altLang="zh-CN" sz="700" i="1">
                              <a:latin typeface="Cambria Math" panose="02040503050406030204" pitchFamily="18" charset="0"/>
                            </a:rPr>
                            <m:t>𝐵</m:t>
                          </m:r>
                          <m:r>
                            <a:rPr lang="en-US" altLang="zh-CN" sz="700" i="1">
                              <a:latin typeface="Cambria Math" panose="02040503050406030204" pitchFamily="18" charset="0"/>
                            </a:rPr>
                            <m:t>1 </m:t>
                          </m:r>
                        </m:sub>
                      </m:sSub>
                      <m:r>
                        <a:rPr lang="en-US" altLang="zh-CN" sz="700" b="0" i="1" smtClean="0">
                          <a:latin typeface="Cambria Math" panose="02040503050406030204" pitchFamily="18" charset="0"/>
                          <a:ea typeface="Cambria Math" panose="02040503050406030204" pitchFamily="18" charset="0"/>
                        </a:rPr>
                        <m:t>)</m:t>
                      </m:r>
                    </m:oMath>
                  </m:oMathPara>
                </a14:m>
                <a:endParaRPr lang="en-US" altLang="zh-CN" sz="700" i="1" dirty="0">
                  <a:latin typeface="Cambria Math" panose="02040503050406030204" pitchFamily="18" charset="0"/>
                  <a:ea typeface="Cambria Math" panose="02040503050406030204" pitchFamily="18" charset="0"/>
                </a:endParaRPr>
              </a:p>
            </p:txBody>
          </p:sp>
        </mc:Choice>
        <mc:Fallback xmlns="">
          <p:sp>
            <p:nvSpPr>
              <p:cNvPr id="23" name="菱形 22">
                <a:extLst>
                  <a:ext uri="{FF2B5EF4-FFF2-40B4-BE49-F238E27FC236}">
                    <a16:creationId xmlns:a16="http://schemas.microsoft.com/office/drawing/2014/main" id="{0A4E3A5B-E340-D9C8-F03C-D7AF1B591D21}"/>
                  </a:ext>
                </a:extLst>
              </p:cNvPr>
              <p:cNvSpPr>
                <a:spLocks noRot="1" noChangeAspect="1" noMove="1" noResize="1" noEditPoints="1" noAdjustHandles="1" noChangeArrowheads="1" noChangeShapeType="1" noTextEdit="1"/>
              </p:cNvSpPr>
              <p:nvPr/>
            </p:nvSpPr>
            <p:spPr>
              <a:xfrm>
                <a:off x="4295508" y="1784167"/>
                <a:ext cx="1909774" cy="757045"/>
              </a:xfrm>
              <a:prstGeom prst="diamond">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菱形 23">
                <a:extLst>
                  <a:ext uri="{FF2B5EF4-FFF2-40B4-BE49-F238E27FC236}">
                    <a16:creationId xmlns:a16="http://schemas.microsoft.com/office/drawing/2014/main" id="{B5C2A4ED-7C16-0673-5CBF-1521876B6593}"/>
                  </a:ext>
                </a:extLst>
              </p:cNvPr>
              <p:cNvSpPr/>
              <p:nvPr/>
            </p:nvSpPr>
            <p:spPr>
              <a:xfrm>
                <a:off x="4248893" y="2968843"/>
                <a:ext cx="2018621"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800" i="1" smtClean="0">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r>
                        <a:rPr lang="en-US" altLang="zh-CN" sz="800" i="1">
                          <a:latin typeface="Cambria Math" panose="02040503050406030204" pitchFamily="18" charset="0"/>
                          <a:ea typeface="Cambria Math" panose="02040503050406030204" pitchFamily="18" charset="0"/>
                        </a:rPr>
                        <m:t>𝑄</m:t>
                      </m:r>
                      <m:r>
                        <a:rPr lang="en-US" altLang="zh-CN" sz="800" i="1">
                          <a:latin typeface="Cambria Math" panose="02040503050406030204" pitchFamily="18" charset="0"/>
                          <a:ea typeface="Cambria Math" panose="02040503050406030204" pitchFamily="18" charset="0"/>
                        </a:rPr>
                        <m:t>1(</m:t>
                      </m:r>
                      <m:sSub>
                        <m:sSubPr>
                          <m:ctrlPr>
                            <a:rPr lang="en-US" altLang="zh-CN" sz="800" i="1">
                              <a:latin typeface="Cambria Math" panose="02040503050406030204" pitchFamily="18" charset="0"/>
                            </a:rPr>
                          </m:ctrlPr>
                        </m:sSubPr>
                        <m:e>
                          <m:r>
                            <a:rPr lang="en-US" altLang="zh-CN" sz="800" i="1">
                              <a:latin typeface="Cambria Math" panose="02040503050406030204" pitchFamily="18" charset="0"/>
                            </a:rPr>
                            <m:t>𝐶𝑅</m:t>
                          </m:r>
                        </m:e>
                        <m:sub>
                          <m:r>
                            <a:rPr lang="en-US" altLang="zh-CN" sz="800" i="1">
                              <a:latin typeface="Cambria Math" panose="02040503050406030204" pitchFamily="18" charset="0"/>
                            </a:rPr>
                            <m:t>𝐵</m:t>
                          </m:r>
                          <m:r>
                            <a:rPr lang="en-US" altLang="zh-CN" sz="800" b="0" i="1" smtClean="0">
                              <a:latin typeface="Cambria Math" panose="02040503050406030204" pitchFamily="18" charset="0"/>
                            </a:rPr>
                            <m:t>2</m:t>
                          </m:r>
                          <m:r>
                            <a:rPr lang="en-US" altLang="zh-CN" sz="800" i="1">
                              <a:latin typeface="Cambria Math" panose="02040503050406030204" pitchFamily="18" charset="0"/>
                            </a:rPr>
                            <m:t> </m:t>
                          </m:r>
                        </m:sub>
                      </m:sSub>
                      <m:r>
                        <a:rPr lang="en-US" altLang="zh-CN" sz="800" i="1">
                          <a:latin typeface="Cambria Math" panose="02040503050406030204" pitchFamily="18" charset="0"/>
                          <a:ea typeface="Cambria Math" panose="02040503050406030204" pitchFamily="18" charset="0"/>
                        </a:rPr>
                        <m:t>)</m:t>
                      </m:r>
                    </m:oMath>
                  </m:oMathPara>
                </a14:m>
                <a:endParaRPr lang="en-US" altLang="zh-CN" sz="800" i="1" dirty="0">
                  <a:latin typeface="Cambria Math" panose="02040503050406030204" pitchFamily="18" charset="0"/>
                  <a:ea typeface="Cambria Math" panose="02040503050406030204" pitchFamily="18" charset="0"/>
                </a:endParaRPr>
              </a:p>
            </p:txBody>
          </p:sp>
        </mc:Choice>
        <mc:Fallback xmlns="">
          <p:sp>
            <p:nvSpPr>
              <p:cNvPr id="24" name="菱形 23">
                <a:extLst>
                  <a:ext uri="{FF2B5EF4-FFF2-40B4-BE49-F238E27FC236}">
                    <a16:creationId xmlns:a16="http://schemas.microsoft.com/office/drawing/2014/main" id="{B5C2A4ED-7C16-0673-5CBF-1521876B6593}"/>
                  </a:ext>
                </a:extLst>
              </p:cNvPr>
              <p:cNvSpPr>
                <a:spLocks noRot="1" noChangeAspect="1" noMove="1" noResize="1" noEditPoints="1" noAdjustHandles="1" noChangeArrowheads="1" noChangeShapeType="1" noTextEdit="1"/>
              </p:cNvSpPr>
              <p:nvPr/>
            </p:nvSpPr>
            <p:spPr>
              <a:xfrm>
                <a:off x="4248893" y="2968843"/>
                <a:ext cx="2018621" cy="757045"/>
              </a:xfrm>
              <a:prstGeom prst="diamond">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菱形 24">
                <a:extLst>
                  <a:ext uri="{FF2B5EF4-FFF2-40B4-BE49-F238E27FC236}">
                    <a16:creationId xmlns:a16="http://schemas.microsoft.com/office/drawing/2014/main" id="{340F34E7-6366-C274-A577-686727735D30}"/>
                  </a:ext>
                </a:extLst>
              </p:cNvPr>
              <p:cNvSpPr/>
              <p:nvPr/>
            </p:nvSpPr>
            <p:spPr>
              <a:xfrm>
                <a:off x="5984098" y="3773391"/>
                <a:ext cx="1909776" cy="75704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14:m>
                  <m:oMath xmlns:m="http://schemas.openxmlformats.org/officeDocument/2006/math">
                    <m:r>
                      <a:rPr lang="zh-CN" altLang="en-US" sz="1000" i="1" smtClean="0">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r>
                  <a:rPr lang="en-US" altLang="zh-CN" sz="1000" dirty="0">
                    <a:ea typeface="Cambria Math" panose="02040503050406030204" pitchFamily="18" charset="0"/>
                  </a:rPr>
                  <a:t> </a:t>
                </a:r>
                <a14:m>
                  <m:oMath xmlns:m="http://schemas.openxmlformats.org/officeDocument/2006/math">
                    <m:r>
                      <a:rPr lang="en-US" altLang="zh-CN" sz="1000" i="1">
                        <a:latin typeface="Cambria Math" panose="02040503050406030204" pitchFamily="18" charset="0"/>
                        <a:ea typeface="Cambria Math" panose="02040503050406030204" pitchFamily="18" charset="0"/>
                      </a:rPr>
                      <m:t>𝑄</m:t>
                    </m:r>
                    <m:r>
                      <a:rPr lang="en-US" altLang="zh-CN" sz="1000" b="0" i="1" smtClean="0">
                        <a:latin typeface="Cambria Math" panose="02040503050406030204" pitchFamily="18" charset="0"/>
                        <a:ea typeface="Cambria Math" panose="02040503050406030204" pitchFamily="18" charset="0"/>
                      </a:rPr>
                      <m:t>3</m:t>
                    </m:r>
                    <m:r>
                      <a:rPr lang="en-US" altLang="zh-CN" sz="1000" i="1">
                        <a:latin typeface="Cambria Math" panose="02040503050406030204" pitchFamily="18" charset="0"/>
                        <a:ea typeface="Cambria Math" panose="02040503050406030204" pitchFamily="18" charset="0"/>
                      </a:rPr>
                      <m:t>(</m:t>
                    </m:r>
                    <m:r>
                      <a:rPr lang="zh-CN" altLang="en-US" sz="1000" i="1">
                        <a:latin typeface="Cambria Math" panose="02040503050406030204" pitchFamily="18" charset="0"/>
                      </a:rPr>
                      <m:t>𝛽</m:t>
                    </m:r>
                    <m:r>
                      <a:rPr lang="en-US" altLang="zh-CN" sz="1000" i="1">
                        <a:latin typeface="Cambria Math" panose="02040503050406030204" pitchFamily="18" charset="0"/>
                        <a:ea typeface="Cambria Math" panose="02040503050406030204" pitchFamily="18" charset="0"/>
                      </a:rPr>
                      <m:t>)</m:t>
                    </m:r>
                  </m:oMath>
                </a14:m>
                <a:endParaRPr lang="en-US" altLang="zh-CN" sz="1000" i="1" dirty="0">
                  <a:latin typeface="Cambria Math" panose="02040503050406030204" pitchFamily="18" charset="0"/>
                  <a:ea typeface="Cambria Math" panose="02040503050406030204" pitchFamily="18" charset="0"/>
                </a:endParaRPr>
              </a:p>
            </p:txBody>
          </p:sp>
        </mc:Choice>
        <mc:Fallback xmlns="">
          <p:sp>
            <p:nvSpPr>
              <p:cNvPr id="25" name="菱形 24">
                <a:extLst>
                  <a:ext uri="{FF2B5EF4-FFF2-40B4-BE49-F238E27FC236}">
                    <a16:creationId xmlns:a16="http://schemas.microsoft.com/office/drawing/2014/main" id="{340F34E7-6366-C274-A577-686727735D30}"/>
                  </a:ext>
                </a:extLst>
              </p:cNvPr>
              <p:cNvSpPr>
                <a:spLocks noRot="1" noChangeAspect="1" noMove="1" noResize="1" noEditPoints="1" noAdjustHandles="1" noChangeArrowheads="1" noChangeShapeType="1" noTextEdit="1"/>
              </p:cNvSpPr>
              <p:nvPr/>
            </p:nvSpPr>
            <p:spPr>
              <a:xfrm>
                <a:off x="5984098" y="3773391"/>
                <a:ext cx="1909776" cy="757045"/>
              </a:xfrm>
              <a:prstGeom prst="diamond">
                <a:avLst/>
              </a:prstGeom>
              <a:blipFill>
                <a:blip r:embed="rId5"/>
                <a:stretch>
                  <a:fillRect/>
                </a:stretch>
              </a:blipFill>
            </p:spPr>
            <p:txBody>
              <a:bodyPr/>
              <a:lstStyle/>
              <a:p>
                <a:r>
                  <a:rPr lang="zh-CN" altLang="en-US">
                    <a:noFill/>
                  </a:rPr>
                  <a:t> </a:t>
                </a:r>
              </a:p>
            </p:txBody>
          </p:sp>
        </mc:Fallback>
      </mc:AlternateContent>
      <p:cxnSp>
        <p:nvCxnSpPr>
          <p:cNvPr id="27" name="直线箭头连接符 26">
            <a:extLst>
              <a:ext uri="{FF2B5EF4-FFF2-40B4-BE49-F238E27FC236}">
                <a16:creationId xmlns:a16="http://schemas.microsoft.com/office/drawing/2014/main" id="{904C550D-0B3C-8407-5434-02DFC5EBCFCB}"/>
              </a:ext>
            </a:extLst>
          </p:cNvPr>
          <p:cNvCxnSpPr>
            <a:stCxn id="14" idx="2"/>
          </p:cNvCxnSpPr>
          <p:nvPr/>
        </p:nvCxnSpPr>
        <p:spPr>
          <a:xfrm>
            <a:off x="5250396" y="1350961"/>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线箭头连接符 27">
            <a:extLst>
              <a:ext uri="{FF2B5EF4-FFF2-40B4-BE49-F238E27FC236}">
                <a16:creationId xmlns:a16="http://schemas.microsoft.com/office/drawing/2014/main" id="{EDFCB081-3B6A-69CC-D5D1-CF8339FBA3A2}"/>
              </a:ext>
            </a:extLst>
          </p:cNvPr>
          <p:cNvCxnSpPr/>
          <p:nvPr/>
        </p:nvCxnSpPr>
        <p:spPr>
          <a:xfrm>
            <a:off x="5250396" y="2541212"/>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线箭头连接符 28">
            <a:extLst>
              <a:ext uri="{FF2B5EF4-FFF2-40B4-BE49-F238E27FC236}">
                <a16:creationId xmlns:a16="http://schemas.microsoft.com/office/drawing/2014/main" id="{5B5A8A06-CC44-D2CE-F661-389CE6682C8D}"/>
              </a:ext>
            </a:extLst>
          </p:cNvPr>
          <p:cNvCxnSpPr>
            <a:cxnSpLocks/>
          </p:cNvCxnSpPr>
          <p:nvPr/>
        </p:nvCxnSpPr>
        <p:spPr>
          <a:xfrm>
            <a:off x="6205284" y="2162689"/>
            <a:ext cx="80248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线箭头连接符 30">
            <a:extLst>
              <a:ext uri="{FF2B5EF4-FFF2-40B4-BE49-F238E27FC236}">
                <a16:creationId xmlns:a16="http://schemas.microsoft.com/office/drawing/2014/main" id="{76734F19-F142-A0A8-8B6F-9C154B2E7DF3}"/>
              </a:ext>
            </a:extLst>
          </p:cNvPr>
          <p:cNvCxnSpPr>
            <a:cxnSpLocks/>
          </p:cNvCxnSpPr>
          <p:nvPr/>
        </p:nvCxnSpPr>
        <p:spPr>
          <a:xfrm>
            <a:off x="5250396" y="3725888"/>
            <a:ext cx="0" cy="15543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直线连接符 33">
            <a:extLst>
              <a:ext uri="{FF2B5EF4-FFF2-40B4-BE49-F238E27FC236}">
                <a16:creationId xmlns:a16="http://schemas.microsoft.com/office/drawing/2014/main" id="{5C37744C-CB7D-49D2-E03F-DC76475DAAB3}"/>
              </a:ext>
            </a:extLst>
          </p:cNvPr>
          <p:cNvCxnSpPr>
            <a:cxnSpLocks/>
            <a:stCxn id="24" idx="3"/>
          </p:cNvCxnSpPr>
          <p:nvPr/>
        </p:nvCxnSpPr>
        <p:spPr>
          <a:xfrm flipV="1">
            <a:off x="6267514" y="3347365"/>
            <a:ext cx="679510" cy="1"/>
          </a:xfrm>
          <a:prstGeom prst="line">
            <a:avLst/>
          </a:prstGeom>
        </p:spPr>
        <p:style>
          <a:lnRef idx="2">
            <a:schemeClr val="dk1"/>
          </a:lnRef>
          <a:fillRef idx="0">
            <a:schemeClr val="dk1"/>
          </a:fillRef>
          <a:effectRef idx="1">
            <a:schemeClr val="dk1"/>
          </a:effectRef>
          <a:fontRef idx="minor">
            <a:schemeClr val="tx1"/>
          </a:fontRef>
        </p:style>
      </p:cxnSp>
      <p:cxnSp>
        <p:nvCxnSpPr>
          <p:cNvPr id="35" name="直线箭头连接符 34">
            <a:extLst>
              <a:ext uri="{FF2B5EF4-FFF2-40B4-BE49-F238E27FC236}">
                <a16:creationId xmlns:a16="http://schemas.microsoft.com/office/drawing/2014/main" id="{6FE153E0-6B34-42E9-8B74-21963962F196}"/>
              </a:ext>
            </a:extLst>
          </p:cNvPr>
          <p:cNvCxnSpPr/>
          <p:nvPr/>
        </p:nvCxnSpPr>
        <p:spPr>
          <a:xfrm>
            <a:off x="6938986" y="3347365"/>
            <a:ext cx="0" cy="4276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线箭头连接符 37">
            <a:extLst>
              <a:ext uri="{FF2B5EF4-FFF2-40B4-BE49-F238E27FC236}">
                <a16:creationId xmlns:a16="http://schemas.microsoft.com/office/drawing/2014/main" id="{F2A649A1-F46E-85ED-BEB1-853E6F4BA578}"/>
              </a:ext>
            </a:extLst>
          </p:cNvPr>
          <p:cNvCxnSpPr>
            <a:cxnSpLocks/>
          </p:cNvCxnSpPr>
          <p:nvPr/>
        </p:nvCxnSpPr>
        <p:spPr>
          <a:xfrm>
            <a:off x="6938986" y="4530436"/>
            <a:ext cx="0" cy="7497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线连接符 41">
            <a:extLst>
              <a:ext uri="{FF2B5EF4-FFF2-40B4-BE49-F238E27FC236}">
                <a16:creationId xmlns:a16="http://schemas.microsoft.com/office/drawing/2014/main" id="{D1F8797F-2BBD-B4A5-6450-46047548E5C0}"/>
              </a:ext>
            </a:extLst>
          </p:cNvPr>
          <p:cNvCxnSpPr>
            <a:cxnSpLocks/>
          </p:cNvCxnSpPr>
          <p:nvPr/>
        </p:nvCxnSpPr>
        <p:spPr>
          <a:xfrm>
            <a:off x="7893874" y="4150308"/>
            <a:ext cx="450926" cy="0"/>
          </a:xfrm>
          <a:prstGeom prst="line">
            <a:avLst/>
          </a:prstGeom>
        </p:spPr>
        <p:style>
          <a:lnRef idx="2">
            <a:schemeClr val="dk1"/>
          </a:lnRef>
          <a:fillRef idx="0">
            <a:schemeClr val="dk1"/>
          </a:fillRef>
          <a:effectRef idx="1">
            <a:schemeClr val="dk1"/>
          </a:effectRef>
          <a:fontRef idx="minor">
            <a:schemeClr val="tx1"/>
          </a:fontRef>
        </p:style>
      </p:cxnSp>
      <p:cxnSp>
        <p:nvCxnSpPr>
          <p:cNvPr id="43" name="直线箭头连接符 42">
            <a:extLst>
              <a:ext uri="{FF2B5EF4-FFF2-40B4-BE49-F238E27FC236}">
                <a16:creationId xmlns:a16="http://schemas.microsoft.com/office/drawing/2014/main" id="{186267D8-4B7B-EC57-0300-7E6AB193A94B}"/>
              </a:ext>
            </a:extLst>
          </p:cNvPr>
          <p:cNvCxnSpPr>
            <a:cxnSpLocks/>
          </p:cNvCxnSpPr>
          <p:nvPr/>
        </p:nvCxnSpPr>
        <p:spPr>
          <a:xfrm>
            <a:off x="8336762" y="4150308"/>
            <a:ext cx="0" cy="11299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DB3FC179-0609-65E7-4814-ECFF9786B489}"/>
              </a:ext>
            </a:extLst>
          </p:cNvPr>
          <p:cNvSpPr/>
          <p:nvPr/>
        </p:nvSpPr>
        <p:spPr>
          <a:xfrm>
            <a:off x="7007772" y="1952978"/>
            <a:ext cx="1187961" cy="485422"/>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U Type</a:t>
            </a:r>
            <a:endParaRPr kumimoji="1" lang="zh-CN" altLang="en-US" dirty="0">
              <a:solidFill>
                <a:schemeClr val="tx1"/>
              </a:solidFill>
            </a:endParaRPr>
          </a:p>
        </p:txBody>
      </p:sp>
      <p:sp>
        <p:nvSpPr>
          <p:cNvPr id="48" name="矩形 47">
            <a:extLst>
              <a:ext uri="{FF2B5EF4-FFF2-40B4-BE49-F238E27FC236}">
                <a16:creationId xmlns:a16="http://schemas.microsoft.com/office/drawing/2014/main" id="{327C06FB-6405-909B-95EC-9E8B3FB6269F}"/>
              </a:ext>
            </a:extLst>
          </p:cNvPr>
          <p:cNvSpPr/>
          <p:nvPr/>
        </p:nvSpPr>
        <p:spPr>
          <a:xfrm>
            <a:off x="4652584" y="5280212"/>
            <a:ext cx="1187961" cy="48542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S Type</a:t>
            </a:r>
            <a:endParaRPr kumimoji="1" lang="zh-CN" altLang="en-US" dirty="0">
              <a:solidFill>
                <a:schemeClr val="tx1"/>
              </a:solidFill>
            </a:endParaRPr>
          </a:p>
        </p:txBody>
      </p:sp>
      <p:sp>
        <p:nvSpPr>
          <p:cNvPr id="49" name="矩形 48">
            <a:extLst>
              <a:ext uri="{FF2B5EF4-FFF2-40B4-BE49-F238E27FC236}">
                <a16:creationId xmlns:a16="http://schemas.microsoft.com/office/drawing/2014/main" id="{D203A859-753F-5F76-7E55-7FD49122953D}"/>
              </a:ext>
            </a:extLst>
          </p:cNvPr>
          <p:cNvSpPr/>
          <p:nvPr/>
        </p:nvSpPr>
        <p:spPr>
          <a:xfrm>
            <a:off x="6353043" y="5285897"/>
            <a:ext cx="1187961" cy="48542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V Type</a:t>
            </a:r>
            <a:endParaRPr kumimoji="1" lang="zh-CN" altLang="en-US" dirty="0">
              <a:solidFill>
                <a:schemeClr val="tx1"/>
              </a:solidFill>
            </a:endParaRPr>
          </a:p>
        </p:txBody>
      </p:sp>
      <p:sp>
        <p:nvSpPr>
          <p:cNvPr id="50" name="文本框 49">
            <a:extLst>
              <a:ext uri="{FF2B5EF4-FFF2-40B4-BE49-F238E27FC236}">
                <a16:creationId xmlns:a16="http://schemas.microsoft.com/office/drawing/2014/main" id="{055A900A-BE4F-9292-576C-3128EA5D1637}"/>
              </a:ext>
            </a:extLst>
          </p:cNvPr>
          <p:cNvSpPr txBox="1"/>
          <p:nvPr/>
        </p:nvSpPr>
        <p:spPr>
          <a:xfrm>
            <a:off x="6313909" y="184155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1" name="文本框 50">
            <a:extLst>
              <a:ext uri="{FF2B5EF4-FFF2-40B4-BE49-F238E27FC236}">
                <a16:creationId xmlns:a16="http://schemas.microsoft.com/office/drawing/2014/main" id="{5786017B-C78D-576E-4EB9-B26795F324C5}"/>
              </a:ext>
            </a:extLst>
          </p:cNvPr>
          <p:cNvSpPr txBox="1"/>
          <p:nvPr/>
        </p:nvSpPr>
        <p:spPr>
          <a:xfrm>
            <a:off x="5259228" y="2578131"/>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2" name="文本框 51">
            <a:extLst>
              <a:ext uri="{FF2B5EF4-FFF2-40B4-BE49-F238E27FC236}">
                <a16:creationId xmlns:a16="http://schemas.microsoft.com/office/drawing/2014/main" id="{016AC2C0-286C-E4CC-5A24-EE9D1DF3D030}"/>
              </a:ext>
            </a:extLst>
          </p:cNvPr>
          <p:cNvSpPr txBox="1"/>
          <p:nvPr/>
        </p:nvSpPr>
        <p:spPr>
          <a:xfrm>
            <a:off x="5250396" y="3737715"/>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3" name="文本框 52">
            <a:extLst>
              <a:ext uri="{FF2B5EF4-FFF2-40B4-BE49-F238E27FC236}">
                <a16:creationId xmlns:a16="http://schemas.microsoft.com/office/drawing/2014/main" id="{03743C53-EE75-2597-90AA-7D5E691A32F7}"/>
              </a:ext>
            </a:extLst>
          </p:cNvPr>
          <p:cNvSpPr txBox="1"/>
          <p:nvPr/>
        </p:nvSpPr>
        <p:spPr>
          <a:xfrm>
            <a:off x="6321521" y="3023615"/>
            <a:ext cx="485355" cy="369332"/>
          </a:xfrm>
          <a:prstGeom prst="rect">
            <a:avLst/>
          </a:prstGeom>
          <a:noFill/>
        </p:spPr>
        <p:txBody>
          <a:bodyPr wrap="square" rtlCol="0">
            <a:spAutoFit/>
          </a:bodyPr>
          <a:lstStyle/>
          <a:p>
            <a:r>
              <a:rPr kumimoji="1" lang="en-US" altLang="zh-CN" dirty="0"/>
              <a:t>No</a:t>
            </a:r>
            <a:endParaRPr kumimoji="1" lang="zh-CN" altLang="en-US" dirty="0"/>
          </a:p>
        </p:txBody>
      </p:sp>
      <p:sp>
        <p:nvSpPr>
          <p:cNvPr id="54" name="文本框 53">
            <a:extLst>
              <a:ext uri="{FF2B5EF4-FFF2-40B4-BE49-F238E27FC236}">
                <a16:creationId xmlns:a16="http://schemas.microsoft.com/office/drawing/2014/main" id="{C2563445-E854-23C8-7ED6-6E6AB1447960}"/>
              </a:ext>
            </a:extLst>
          </p:cNvPr>
          <p:cNvSpPr txBox="1"/>
          <p:nvPr/>
        </p:nvSpPr>
        <p:spPr>
          <a:xfrm>
            <a:off x="6925276" y="4538880"/>
            <a:ext cx="716040" cy="369332"/>
          </a:xfrm>
          <a:prstGeom prst="rect">
            <a:avLst/>
          </a:prstGeom>
          <a:noFill/>
        </p:spPr>
        <p:txBody>
          <a:bodyPr wrap="square" rtlCol="0">
            <a:spAutoFit/>
          </a:bodyPr>
          <a:lstStyle/>
          <a:p>
            <a:r>
              <a:rPr kumimoji="1" lang="en-US" altLang="zh-CN" dirty="0"/>
              <a:t>Yes</a:t>
            </a:r>
            <a:endParaRPr kumimoji="1" lang="zh-CN" altLang="en-US" dirty="0"/>
          </a:p>
        </p:txBody>
      </p:sp>
      <p:sp>
        <p:nvSpPr>
          <p:cNvPr id="55" name="矩形 54">
            <a:extLst>
              <a:ext uri="{FF2B5EF4-FFF2-40B4-BE49-F238E27FC236}">
                <a16:creationId xmlns:a16="http://schemas.microsoft.com/office/drawing/2014/main" id="{92F547AA-0AE7-D1BC-4E8F-8EC6A8EA404B}"/>
              </a:ext>
            </a:extLst>
          </p:cNvPr>
          <p:cNvSpPr/>
          <p:nvPr/>
        </p:nvSpPr>
        <p:spPr>
          <a:xfrm>
            <a:off x="7742781" y="5285897"/>
            <a:ext cx="1187961" cy="485422"/>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C Type</a:t>
            </a:r>
            <a:endParaRPr kumimoji="1" lang="zh-CN" altLang="en-US" dirty="0">
              <a:solidFill>
                <a:schemeClr val="tx1"/>
              </a:solidFill>
            </a:endParaRPr>
          </a:p>
        </p:txBody>
      </p:sp>
      <p:sp>
        <p:nvSpPr>
          <p:cNvPr id="56" name="文本框 55">
            <a:extLst>
              <a:ext uri="{FF2B5EF4-FFF2-40B4-BE49-F238E27FC236}">
                <a16:creationId xmlns:a16="http://schemas.microsoft.com/office/drawing/2014/main" id="{D74402A6-B58D-C48C-07E6-F0E757B68C0F}"/>
              </a:ext>
            </a:extLst>
          </p:cNvPr>
          <p:cNvSpPr txBox="1"/>
          <p:nvPr/>
        </p:nvSpPr>
        <p:spPr>
          <a:xfrm>
            <a:off x="7894775" y="3807882"/>
            <a:ext cx="485355" cy="369332"/>
          </a:xfrm>
          <a:prstGeom prst="rect">
            <a:avLst/>
          </a:prstGeom>
          <a:noFill/>
        </p:spPr>
        <p:txBody>
          <a:bodyPr wrap="square" rtlCol="0">
            <a:spAutoFit/>
          </a:bodyPr>
          <a:lstStyle/>
          <a:p>
            <a:r>
              <a:rPr kumimoji="1" lang="en-US" altLang="zh-CN" dirty="0"/>
              <a:t>No</a:t>
            </a:r>
            <a:endParaRPr kumimoji="1" lang="zh-CN" altLang="en-US" dirty="0"/>
          </a:p>
        </p:txBody>
      </p:sp>
      <p:pic>
        <p:nvPicPr>
          <p:cNvPr id="58" name="图片 57" descr="表格&#10;&#10;AI 生成的内容可能不正确。">
            <a:extLst>
              <a:ext uri="{FF2B5EF4-FFF2-40B4-BE49-F238E27FC236}">
                <a16:creationId xmlns:a16="http://schemas.microsoft.com/office/drawing/2014/main" id="{92A0729D-8915-416A-4E5B-5B8D41440696}"/>
              </a:ext>
            </a:extLst>
          </p:cNvPr>
          <p:cNvPicPr>
            <a:picLocks noChangeAspect="1"/>
          </p:cNvPicPr>
          <p:nvPr/>
        </p:nvPicPr>
        <p:blipFill>
          <a:blip r:embed="rId6">
            <a:extLst>
              <a:ext uri="{28A0092B-C50C-407E-A947-70E740481C1C}">
                <a14:useLocalDpi xmlns:a14="http://schemas.microsoft.com/office/drawing/2010/main" val="0"/>
              </a:ext>
            </a:extLst>
          </a:blip>
          <a:srcRect b="67188"/>
          <a:stretch>
            <a:fillRect/>
          </a:stretch>
        </p:blipFill>
        <p:spPr>
          <a:xfrm>
            <a:off x="174679" y="3531541"/>
            <a:ext cx="1336755" cy="941410"/>
          </a:xfrm>
          <a:prstGeom prst="rect">
            <a:avLst/>
          </a:prstGeom>
        </p:spPr>
      </p:pic>
      <p:pic>
        <p:nvPicPr>
          <p:cNvPr id="60" name="图片 59" descr="图表, 箱线图&#10;&#10;AI 生成的内容可能不正确。">
            <a:extLst>
              <a:ext uri="{FF2B5EF4-FFF2-40B4-BE49-F238E27FC236}">
                <a16:creationId xmlns:a16="http://schemas.microsoft.com/office/drawing/2014/main" id="{E3C151EA-3BB6-74FC-1690-AABD997B4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09" y="671984"/>
            <a:ext cx="4031575" cy="2822681"/>
          </a:xfrm>
          <a:prstGeom prst="rect">
            <a:avLst/>
          </a:prstGeom>
        </p:spPr>
      </p:pic>
      <p:pic>
        <p:nvPicPr>
          <p:cNvPr id="61" name="图片 60" descr="表格&#10;&#10;AI 生成的内容可能不正确。">
            <a:extLst>
              <a:ext uri="{FF2B5EF4-FFF2-40B4-BE49-F238E27FC236}">
                <a16:creationId xmlns:a16="http://schemas.microsoft.com/office/drawing/2014/main" id="{19787673-46DB-E590-0442-073DFE3A491A}"/>
              </a:ext>
            </a:extLst>
          </p:cNvPr>
          <p:cNvPicPr>
            <a:picLocks noChangeAspect="1"/>
          </p:cNvPicPr>
          <p:nvPr/>
        </p:nvPicPr>
        <p:blipFill>
          <a:blip r:embed="rId6">
            <a:extLst>
              <a:ext uri="{28A0092B-C50C-407E-A947-70E740481C1C}">
                <a14:useLocalDpi xmlns:a14="http://schemas.microsoft.com/office/drawing/2010/main" val="0"/>
              </a:ext>
            </a:extLst>
          </a:blip>
          <a:srcRect t="33594" b="33594"/>
          <a:stretch>
            <a:fillRect/>
          </a:stretch>
        </p:blipFill>
        <p:spPr>
          <a:xfrm>
            <a:off x="1466482" y="3512182"/>
            <a:ext cx="1336755" cy="941410"/>
          </a:xfrm>
          <a:prstGeom prst="rect">
            <a:avLst/>
          </a:prstGeom>
        </p:spPr>
      </p:pic>
      <p:pic>
        <p:nvPicPr>
          <p:cNvPr id="62" name="图片 61" descr="表格&#10;&#10;AI 生成的内容可能不正确。">
            <a:extLst>
              <a:ext uri="{FF2B5EF4-FFF2-40B4-BE49-F238E27FC236}">
                <a16:creationId xmlns:a16="http://schemas.microsoft.com/office/drawing/2014/main" id="{2BDBB60E-1F14-CD4A-D644-F61548598FBD}"/>
              </a:ext>
            </a:extLst>
          </p:cNvPr>
          <p:cNvPicPr>
            <a:picLocks noChangeAspect="1"/>
          </p:cNvPicPr>
          <p:nvPr/>
        </p:nvPicPr>
        <p:blipFill>
          <a:blip r:embed="rId6">
            <a:extLst>
              <a:ext uri="{28A0092B-C50C-407E-A947-70E740481C1C}">
                <a14:useLocalDpi xmlns:a14="http://schemas.microsoft.com/office/drawing/2010/main" val="0"/>
              </a:ext>
            </a:extLst>
          </a:blip>
          <a:srcRect l="-210" t="67440" r="210" b="-252"/>
          <a:stretch>
            <a:fillRect/>
          </a:stretch>
        </p:blipFill>
        <p:spPr>
          <a:xfrm>
            <a:off x="2780029" y="3494665"/>
            <a:ext cx="1336755" cy="941410"/>
          </a:xfrm>
          <a:prstGeom prst="rect">
            <a:avLst/>
          </a:prstGeom>
        </p:spPr>
      </p:pic>
      <p:sp>
        <p:nvSpPr>
          <p:cNvPr id="63" name="矩形 62">
            <a:extLst>
              <a:ext uri="{FF2B5EF4-FFF2-40B4-BE49-F238E27FC236}">
                <a16:creationId xmlns:a16="http://schemas.microsoft.com/office/drawing/2014/main" id="{F33E71EF-3FE0-98AF-026C-EBC91DC1D539}"/>
              </a:ext>
            </a:extLst>
          </p:cNvPr>
          <p:cNvSpPr/>
          <p:nvPr/>
        </p:nvSpPr>
        <p:spPr>
          <a:xfrm>
            <a:off x="174679"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EF17C1B3-A9FB-0F3C-C1DE-C83435EF5B1E}"/>
              </a:ext>
            </a:extLst>
          </p:cNvPr>
          <p:cNvSpPr/>
          <p:nvPr/>
        </p:nvSpPr>
        <p:spPr>
          <a:xfrm>
            <a:off x="1466482" y="3773391"/>
            <a:ext cx="1202300"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D7285636-5A95-8C14-AD96-BC383B8377B7}"/>
              </a:ext>
            </a:extLst>
          </p:cNvPr>
          <p:cNvSpPr/>
          <p:nvPr/>
        </p:nvSpPr>
        <p:spPr>
          <a:xfrm>
            <a:off x="2813192" y="4176308"/>
            <a:ext cx="1270428" cy="228454"/>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68" name="图片 67" descr="表格&#10;&#10;AI 生成的内容可能不正确。">
            <a:extLst>
              <a:ext uri="{FF2B5EF4-FFF2-40B4-BE49-F238E27FC236}">
                <a16:creationId xmlns:a16="http://schemas.microsoft.com/office/drawing/2014/main" id="{9AE1C612-113D-C153-CB51-51C5ECBE27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196" y="4538880"/>
            <a:ext cx="4239900" cy="1554323"/>
          </a:xfrm>
          <a:prstGeom prst="rect">
            <a:avLst/>
          </a:prstGeom>
        </p:spPr>
      </p:pic>
    </p:spTree>
    <p:extLst>
      <p:ext uri="{BB962C8B-B14F-4D97-AF65-F5344CB8AC3E}">
        <p14:creationId xmlns:p14="http://schemas.microsoft.com/office/powerpoint/2010/main" val="37322064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D13930-5BC0-D079-768B-A1ED475BCAB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9EED533-4013-ADD9-FD43-6A99C551951B}"/>
              </a:ext>
            </a:extLst>
          </p:cNvPr>
          <p:cNvSpPr>
            <a:spLocks noGrp="1"/>
          </p:cNvSpPr>
          <p:nvPr>
            <p:ph type="sldNum" sz="quarter" idx="12"/>
          </p:nvPr>
        </p:nvSpPr>
        <p:spPr/>
        <p:txBody>
          <a:bodyPr/>
          <a:lstStyle/>
          <a:p>
            <a:fld id="{8D04ACF1-8115-4F2A-BC52-125D9799F304}" type="slidenum">
              <a:rPr lang="zh-CN" altLang="en-US" smtClean="0"/>
              <a:t>106</a:t>
            </a:fld>
            <a:endParaRPr lang="zh-CN" altLang="en-US"/>
          </a:p>
        </p:txBody>
      </p:sp>
      <p:sp>
        <p:nvSpPr>
          <p:cNvPr id="73" name="文本框 72">
            <a:extLst>
              <a:ext uri="{FF2B5EF4-FFF2-40B4-BE49-F238E27FC236}">
                <a16:creationId xmlns:a16="http://schemas.microsoft.com/office/drawing/2014/main" id="{2A00DC84-F085-FB26-6449-923D06AFB37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14" name="图片 13">
            <a:extLst>
              <a:ext uri="{FF2B5EF4-FFF2-40B4-BE49-F238E27FC236}">
                <a16:creationId xmlns:a16="http://schemas.microsoft.com/office/drawing/2014/main" id="{4066A837-D9C1-9D52-995B-2AF16D20F574}"/>
              </a:ext>
            </a:extLst>
          </p:cNvPr>
          <p:cNvPicPr>
            <a:picLocks noChangeAspect="1"/>
          </p:cNvPicPr>
          <p:nvPr/>
        </p:nvPicPr>
        <p:blipFill>
          <a:blip r:embed="rId3"/>
          <a:stretch>
            <a:fillRect/>
          </a:stretch>
        </p:blipFill>
        <p:spPr>
          <a:xfrm>
            <a:off x="1264716" y="4538160"/>
            <a:ext cx="6324600" cy="1701957"/>
          </a:xfrm>
          <a:prstGeom prst="rect">
            <a:avLst/>
          </a:prstGeom>
        </p:spPr>
      </p:pic>
      <p:pic>
        <p:nvPicPr>
          <p:cNvPr id="16" name="图片 15">
            <a:extLst>
              <a:ext uri="{FF2B5EF4-FFF2-40B4-BE49-F238E27FC236}">
                <a16:creationId xmlns:a16="http://schemas.microsoft.com/office/drawing/2014/main" id="{F01BBC15-3951-EDCC-CB09-4FD3C11DAE62}"/>
              </a:ext>
            </a:extLst>
          </p:cNvPr>
          <p:cNvPicPr>
            <a:picLocks noChangeAspect="1"/>
          </p:cNvPicPr>
          <p:nvPr/>
        </p:nvPicPr>
        <p:blipFill>
          <a:blip r:embed="rId4"/>
          <a:stretch>
            <a:fillRect/>
          </a:stretch>
        </p:blipFill>
        <p:spPr>
          <a:xfrm>
            <a:off x="1264716" y="2779809"/>
            <a:ext cx="6324600" cy="1703872"/>
          </a:xfrm>
          <a:prstGeom prst="rect">
            <a:avLst/>
          </a:prstGeom>
        </p:spPr>
      </p:pic>
      <p:pic>
        <p:nvPicPr>
          <p:cNvPr id="18" name="图片 17">
            <a:extLst>
              <a:ext uri="{FF2B5EF4-FFF2-40B4-BE49-F238E27FC236}">
                <a16:creationId xmlns:a16="http://schemas.microsoft.com/office/drawing/2014/main" id="{795EBF21-506B-76D5-9182-BBC0B99ECB8B}"/>
              </a:ext>
            </a:extLst>
          </p:cNvPr>
          <p:cNvPicPr>
            <a:picLocks noChangeAspect="1"/>
          </p:cNvPicPr>
          <p:nvPr/>
        </p:nvPicPr>
        <p:blipFill>
          <a:blip r:embed="rId5"/>
          <a:stretch>
            <a:fillRect/>
          </a:stretch>
        </p:blipFill>
        <p:spPr>
          <a:xfrm>
            <a:off x="1264716" y="1026926"/>
            <a:ext cx="6324600" cy="1698404"/>
          </a:xfrm>
          <a:prstGeom prst="rect">
            <a:avLst/>
          </a:prstGeom>
        </p:spPr>
      </p:pic>
      <p:sp>
        <p:nvSpPr>
          <p:cNvPr id="3" name="文本框 2">
            <a:extLst>
              <a:ext uri="{FF2B5EF4-FFF2-40B4-BE49-F238E27FC236}">
                <a16:creationId xmlns:a16="http://schemas.microsoft.com/office/drawing/2014/main" id="{D156F09E-D3FA-CA00-733F-756FFE5E4DFB}"/>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Tree>
    <p:extLst>
      <p:ext uri="{BB962C8B-B14F-4D97-AF65-F5344CB8AC3E}">
        <p14:creationId xmlns:p14="http://schemas.microsoft.com/office/powerpoint/2010/main" val="2497983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68E214-C598-1B9A-4667-48D329CDFA3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8EAC6B3-DF6D-06F1-80D2-9F2A5A50D074}"/>
              </a:ext>
            </a:extLst>
          </p:cNvPr>
          <p:cNvSpPr>
            <a:spLocks noGrp="1"/>
          </p:cNvSpPr>
          <p:nvPr>
            <p:ph type="sldNum" sz="quarter" idx="12"/>
          </p:nvPr>
        </p:nvSpPr>
        <p:spPr/>
        <p:txBody>
          <a:bodyPr/>
          <a:lstStyle/>
          <a:p>
            <a:fld id="{8D04ACF1-8115-4F2A-BC52-125D9799F304}" type="slidenum">
              <a:rPr lang="zh-CN" altLang="en-US" smtClean="0"/>
              <a:t>107</a:t>
            </a:fld>
            <a:endParaRPr lang="zh-CN" altLang="en-US"/>
          </a:p>
        </p:txBody>
      </p:sp>
      <p:sp>
        <p:nvSpPr>
          <p:cNvPr id="73" name="文本框 72">
            <a:extLst>
              <a:ext uri="{FF2B5EF4-FFF2-40B4-BE49-F238E27FC236}">
                <a16:creationId xmlns:a16="http://schemas.microsoft.com/office/drawing/2014/main" id="{BCE08F3D-1BD6-9809-0D55-AD44C881A5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0" name="图片 19">
            <a:extLst>
              <a:ext uri="{FF2B5EF4-FFF2-40B4-BE49-F238E27FC236}">
                <a16:creationId xmlns:a16="http://schemas.microsoft.com/office/drawing/2014/main" id="{CB693C51-69FA-EB7E-A8DA-CECECE8CF584}"/>
              </a:ext>
            </a:extLst>
          </p:cNvPr>
          <p:cNvPicPr>
            <a:picLocks noChangeAspect="1"/>
          </p:cNvPicPr>
          <p:nvPr/>
        </p:nvPicPr>
        <p:blipFill>
          <a:blip r:embed="rId3"/>
          <a:stretch>
            <a:fillRect/>
          </a:stretch>
        </p:blipFill>
        <p:spPr>
          <a:xfrm>
            <a:off x="2236162" y="888093"/>
            <a:ext cx="6760693" cy="1871264"/>
          </a:xfrm>
          <a:prstGeom prst="rect">
            <a:avLst/>
          </a:prstGeom>
        </p:spPr>
      </p:pic>
      <p:graphicFrame>
        <p:nvGraphicFramePr>
          <p:cNvPr id="5" name="表格 4">
            <a:extLst>
              <a:ext uri="{FF2B5EF4-FFF2-40B4-BE49-F238E27FC236}">
                <a16:creationId xmlns:a16="http://schemas.microsoft.com/office/drawing/2014/main" id="{A3C1EF62-46D2-E16D-DB37-5B36066150C0}"/>
              </a:ext>
            </a:extLst>
          </p:cNvPr>
          <p:cNvGraphicFramePr>
            <a:graphicFrameLocks noGrp="1"/>
          </p:cNvGraphicFramePr>
          <p:nvPr/>
        </p:nvGraphicFramePr>
        <p:xfrm>
          <a:off x="1265299" y="2919279"/>
          <a:ext cx="3638844" cy="2514600"/>
        </p:xfrm>
        <a:graphic>
          <a:graphicData uri="http://schemas.openxmlformats.org/drawingml/2006/table">
            <a:tbl>
              <a:tblPr firstRow="1" bandRow="1">
                <a:tableStyleId>{2D5ABB26-0587-4C30-8999-92F81FD0307C}</a:tableStyleId>
              </a:tblPr>
              <a:tblGrid>
                <a:gridCol w="1001736">
                  <a:extLst>
                    <a:ext uri="{9D8B030D-6E8A-4147-A177-3AD203B41FA5}">
                      <a16:colId xmlns:a16="http://schemas.microsoft.com/office/drawing/2014/main" val="953984834"/>
                    </a:ext>
                  </a:extLst>
                </a:gridCol>
                <a:gridCol w="879036">
                  <a:extLst>
                    <a:ext uri="{9D8B030D-6E8A-4147-A177-3AD203B41FA5}">
                      <a16:colId xmlns:a16="http://schemas.microsoft.com/office/drawing/2014/main" val="948750786"/>
                    </a:ext>
                  </a:extLst>
                </a:gridCol>
                <a:gridCol w="879036">
                  <a:extLst>
                    <a:ext uri="{9D8B030D-6E8A-4147-A177-3AD203B41FA5}">
                      <a16:colId xmlns:a16="http://schemas.microsoft.com/office/drawing/2014/main" val="2493462920"/>
                    </a:ext>
                  </a:extLst>
                </a:gridCol>
                <a:gridCol w="879036">
                  <a:extLst>
                    <a:ext uri="{9D8B030D-6E8A-4147-A177-3AD203B41FA5}">
                      <a16:colId xmlns:a16="http://schemas.microsoft.com/office/drawing/2014/main" val="2854112403"/>
                    </a:ext>
                  </a:extLst>
                </a:gridCol>
              </a:tblGrid>
              <a:tr h="212429">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12429">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0.961823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0.727168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0.278135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12429">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1.136533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0.880121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0.331038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12429">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1.089812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0.868975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0.354387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12429">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0.97172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0.895435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0.342711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12429">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FF0000"/>
                          </a:solidFill>
                          <a:effectLst/>
                          <a:latin typeface="等线" panose="02010600030101010101" pitchFamily="2" charset="-122"/>
                          <a:ea typeface="等线" panose="02010600030101010101" pitchFamily="2" charset="-122"/>
                        </a:rPr>
                        <a:t>0.898374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0.847954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0.346723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12429">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0.889696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0.804127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0.370377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12429">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0.843411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0.760216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0.379324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12429">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0.676698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0.362531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12429">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0.66251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0.541224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0.377921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graphicFrame>
        <p:nvGraphicFramePr>
          <p:cNvPr id="6" name="表格 5">
            <a:extLst>
              <a:ext uri="{FF2B5EF4-FFF2-40B4-BE49-F238E27FC236}">
                <a16:creationId xmlns:a16="http://schemas.microsoft.com/office/drawing/2014/main" id="{6297EB52-5B4E-249A-F109-16B9FD357980}"/>
              </a:ext>
            </a:extLst>
          </p:cNvPr>
          <p:cNvGraphicFramePr>
            <a:graphicFrameLocks noGrp="1"/>
          </p:cNvGraphicFramePr>
          <p:nvPr/>
        </p:nvGraphicFramePr>
        <p:xfrm>
          <a:off x="5233747" y="2919279"/>
          <a:ext cx="3763108" cy="2514600"/>
        </p:xfrm>
        <a:graphic>
          <a:graphicData uri="http://schemas.openxmlformats.org/drawingml/2006/table">
            <a:tbl>
              <a:tblPr firstRow="1" bandRow="1">
                <a:tableStyleId>{2D5ABB26-0587-4C30-8999-92F81FD0307C}</a:tableStyleId>
              </a:tblPr>
              <a:tblGrid>
                <a:gridCol w="1035946">
                  <a:extLst>
                    <a:ext uri="{9D8B030D-6E8A-4147-A177-3AD203B41FA5}">
                      <a16:colId xmlns:a16="http://schemas.microsoft.com/office/drawing/2014/main" val="953984834"/>
                    </a:ext>
                  </a:extLst>
                </a:gridCol>
                <a:gridCol w="909054">
                  <a:extLst>
                    <a:ext uri="{9D8B030D-6E8A-4147-A177-3AD203B41FA5}">
                      <a16:colId xmlns:a16="http://schemas.microsoft.com/office/drawing/2014/main" val="948750786"/>
                    </a:ext>
                  </a:extLst>
                </a:gridCol>
                <a:gridCol w="909054">
                  <a:extLst>
                    <a:ext uri="{9D8B030D-6E8A-4147-A177-3AD203B41FA5}">
                      <a16:colId xmlns:a16="http://schemas.microsoft.com/office/drawing/2014/main" val="2493462920"/>
                    </a:ext>
                  </a:extLst>
                </a:gridCol>
                <a:gridCol w="909054">
                  <a:extLst>
                    <a:ext uri="{9D8B030D-6E8A-4147-A177-3AD203B41FA5}">
                      <a16:colId xmlns:a16="http://schemas.microsoft.com/office/drawing/2014/main" val="2854112403"/>
                    </a:ext>
                  </a:extLst>
                </a:gridCol>
              </a:tblGrid>
              <a:tr h="240376">
                <a:tc>
                  <a:txBody>
                    <a:bodyPr/>
                    <a:lstStyle/>
                    <a:p>
                      <a:pPr algn="ctr"/>
                      <a:r>
                        <a:rPr lang="en-US" altLang="zh-CN" sz="1050" dirty="0" err="1"/>
                        <a:t>DropRatio</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Slope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R2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50" dirty="0"/>
                        <a:t>CV</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09813"/>
                  </a:ext>
                </a:extLst>
              </a:tr>
              <a:tr h="240376">
                <a:tc>
                  <a:txBody>
                    <a:bodyPr/>
                    <a:lstStyle/>
                    <a:p>
                      <a:pPr algn="ctr"/>
                      <a:r>
                        <a:rPr lang="en-US" altLang="zh-CN" sz="1050" dirty="0"/>
                        <a:t>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1.233908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0.807468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0.522846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7152416"/>
                  </a:ext>
                </a:extLst>
              </a:tr>
              <a:tr h="240376">
                <a:tc>
                  <a:txBody>
                    <a:bodyPr/>
                    <a:lstStyle/>
                    <a:p>
                      <a:pPr algn="ctr"/>
                      <a:r>
                        <a:rPr lang="en-US" altLang="zh-CN" sz="1050" dirty="0"/>
                        <a:t>0.2</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1.292431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0.835095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0.565627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019252"/>
                  </a:ext>
                </a:extLst>
              </a:tr>
              <a:tr h="240376">
                <a:tc>
                  <a:txBody>
                    <a:bodyPr/>
                    <a:lstStyle/>
                    <a:p>
                      <a:pPr algn="ctr"/>
                      <a:r>
                        <a:rPr lang="en-US" altLang="zh-CN" sz="1050" dirty="0"/>
                        <a:t>0.3</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1.323609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0.825929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0.606478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289801"/>
                  </a:ext>
                </a:extLst>
              </a:tr>
              <a:tr h="240376">
                <a:tc>
                  <a:txBody>
                    <a:bodyPr/>
                    <a:lstStyle/>
                    <a:p>
                      <a:pPr algn="ctr"/>
                      <a:r>
                        <a:rPr lang="en-US" altLang="zh-CN" sz="1050" dirty="0"/>
                        <a:t>0.4</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1.353728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0.81731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0.638557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304"/>
                  </a:ext>
                </a:extLst>
              </a:tr>
              <a:tr h="240376">
                <a:tc>
                  <a:txBody>
                    <a:bodyPr/>
                    <a:lstStyle/>
                    <a:p>
                      <a:pPr algn="ctr"/>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1.322822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0.825436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0.642666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881527"/>
                  </a:ext>
                </a:extLst>
              </a:tr>
              <a:tr h="240376">
                <a:tc>
                  <a:txBody>
                    <a:bodyPr/>
                    <a:lstStyle/>
                    <a:p>
                      <a:pPr algn="ctr"/>
                      <a:r>
                        <a:rPr lang="en-US" altLang="zh-CN" sz="1050" dirty="0"/>
                        <a:t>0.6</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1.296886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0.810473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0.648924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8747308"/>
                  </a:ext>
                </a:extLst>
              </a:tr>
              <a:tr h="240376">
                <a:tc>
                  <a:txBody>
                    <a:bodyPr/>
                    <a:lstStyle/>
                    <a:p>
                      <a:pPr algn="ctr"/>
                      <a:r>
                        <a:rPr lang="en-US" altLang="zh-CN" sz="1050" dirty="0"/>
                        <a:t>0.7</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1.262892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0.724019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0.686068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90737"/>
                  </a:ext>
                </a:extLst>
              </a:tr>
              <a:tr h="240376">
                <a:tc>
                  <a:txBody>
                    <a:bodyPr/>
                    <a:lstStyle/>
                    <a:p>
                      <a:pPr algn="ctr"/>
                      <a:r>
                        <a:rPr lang="en-US" altLang="zh-CN" sz="1050" dirty="0"/>
                        <a:t>0.8</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1.251579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0.585465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a:solidFill>
                            <a:srgbClr val="000000"/>
                          </a:solidFill>
                          <a:effectLst/>
                          <a:latin typeface="等线" panose="02010600030101010101" pitchFamily="2" charset="-122"/>
                          <a:ea typeface="等线" panose="02010600030101010101" pitchFamily="2" charset="-122"/>
                        </a:rPr>
                        <a:t>0.762165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193773"/>
                  </a:ext>
                </a:extLst>
              </a:tr>
              <a:tr h="240376">
                <a:tc>
                  <a:txBody>
                    <a:bodyPr/>
                    <a:lstStyle/>
                    <a:p>
                      <a:pPr algn="ctr"/>
                      <a:r>
                        <a:rPr lang="en-US" altLang="zh-CN" sz="1050" dirty="0"/>
                        <a:t>0.9</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1.293086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0.573826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altLang="zh-CN" sz="1050" b="0" i="0" u="none" strike="noStrike" dirty="0">
                          <a:solidFill>
                            <a:srgbClr val="000000"/>
                          </a:solidFill>
                          <a:effectLst/>
                          <a:latin typeface="等线" panose="02010600030101010101" pitchFamily="2" charset="-122"/>
                          <a:ea typeface="等线" panose="02010600030101010101" pitchFamily="2" charset="-122"/>
                        </a:rPr>
                        <a:t>0.790338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587707"/>
                  </a:ext>
                </a:extLst>
              </a:tr>
            </a:tbl>
          </a:graphicData>
        </a:graphic>
      </p:graphicFrame>
      <p:sp>
        <p:nvSpPr>
          <p:cNvPr id="3" name="文本框 2">
            <a:extLst>
              <a:ext uri="{FF2B5EF4-FFF2-40B4-BE49-F238E27FC236}">
                <a16:creationId xmlns:a16="http://schemas.microsoft.com/office/drawing/2014/main" id="{2EFC19A1-5221-FECC-B3BF-1A324AF04F3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pic>
        <p:nvPicPr>
          <p:cNvPr id="7" name="图片 6" descr="图片包含 徽标&#10;&#10;AI 生成的内容可能不正确。">
            <a:extLst>
              <a:ext uri="{FF2B5EF4-FFF2-40B4-BE49-F238E27FC236}">
                <a16:creationId xmlns:a16="http://schemas.microsoft.com/office/drawing/2014/main" id="{497D9008-EA46-4E8F-5496-2C5B30DFB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61" y="2175970"/>
            <a:ext cx="879009" cy="375307"/>
          </a:xfrm>
          <a:prstGeom prst="rect">
            <a:avLst/>
          </a:prstGeom>
        </p:spPr>
      </p:pic>
      <p:sp>
        <p:nvSpPr>
          <p:cNvPr id="8" name="椭圆 7">
            <a:extLst>
              <a:ext uri="{FF2B5EF4-FFF2-40B4-BE49-F238E27FC236}">
                <a16:creationId xmlns:a16="http://schemas.microsoft.com/office/drawing/2014/main" id="{7833CF33-F1B7-735E-37B3-44EAA8490252}"/>
              </a:ext>
            </a:extLst>
          </p:cNvPr>
          <p:cNvSpPr/>
          <p:nvPr/>
        </p:nvSpPr>
        <p:spPr>
          <a:xfrm>
            <a:off x="468923" y="1203569"/>
            <a:ext cx="969108" cy="96910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6111FB2F-3180-EEFD-D34D-6C8027EF6C25}"/>
              </a:ext>
            </a:extLst>
          </p:cNvPr>
          <p:cNvSpPr/>
          <p:nvPr/>
        </p:nvSpPr>
        <p:spPr>
          <a:xfrm rot="3119674">
            <a:off x="929702" y="1665263"/>
            <a:ext cx="47550"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2BCC7898-7179-9B04-9A7D-FCE83E2AE9BD}"/>
              </a:ext>
            </a:extLst>
          </p:cNvPr>
          <p:cNvCxnSpPr>
            <a:stCxn id="9" idx="7"/>
            <a:endCxn id="8" idx="6"/>
          </p:cNvCxnSpPr>
          <p:nvPr/>
        </p:nvCxnSpPr>
        <p:spPr>
          <a:xfrm flipV="1">
            <a:off x="976565" y="1688123"/>
            <a:ext cx="461466" cy="3293"/>
          </a:xfrm>
          <a:prstGeom prst="line">
            <a:avLst/>
          </a:prstGeom>
          <a:ln w="9525">
            <a:prstDash val="sysDash"/>
          </a:ln>
        </p:spPr>
        <p:style>
          <a:lnRef idx="2">
            <a:schemeClr val="dk1"/>
          </a:lnRef>
          <a:fillRef idx="0">
            <a:schemeClr val="dk1"/>
          </a:fillRef>
          <a:effectRef idx="1">
            <a:schemeClr val="dk1"/>
          </a:effectRef>
          <a:fontRef idx="minor">
            <a:schemeClr val="tx1"/>
          </a:fontRef>
        </p:style>
      </p:cxnSp>
      <p:sp>
        <p:nvSpPr>
          <p:cNvPr id="12" name="椭圆 11">
            <a:extLst>
              <a:ext uri="{FF2B5EF4-FFF2-40B4-BE49-F238E27FC236}">
                <a16:creationId xmlns:a16="http://schemas.microsoft.com/office/drawing/2014/main" id="{0F150FD0-71C4-A11B-8334-5CF6E4AB6895}"/>
              </a:ext>
            </a:extLst>
          </p:cNvPr>
          <p:cNvSpPr/>
          <p:nvPr/>
        </p:nvSpPr>
        <p:spPr>
          <a:xfrm rot="3119674">
            <a:off x="1415171" y="1665262"/>
            <a:ext cx="45719" cy="4571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E20D154-9875-04A7-8F8B-BF6166629487}"/>
              </a:ext>
            </a:extLst>
          </p:cNvPr>
          <p:cNvSpPr txBox="1"/>
          <p:nvPr/>
        </p:nvSpPr>
        <p:spPr>
          <a:xfrm>
            <a:off x="1041227" y="1500707"/>
            <a:ext cx="663576" cy="215444"/>
          </a:xfrm>
          <a:prstGeom prst="rect">
            <a:avLst/>
          </a:prstGeom>
          <a:noFill/>
        </p:spPr>
        <p:txBody>
          <a:bodyPr wrap="square" rtlCol="0">
            <a:spAutoFit/>
          </a:bodyPr>
          <a:lstStyle/>
          <a:p>
            <a:r>
              <a:rPr kumimoji="1" lang="en-US" altLang="zh-CN" sz="800" dirty="0"/>
              <a:t>CR</a:t>
            </a:r>
            <a:endParaRPr kumimoji="1" lang="zh-CN" altLang="en-US" sz="800" dirty="0"/>
          </a:p>
        </p:txBody>
      </p:sp>
      <p:sp>
        <p:nvSpPr>
          <p:cNvPr id="14" name="文本框 13">
            <a:extLst>
              <a:ext uri="{FF2B5EF4-FFF2-40B4-BE49-F238E27FC236}">
                <a16:creationId xmlns:a16="http://schemas.microsoft.com/office/drawing/2014/main" id="{2D369F13-B0BB-8467-A2CB-22D8AD165388}"/>
              </a:ext>
            </a:extLst>
          </p:cNvPr>
          <p:cNvSpPr txBox="1"/>
          <p:nvPr/>
        </p:nvSpPr>
        <p:spPr>
          <a:xfrm>
            <a:off x="1388805" y="1580668"/>
            <a:ext cx="298861" cy="215444"/>
          </a:xfrm>
          <a:prstGeom prst="rect">
            <a:avLst/>
          </a:prstGeom>
          <a:noFill/>
        </p:spPr>
        <p:txBody>
          <a:bodyPr wrap="square" rtlCol="0">
            <a:spAutoFit/>
          </a:bodyPr>
          <a:lstStyle/>
          <a:p>
            <a:r>
              <a:rPr kumimoji="1" lang="en-US" altLang="zh-CN" sz="800" dirty="0"/>
              <a:t>k</a:t>
            </a:r>
            <a:endParaRPr kumimoji="1" lang="zh-CN" altLang="en-US" sz="800" dirty="0"/>
          </a:p>
        </p:txBody>
      </p:sp>
    </p:spTree>
    <p:extLst>
      <p:ext uri="{BB962C8B-B14F-4D97-AF65-F5344CB8AC3E}">
        <p14:creationId xmlns:p14="http://schemas.microsoft.com/office/powerpoint/2010/main" val="22860538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8874C55-536D-519C-C0A0-956392BEEAF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081B31-07DC-F62A-09CE-6E4CDFAF60DC}"/>
              </a:ext>
            </a:extLst>
          </p:cNvPr>
          <p:cNvSpPr>
            <a:spLocks noGrp="1"/>
          </p:cNvSpPr>
          <p:nvPr>
            <p:ph type="sldNum" sz="quarter" idx="12"/>
          </p:nvPr>
        </p:nvSpPr>
        <p:spPr/>
        <p:txBody>
          <a:bodyPr/>
          <a:lstStyle/>
          <a:p>
            <a:fld id="{8D04ACF1-8115-4F2A-BC52-125D9799F304}" type="slidenum">
              <a:rPr lang="zh-CN" altLang="en-US" smtClean="0"/>
              <a:t>108</a:t>
            </a:fld>
            <a:endParaRPr lang="zh-CN" altLang="en-US"/>
          </a:p>
        </p:txBody>
      </p:sp>
      <p:sp>
        <p:nvSpPr>
          <p:cNvPr id="73" name="文本框 72">
            <a:extLst>
              <a:ext uri="{FF2B5EF4-FFF2-40B4-BE49-F238E27FC236}">
                <a16:creationId xmlns:a16="http://schemas.microsoft.com/office/drawing/2014/main" id="{0C5C9FD3-B7AF-5B12-4C88-0AACDE52336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4" name="图片 3">
            <a:extLst>
              <a:ext uri="{FF2B5EF4-FFF2-40B4-BE49-F238E27FC236}">
                <a16:creationId xmlns:a16="http://schemas.microsoft.com/office/drawing/2014/main" id="{5D705961-FED3-218D-D093-73475CEF1487}"/>
              </a:ext>
            </a:extLst>
          </p:cNvPr>
          <p:cNvPicPr>
            <a:picLocks noChangeAspect="1"/>
          </p:cNvPicPr>
          <p:nvPr/>
        </p:nvPicPr>
        <p:blipFill>
          <a:blip r:embed="rId3"/>
          <a:srcRect b="9968"/>
          <a:stretch>
            <a:fillRect/>
          </a:stretch>
        </p:blipFill>
        <p:spPr>
          <a:xfrm>
            <a:off x="612269" y="1019800"/>
            <a:ext cx="3772117" cy="2236743"/>
          </a:xfrm>
          <a:prstGeom prst="rect">
            <a:avLst/>
          </a:prstGeom>
        </p:spPr>
      </p:pic>
      <p:pic>
        <p:nvPicPr>
          <p:cNvPr id="6" name="图片 5">
            <a:extLst>
              <a:ext uri="{FF2B5EF4-FFF2-40B4-BE49-F238E27FC236}">
                <a16:creationId xmlns:a16="http://schemas.microsoft.com/office/drawing/2014/main" id="{D889757E-A33B-1B27-A4CE-A94B26A00F8E}"/>
              </a:ext>
            </a:extLst>
          </p:cNvPr>
          <p:cNvPicPr>
            <a:picLocks noChangeAspect="1"/>
          </p:cNvPicPr>
          <p:nvPr/>
        </p:nvPicPr>
        <p:blipFill>
          <a:blip r:embed="rId4"/>
          <a:srcRect b="9968"/>
          <a:stretch>
            <a:fillRect/>
          </a:stretch>
        </p:blipFill>
        <p:spPr>
          <a:xfrm>
            <a:off x="4601029" y="1019801"/>
            <a:ext cx="3852863" cy="2258614"/>
          </a:xfrm>
          <a:prstGeom prst="rect">
            <a:avLst/>
          </a:prstGeom>
        </p:spPr>
      </p:pic>
      <p:pic>
        <p:nvPicPr>
          <p:cNvPr id="8" name="图片 7">
            <a:extLst>
              <a:ext uri="{FF2B5EF4-FFF2-40B4-BE49-F238E27FC236}">
                <a16:creationId xmlns:a16="http://schemas.microsoft.com/office/drawing/2014/main" id="{FDE15C05-AF08-914C-B88A-C3F0F66CD60D}"/>
              </a:ext>
            </a:extLst>
          </p:cNvPr>
          <p:cNvPicPr>
            <a:picLocks noChangeAspect="1"/>
          </p:cNvPicPr>
          <p:nvPr/>
        </p:nvPicPr>
        <p:blipFill>
          <a:blip r:embed="rId5"/>
          <a:srcRect b="9438"/>
          <a:stretch>
            <a:fillRect/>
          </a:stretch>
        </p:blipFill>
        <p:spPr>
          <a:xfrm>
            <a:off x="547127" y="3579586"/>
            <a:ext cx="3902400" cy="2315445"/>
          </a:xfrm>
          <a:prstGeom prst="rect">
            <a:avLst/>
          </a:prstGeom>
        </p:spPr>
      </p:pic>
      <p:sp>
        <p:nvSpPr>
          <p:cNvPr id="9" name="文本框 8">
            <a:extLst>
              <a:ext uri="{FF2B5EF4-FFF2-40B4-BE49-F238E27FC236}">
                <a16:creationId xmlns:a16="http://schemas.microsoft.com/office/drawing/2014/main" id="{87341272-0937-B2EF-BDEC-730285859634}"/>
              </a:ext>
            </a:extLst>
          </p:cNvPr>
          <p:cNvSpPr txBox="1"/>
          <p:nvPr/>
        </p:nvSpPr>
        <p:spPr>
          <a:xfrm>
            <a:off x="891043"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0" name="文本框 9">
            <a:extLst>
              <a:ext uri="{FF2B5EF4-FFF2-40B4-BE49-F238E27FC236}">
                <a16:creationId xmlns:a16="http://schemas.microsoft.com/office/drawing/2014/main" id="{4C8CFEDE-55AA-3656-8762-8A06380DE079}"/>
              </a:ext>
            </a:extLst>
          </p:cNvPr>
          <p:cNvSpPr txBox="1"/>
          <p:nvPr/>
        </p:nvSpPr>
        <p:spPr>
          <a:xfrm>
            <a:off x="4939168" y="3229871"/>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1" name="文本框 10">
            <a:extLst>
              <a:ext uri="{FF2B5EF4-FFF2-40B4-BE49-F238E27FC236}">
                <a16:creationId xmlns:a16="http://schemas.microsoft.com/office/drawing/2014/main" id="{FB2E2BB5-EDAC-6B9C-54FA-FEB47D89596C}"/>
              </a:ext>
            </a:extLst>
          </p:cNvPr>
          <p:cNvSpPr txBox="1"/>
          <p:nvPr/>
        </p:nvSpPr>
        <p:spPr>
          <a:xfrm>
            <a:off x="959143" y="5845564"/>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3" name="文本框 2">
            <a:extLst>
              <a:ext uri="{FF2B5EF4-FFF2-40B4-BE49-F238E27FC236}">
                <a16:creationId xmlns:a16="http://schemas.microsoft.com/office/drawing/2014/main" id="{0A64EAA4-E9AF-B1E7-D5AB-467A64CE29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of Shape Parameters to Fitted Arc Length</a:t>
            </a:r>
          </a:p>
        </p:txBody>
      </p:sp>
      <p:sp>
        <p:nvSpPr>
          <p:cNvPr id="7" name="文本框 6">
            <a:extLst>
              <a:ext uri="{FF2B5EF4-FFF2-40B4-BE49-F238E27FC236}">
                <a16:creationId xmlns:a16="http://schemas.microsoft.com/office/drawing/2014/main" id="{14304AFA-FC73-8940-2B12-2B36F9573BAC}"/>
              </a:ext>
            </a:extLst>
          </p:cNvPr>
          <p:cNvSpPr txBox="1"/>
          <p:nvPr/>
        </p:nvSpPr>
        <p:spPr>
          <a:xfrm>
            <a:off x="4861500" y="4657488"/>
            <a:ext cx="4082929" cy="830997"/>
          </a:xfrm>
          <a:prstGeom prst="rect">
            <a:avLst/>
          </a:prstGeom>
          <a:noFill/>
        </p:spPr>
        <p:txBody>
          <a:bodyPr wrap="square">
            <a:spAutoFit/>
          </a:bodyPr>
          <a:lstStyle/>
          <a:p>
            <a:r>
              <a:rPr lang="en-US" altLang="zh-CN" sz="1600" dirty="0">
                <a:solidFill>
                  <a:srgbClr val="FF0000"/>
                </a:solidFill>
              </a:rPr>
              <a:t>It is advisable to set the curvature drop ratio to 0.4 or higher when determining the arc length for more stable results.</a:t>
            </a:r>
            <a:endParaRPr lang="zh-CN" altLang="en-US" sz="1600" dirty="0">
              <a:solidFill>
                <a:srgbClr val="FF0000"/>
              </a:solidFill>
            </a:endParaRPr>
          </a:p>
        </p:txBody>
      </p:sp>
    </p:spTree>
    <p:extLst>
      <p:ext uri="{BB962C8B-B14F-4D97-AF65-F5344CB8AC3E}">
        <p14:creationId xmlns:p14="http://schemas.microsoft.com/office/powerpoint/2010/main" val="42646594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69170DC-55DC-A210-12C9-EAE9616CB3C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54C8AC7-FF0F-2CFC-E33D-1F17D42F9F0C}"/>
              </a:ext>
            </a:extLst>
          </p:cNvPr>
          <p:cNvSpPr>
            <a:spLocks noGrp="1"/>
          </p:cNvSpPr>
          <p:nvPr>
            <p:ph type="sldNum" sz="quarter" idx="12"/>
          </p:nvPr>
        </p:nvSpPr>
        <p:spPr/>
        <p:txBody>
          <a:bodyPr/>
          <a:lstStyle/>
          <a:p>
            <a:fld id="{8D04ACF1-8115-4F2A-BC52-125D9799F304}" type="slidenum">
              <a:rPr lang="zh-CN" altLang="en-US" smtClean="0"/>
              <a:t>109</a:t>
            </a:fld>
            <a:endParaRPr lang="zh-CN" altLang="en-US"/>
          </a:p>
        </p:txBody>
      </p:sp>
      <p:sp>
        <p:nvSpPr>
          <p:cNvPr id="7" name="文本框 6">
            <a:extLst>
              <a:ext uri="{FF2B5EF4-FFF2-40B4-BE49-F238E27FC236}">
                <a16:creationId xmlns:a16="http://schemas.microsoft.com/office/drawing/2014/main" id="{937AA82C-E1DE-3F17-61CE-EA54F57D3030}"/>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2" name="图片 11">
            <a:extLst>
              <a:ext uri="{FF2B5EF4-FFF2-40B4-BE49-F238E27FC236}">
                <a16:creationId xmlns:a16="http://schemas.microsoft.com/office/drawing/2014/main" id="{7635917C-0C2D-D782-03E9-8BB290E46133}"/>
              </a:ext>
            </a:extLst>
          </p:cNvPr>
          <p:cNvPicPr>
            <a:picLocks noChangeAspect="1"/>
          </p:cNvPicPr>
          <p:nvPr/>
        </p:nvPicPr>
        <p:blipFill>
          <a:blip r:embed="rId3"/>
          <a:stretch>
            <a:fillRect/>
          </a:stretch>
        </p:blipFill>
        <p:spPr>
          <a:xfrm>
            <a:off x="54036" y="1212002"/>
            <a:ext cx="2310649" cy="2348193"/>
          </a:xfrm>
          <a:prstGeom prst="rect">
            <a:avLst/>
          </a:prstGeom>
        </p:spPr>
      </p:pic>
      <mc:AlternateContent xmlns:mc="http://schemas.openxmlformats.org/markup-compatibility/2006" xmlns:a14="http://schemas.microsoft.com/office/drawing/2010/main">
        <mc:Choice Requires="a14">
          <p:graphicFrame>
            <p:nvGraphicFramePr>
              <p:cNvPr id="14" name="表格 13">
                <a:extLst>
                  <a:ext uri="{FF2B5EF4-FFF2-40B4-BE49-F238E27FC236}">
                    <a16:creationId xmlns:a16="http://schemas.microsoft.com/office/drawing/2014/main" id="{5CAF0CD6-52F7-502A-4D4B-4E3E4F0452F3}"/>
                  </a:ext>
                </a:extLst>
              </p:cNvPr>
              <p:cNvGraphicFramePr>
                <a:graphicFrameLocks noGrp="1"/>
              </p:cNvGraphicFramePr>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192014">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19201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i="1" smtClean="0">
                                        <a:latin typeface="Cambria Math" panose="02040503050406030204" pitchFamily="18" charset="0"/>
                                      </a:rPr>
                                      <m:t>1</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smtClean="0">
                                        <a:latin typeface="Cambria Math" panose="02040503050406030204" pitchFamily="18" charset="0"/>
                                      </a:rPr>
                                      <m:t>𝐶𝑅</m:t>
                                    </m:r>
                                  </m:e>
                                  <m:sub>
                                    <m:r>
                                      <a:rPr lang="en-US" altLang="zh-CN" sz="1000" b="0" i="1" smtClean="0">
                                        <a:latin typeface="Cambria Math" panose="02040503050406030204" pitchFamily="18" charset="0"/>
                                      </a:rPr>
                                      <m:t>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zh-CN" altLang="en-US" sz="1000" i="1" smtClean="0">
                                        <a:latin typeface="Cambria Math" panose="02040503050406030204" pitchFamily="18" charset="0"/>
                                      </a:rPr>
                                      <m:t>𝛽</m:t>
                                    </m:r>
                                  </m:e>
                                  <m:sub>
                                    <m:r>
                                      <a:rPr lang="en-US" altLang="zh-CN" sz="1000" i="1" smtClean="0">
                                        <a:latin typeface="Cambria Math" panose="02040503050406030204" pitchFamily="18" charset="0"/>
                                      </a:rPr>
                                      <m:t>12</m:t>
                                    </m:r>
                                  </m:sub>
                                </m:sSub>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𝑄</m:t>
                                </m:r>
                                <m:r>
                                  <a:rPr lang="en-US" altLang="zh-CN" sz="1000" b="0" i="1" smtClean="0">
                                    <a:latin typeface="Cambria Math" panose="02040503050406030204" pitchFamily="18" charset="0"/>
                                  </a:rPr>
                                  <m:t>1(</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128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i="1">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en-US" altLang="zh-CN"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𝑀</m:t>
                                </m:r>
                                <m:r>
                                  <a:rPr lang="en-US" altLang="zh-CN" sz="1000" b="0" i="1" smtClean="0">
                                    <a:latin typeface="Cambria Math" panose="02040503050406030204" pitchFamily="18" charset="0"/>
                                  </a:rPr>
                                  <m:t>𝑒𝑑𝑖𝑎𝑛</m:t>
                                </m:r>
                                <m:r>
                                  <a:rPr lang="en-US" altLang="zh-CN" sz="1000" b="0" i="1" smtClean="0">
                                    <a:latin typeface="Cambria Math" panose="02040503050406030204" pitchFamily="18" charset="0"/>
                                  </a:rPr>
                                  <m:t>(</m:t>
                                </m:r>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𝐶𝑅</m:t>
                                    </m:r>
                                  </m:e>
                                  <m:sub>
                                    <m:r>
                                      <a:rPr lang="en-US" altLang="zh-CN" sz="1000" i="1">
                                        <a:latin typeface="Cambria Math" panose="02040503050406030204" pitchFamily="18" charset="0"/>
                                      </a:rPr>
                                      <m:t>𝐵</m:t>
                                    </m:r>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altLang="zh-CN" sz="1000" i="1" smtClean="0">
                                    <a:latin typeface="Cambria Math" panose="02040503050406030204" pitchFamily="18" charset="0"/>
                                  </a:rPr>
                                  <m:t>𝑄</m:t>
                                </m:r>
                                <m:r>
                                  <a:rPr lang="en-US" altLang="zh-CN" sz="1000" b="0" i="1" smtClean="0">
                                    <a:latin typeface="Cambria Math" panose="02040503050406030204" pitchFamily="18" charset="0"/>
                                  </a:rPr>
                                  <m:t>3</m:t>
                                </m:r>
                                <m:r>
                                  <a:rPr lang="en-US" altLang="zh-CN" sz="1000" i="1">
                                    <a:latin typeface="Cambria Math" panose="02040503050406030204" pitchFamily="18" charset="0"/>
                                  </a:rPr>
                                  <m:t>(</m:t>
                                </m:r>
                                <m:r>
                                  <m:rPr>
                                    <m:nor/>
                                  </m:rPr>
                                  <a:rPr kumimoji="1" lang="en-US" altLang="zh-CN" sz="1000" dirty="0"/>
                                  <m:t>𝛽</m:t>
                                </m:r>
                                <m:r>
                                  <a:rPr lang="en-US" altLang="zh-CN" sz="1000" i="1">
                                    <a:latin typeface="Cambria Math" panose="02040503050406030204" pitchFamily="18" charset="0"/>
                                  </a:rPr>
                                  <m:t>)</m:t>
                                </m:r>
                              </m:oMath>
                            </m:oMathPara>
                          </a14:m>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Choice>
        <mc:Fallback xmlns="">
          <p:graphicFrame>
            <p:nvGraphicFramePr>
              <p:cNvPr id="14" name="表格 13">
                <a:extLst>
                  <a:ext uri="{FF2B5EF4-FFF2-40B4-BE49-F238E27FC236}">
                    <a16:creationId xmlns:a16="http://schemas.microsoft.com/office/drawing/2014/main" id="{80ACD25F-9059-C1FD-18E2-E55CCF389685}"/>
                  </a:ext>
                </a:extLst>
              </p:cNvPr>
              <p:cNvGraphicFramePr>
                <a:graphicFrameLocks noGrp="1"/>
              </p:cNvGraphicFramePr>
              <p:nvPr>
                <p:extLst>
                  <p:ext uri="{D42A27DB-BD31-4B8C-83A1-F6EECF244321}">
                    <p14:modId xmlns:p14="http://schemas.microsoft.com/office/powerpoint/2010/main" val="4170725633"/>
                  </p:ext>
                </p:extLst>
              </p:nvPr>
            </p:nvGraphicFramePr>
            <p:xfrm>
              <a:off x="2528247" y="2020972"/>
              <a:ext cx="6561717" cy="1539223"/>
            </p:xfrm>
            <a:graphic>
              <a:graphicData uri="http://schemas.openxmlformats.org/drawingml/2006/table">
                <a:tbl>
                  <a:tblPr firstRow="1" bandRow="1">
                    <a:tableStyleId>{2D5ABB26-0587-4C30-8999-92F81FD0307C}</a:tableStyleId>
                  </a:tblPr>
                  <a:tblGrid>
                    <a:gridCol w="1096807">
                      <a:extLst>
                        <a:ext uri="{9D8B030D-6E8A-4147-A177-3AD203B41FA5}">
                          <a16:colId xmlns:a16="http://schemas.microsoft.com/office/drawing/2014/main" val="181830452"/>
                        </a:ext>
                      </a:extLst>
                    </a:gridCol>
                    <a:gridCol w="1136665">
                      <a:extLst>
                        <a:ext uri="{9D8B030D-6E8A-4147-A177-3AD203B41FA5}">
                          <a16:colId xmlns:a16="http://schemas.microsoft.com/office/drawing/2014/main" val="739886293"/>
                        </a:ext>
                      </a:extLst>
                    </a:gridCol>
                    <a:gridCol w="865649">
                      <a:extLst>
                        <a:ext uri="{9D8B030D-6E8A-4147-A177-3AD203B41FA5}">
                          <a16:colId xmlns:a16="http://schemas.microsoft.com/office/drawing/2014/main" val="332795437"/>
                        </a:ext>
                      </a:extLst>
                    </a:gridCol>
                    <a:gridCol w="865649">
                      <a:extLst>
                        <a:ext uri="{9D8B030D-6E8A-4147-A177-3AD203B41FA5}">
                          <a16:colId xmlns:a16="http://schemas.microsoft.com/office/drawing/2014/main" val="2034784923"/>
                        </a:ext>
                      </a:extLst>
                    </a:gridCol>
                    <a:gridCol w="865649">
                      <a:extLst>
                        <a:ext uri="{9D8B030D-6E8A-4147-A177-3AD203B41FA5}">
                          <a16:colId xmlns:a16="http://schemas.microsoft.com/office/drawing/2014/main" val="83205640"/>
                        </a:ext>
                      </a:extLst>
                    </a:gridCol>
                    <a:gridCol w="865649">
                      <a:extLst>
                        <a:ext uri="{9D8B030D-6E8A-4147-A177-3AD203B41FA5}">
                          <a16:colId xmlns:a16="http://schemas.microsoft.com/office/drawing/2014/main" val="4014075766"/>
                        </a:ext>
                      </a:extLst>
                    </a:gridCol>
                    <a:gridCol w="865649">
                      <a:extLst>
                        <a:ext uri="{9D8B030D-6E8A-4147-A177-3AD203B41FA5}">
                          <a16:colId xmlns:a16="http://schemas.microsoft.com/office/drawing/2014/main" val="2358950782"/>
                        </a:ext>
                      </a:extLst>
                    </a:gridCol>
                  </a:tblGrid>
                  <a:tr h="243840">
                    <a:tc gridSpan="3">
                      <a:txBody>
                        <a:bodyPr/>
                        <a:lstStyle/>
                        <a:p>
                          <a:pPr algn="ctr"/>
                          <a:r>
                            <a:rPr lang="en-US" altLang="zh-CN" sz="1000" dirty="0"/>
                            <a:t>Parameter</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000" dirty="0"/>
                            <a:t>Result</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CN"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9164"/>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00000" r="-503488"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00000" r="-381111" b="-43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00000" r="-404412" b="-430000"/>
                          </a:stretch>
                        </a:blipFill>
                      </a:tcPr>
                    </a:tc>
                    <a:tc>
                      <a:txBody>
                        <a:bodyPr/>
                        <a:lstStyle/>
                        <a:p>
                          <a:pPr algn="ctr"/>
                          <a:r>
                            <a:rPr lang="en-US" altLang="zh-CN" sz="1000" dirty="0"/>
                            <a:t>U</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V</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C</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S</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1169027"/>
                      </a:ext>
                    </a:extLst>
                  </a:tr>
                  <a:tr h="320023">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160000" r="-503488"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160000" r="-381111" b="-244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160000" r="-404412" b="-244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58 (75.32%)</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10 (12.99%)</a:t>
                          </a:r>
                          <a:endParaRPr lang="zh-CN" altLang="en-US" sz="1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4 (5.19%)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schemeClr val="tx1"/>
                              </a:solidFill>
                            </a:rPr>
                            <a:t>5 (6.49%)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5436500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342105" r="-503488"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342105" r="-381111" b="-221053"/>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342105" r="-404412" b="-221053"/>
                          </a:stretch>
                        </a:blipFill>
                      </a:tcPr>
                    </a:tc>
                    <a:tc>
                      <a:txBody>
                        <a:bodyPr/>
                        <a:lstStyle/>
                        <a:p>
                          <a:pPr algn="ctr"/>
                          <a:r>
                            <a:rPr lang="en-US" altLang="zh-CN" sz="1000" dirty="0"/>
                            <a:t>58(73.32%)</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7(9.09%)</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5(6.49%)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97059"/>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420000" r="-503488"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420000" r="-381111" b="-11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420000" r="-404412" b="-110000"/>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10(12.98%)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7(9.09%)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1162567"/>
                      </a:ext>
                    </a:extLst>
                  </a:tr>
                  <a:tr h="24384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163" t="-547368" r="-503488"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96667" t="-547368" r="-381111" b="-15789"/>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0294" t="-547368" r="-404412" b="-15789"/>
                          </a:stretch>
                        </a:blipFill>
                      </a:tcPr>
                    </a:tc>
                    <a:tc>
                      <a:txBody>
                        <a:bodyPr/>
                        <a:lstStyle/>
                        <a:p>
                          <a:pPr algn="ctr"/>
                          <a:r>
                            <a:rPr lang="en-US" altLang="zh-CN" sz="1000" dirty="0"/>
                            <a:t>38(49.35%)</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14(18.18%)</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t>3(3.89%)</a:t>
                          </a:r>
                          <a:endParaRPr lang="zh-CN" altLang="en-US" sz="1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000" dirty="0">
                              <a:solidFill>
                                <a:srgbClr val="FF0000"/>
                              </a:solidFill>
                            </a:rPr>
                            <a:t>22(28.57)</a:t>
                          </a:r>
                          <a:endParaRPr lang="zh-CN" altLang="en-US" sz="10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9371709"/>
                      </a:ext>
                    </a:extLst>
                  </a:tr>
                </a:tbl>
              </a:graphicData>
            </a:graphic>
          </p:graphicFrame>
        </mc:Fallback>
      </mc:AlternateContent>
      <p:pic>
        <p:nvPicPr>
          <p:cNvPr id="16" name="图片 15" descr="表格&#10;&#10;AI 生成的内容可能不正确。">
            <a:extLst>
              <a:ext uri="{FF2B5EF4-FFF2-40B4-BE49-F238E27FC236}">
                <a16:creationId xmlns:a16="http://schemas.microsoft.com/office/drawing/2014/main" id="{D10A4297-E11C-D2B8-C90D-C4AF7D980DD1}"/>
              </a:ext>
            </a:extLst>
          </p:cNvPr>
          <p:cNvPicPr>
            <a:picLocks noChangeAspect="1"/>
          </p:cNvPicPr>
          <p:nvPr/>
        </p:nvPicPr>
        <p:blipFill>
          <a:blip r:embed="rId5">
            <a:extLst>
              <a:ext uri="{28A0092B-C50C-407E-A947-70E740481C1C}">
                <a14:useLocalDpi xmlns:a14="http://schemas.microsoft.com/office/drawing/2010/main" val="0"/>
              </a:ext>
            </a:extLst>
          </a:blip>
          <a:srcRect b="67188"/>
          <a:stretch>
            <a:fillRect/>
          </a:stretch>
        </p:blipFill>
        <p:spPr>
          <a:xfrm>
            <a:off x="2528247" y="1239759"/>
            <a:ext cx="946473" cy="666554"/>
          </a:xfrm>
          <a:prstGeom prst="rect">
            <a:avLst/>
          </a:prstGeom>
        </p:spPr>
      </p:pic>
      <p:pic>
        <p:nvPicPr>
          <p:cNvPr id="17" name="图片 16" descr="表格&#10;&#10;AI 生成的内容可能不正确。">
            <a:extLst>
              <a:ext uri="{FF2B5EF4-FFF2-40B4-BE49-F238E27FC236}">
                <a16:creationId xmlns:a16="http://schemas.microsoft.com/office/drawing/2014/main" id="{481FFF8E-B873-887B-A941-F95BA356A24F}"/>
              </a:ext>
            </a:extLst>
          </p:cNvPr>
          <p:cNvPicPr>
            <a:picLocks noChangeAspect="1"/>
          </p:cNvPicPr>
          <p:nvPr/>
        </p:nvPicPr>
        <p:blipFill>
          <a:blip r:embed="rId5">
            <a:extLst>
              <a:ext uri="{28A0092B-C50C-407E-A947-70E740481C1C}">
                <a14:useLocalDpi xmlns:a14="http://schemas.microsoft.com/office/drawing/2010/main" val="0"/>
              </a:ext>
            </a:extLst>
          </a:blip>
          <a:srcRect t="33594" b="33594"/>
          <a:stretch>
            <a:fillRect/>
          </a:stretch>
        </p:blipFill>
        <p:spPr>
          <a:xfrm>
            <a:off x="3474720" y="1239759"/>
            <a:ext cx="946473" cy="666554"/>
          </a:xfrm>
          <a:prstGeom prst="rect">
            <a:avLst/>
          </a:prstGeom>
        </p:spPr>
      </p:pic>
      <p:pic>
        <p:nvPicPr>
          <p:cNvPr id="18" name="图片 17" descr="表格&#10;&#10;AI 生成的内容可能不正确。">
            <a:extLst>
              <a:ext uri="{FF2B5EF4-FFF2-40B4-BE49-F238E27FC236}">
                <a16:creationId xmlns:a16="http://schemas.microsoft.com/office/drawing/2014/main" id="{F211B0C5-C11E-D039-4611-DAC8533E66E1}"/>
              </a:ext>
            </a:extLst>
          </p:cNvPr>
          <p:cNvPicPr>
            <a:picLocks noChangeAspect="1"/>
          </p:cNvPicPr>
          <p:nvPr/>
        </p:nvPicPr>
        <p:blipFill>
          <a:blip r:embed="rId5">
            <a:extLst>
              <a:ext uri="{28A0092B-C50C-407E-A947-70E740481C1C}">
                <a14:useLocalDpi xmlns:a14="http://schemas.microsoft.com/office/drawing/2010/main" val="0"/>
              </a:ext>
            </a:extLst>
          </a:blip>
          <a:srcRect l="-210" t="67440" r="210" b="-252"/>
          <a:stretch>
            <a:fillRect/>
          </a:stretch>
        </p:blipFill>
        <p:spPr>
          <a:xfrm>
            <a:off x="4421193" y="1239759"/>
            <a:ext cx="910591" cy="641284"/>
          </a:xfrm>
          <a:prstGeom prst="rect">
            <a:avLst/>
          </a:prstGeom>
        </p:spPr>
      </p:pic>
      <p:pic>
        <p:nvPicPr>
          <p:cNvPr id="4" name="图片 3">
            <a:extLst>
              <a:ext uri="{FF2B5EF4-FFF2-40B4-BE49-F238E27FC236}">
                <a16:creationId xmlns:a16="http://schemas.microsoft.com/office/drawing/2014/main" id="{7B9AB61B-C277-C0B4-5EE5-A4FC529FEB2E}"/>
              </a:ext>
            </a:extLst>
          </p:cNvPr>
          <p:cNvPicPr>
            <a:picLocks noChangeAspect="1"/>
          </p:cNvPicPr>
          <p:nvPr/>
        </p:nvPicPr>
        <p:blipFill>
          <a:blip r:embed="rId6"/>
          <a:srcRect l="1855"/>
          <a:stretch>
            <a:fillRect/>
          </a:stretch>
        </p:blipFill>
        <p:spPr>
          <a:xfrm>
            <a:off x="0" y="3779653"/>
            <a:ext cx="3086570" cy="1816080"/>
          </a:xfrm>
          <a:prstGeom prst="rect">
            <a:avLst/>
          </a:prstGeom>
        </p:spPr>
      </p:pic>
      <p:pic>
        <p:nvPicPr>
          <p:cNvPr id="6" name="图片 5">
            <a:extLst>
              <a:ext uri="{FF2B5EF4-FFF2-40B4-BE49-F238E27FC236}">
                <a16:creationId xmlns:a16="http://schemas.microsoft.com/office/drawing/2014/main" id="{ECA368AE-4463-3787-C98D-9465F3BE86D0}"/>
              </a:ext>
            </a:extLst>
          </p:cNvPr>
          <p:cNvPicPr>
            <a:picLocks noChangeAspect="1"/>
          </p:cNvPicPr>
          <p:nvPr/>
        </p:nvPicPr>
        <p:blipFill>
          <a:blip r:embed="rId7"/>
          <a:srcRect/>
          <a:stretch>
            <a:fillRect/>
          </a:stretch>
        </p:blipFill>
        <p:spPr>
          <a:xfrm>
            <a:off x="3000691" y="3776373"/>
            <a:ext cx="3086569" cy="1851942"/>
          </a:xfrm>
          <a:prstGeom prst="rect">
            <a:avLst/>
          </a:prstGeom>
        </p:spPr>
      </p:pic>
      <p:pic>
        <p:nvPicPr>
          <p:cNvPr id="9" name="图片 8">
            <a:extLst>
              <a:ext uri="{FF2B5EF4-FFF2-40B4-BE49-F238E27FC236}">
                <a16:creationId xmlns:a16="http://schemas.microsoft.com/office/drawing/2014/main" id="{A6568890-02E6-EB7E-665A-869F3BF6272B}"/>
              </a:ext>
            </a:extLst>
          </p:cNvPr>
          <p:cNvPicPr>
            <a:picLocks noChangeAspect="1"/>
          </p:cNvPicPr>
          <p:nvPr/>
        </p:nvPicPr>
        <p:blipFill>
          <a:blip r:embed="rId8"/>
          <a:stretch>
            <a:fillRect/>
          </a:stretch>
        </p:blipFill>
        <p:spPr>
          <a:xfrm>
            <a:off x="6039175" y="3761722"/>
            <a:ext cx="3048775" cy="1851942"/>
          </a:xfrm>
          <a:prstGeom prst="rect">
            <a:avLst/>
          </a:prstGeom>
        </p:spPr>
      </p:pic>
      <p:pic>
        <p:nvPicPr>
          <p:cNvPr id="11" name="图片 10">
            <a:extLst>
              <a:ext uri="{FF2B5EF4-FFF2-40B4-BE49-F238E27FC236}">
                <a16:creationId xmlns:a16="http://schemas.microsoft.com/office/drawing/2014/main" id="{13180680-7C03-7359-F7F9-A25E4100B5A5}"/>
              </a:ext>
            </a:extLst>
          </p:cNvPr>
          <p:cNvPicPr>
            <a:picLocks noChangeAspect="1"/>
          </p:cNvPicPr>
          <p:nvPr/>
        </p:nvPicPr>
        <p:blipFill>
          <a:blip r:embed="rId9"/>
          <a:stretch>
            <a:fillRect/>
          </a:stretch>
        </p:blipFill>
        <p:spPr>
          <a:xfrm>
            <a:off x="5351288" y="3978343"/>
            <a:ext cx="610765" cy="663117"/>
          </a:xfrm>
          <a:prstGeom prst="rect">
            <a:avLst/>
          </a:prstGeom>
        </p:spPr>
      </p:pic>
      <p:sp>
        <p:nvSpPr>
          <p:cNvPr id="3" name="文本框 2">
            <a:extLst>
              <a:ext uri="{FF2B5EF4-FFF2-40B4-BE49-F238E27FC236}">
                <a16:creationId xmlns:a16="http://schemas.microsoft.com/office/drawing/2014/main" id="{C875834F-5E37-3BD6-CD79-3BF22CD29353}"/>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Sensitivity Analysis of Classification Thresholds</a:t>
            </a:r>
          </a:p>
        </p:txBody>
      </p:sp>
      <p:sp>
        <p:nvSpPr>
          <p:cNvPr id="8" name="文本框 7">
            <a:extLst>
              <a:ext uri="{FF2B5EF4-FFF2-40B4-BE49-F238E27FC236}">
                <a16:creationId xmlns:a16="http://schemas.microsoft.com/office/drawing/2014/main" id="{A14AC6A8-83F1-CB60-A006-CBCA286E696E}"/>
              </a:ext>
            </a:extLst>
          </p:cNvPr>
          <p:cNvSpPr txBox="1"/>
          <p:nvPr/>
        </p:nvSpPr>
        <p:spPr>
          <a:xfrm>
            <a:off x="339080" y="5628315"/>
            <a:ext cx="8487420" cy="523220"/>
          </a:xfrm>
          <a:prstGeom prst="rect">
            <a:avLst/>
          </a:prstGeom>
          <a:noFill/>
        </p:spPr>
        <p:txBody>
          <a:bodyPr wrap="square">
            <a:spAutoFit/>
          </a:bodyPr>
          <a:lstStyle/>
          <a:p>
            <a:r>
              <a:rPr lang="en-US" altLang="zh-CN" sz="1400" dirty="0">
                <a:solidFill>
                  <a:srgbClr val="FF0000"/>
                </a:solidFill>
              </a:rPr>
              <a:t>The choice of classification thresholds directly influences the results and enables the stability of the current classification method to be evaluated.</a:t>
            </a:r>
            <a:endParaRPr lang="zh-CN" altLang="en-US" sz="1400" dirty="0">
              <a:solidFill>
                <a:srgbClr val="FF0000"/>
              </a:solidFill>
            </a:endParaRPr>
          </a:p>
        </p:txBody>
      </p:sp>
    </p:spTree>
    <p:extLst>
      <p:ext uri="{BB962C8B-B14F-4D97-AF65-F5344CB8AC3E}">
        <p14:creationId xmlns:p14="http://schemas.microsoft.com/office/powerpoint/2010/main" val="997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DE265-882D-DAF7-AC00-556241352EB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30E723A-8784-7946-6423-276B4BFE12EA}"/>
              </a:ext>
            </a:extLst>
          </p:cNvPr>
          <p:cNvSpPr>
            <a:spLocks noGrp="1"/>
          </p:cNvSpPr>
          <p:nvPr>
            <p:ph type="sldNum" sz="quarter" idx="12"/>
          </p:nvPr>
        </p:nvSpPr>
        <p:spPr/>
        <p:txBody>
          <a:bodyPr/>
          <a:lstStyle/>
          <a:p>
            <a:fld id="{8D04ACF1-8115-4F2A-BC52-125D9799F304}" type="slidenum">
              <a:rPr lang="zh-CN" altLang="en-US" smtClean="0"/>
              <a:t>11</a:t>
            </a:fld>
            <a:endParaRPr lang="zh-CN" altLang="en-US"/>
          </a:p>
        </p:txBody>
      </p:sp>
      <p:sp>
        <p:nvSpPr>
          <p:cNvPr id="3" name="文本框 2">
            <a:extLst>
              <a:ext uri="{FF2B5EF4-FFF2-40B4-BE49-F238E27FC236}">
                <a16:creationId xmlns:a16="http://schemas.microsoft.com/office/drawing/2014/main" id="{B68127FB-F3D3-FE2E-29F9-D345D9F1545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Overview</a:t>
            </a:r>
          </a:p>
        </p:txBody>
      </p:sp>
      <p:sp>
        <p:nvSpPr>
          <p:cNvPr id="4" name="文本框 3">
            <a:extLst>
              <a:ext uri="{FF2B5EF4-FFF2-40B4-BE49-F238E27FC236}">
                <a16:creationId xmlns:a16="http://schemas.microsoft.com/office/drawing/2014/main" id="{C0BCCF9F-A32A-C96C-FCF5-1CB0A95974D5}"/>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7" name="文本框 6">
            <a:extLst>
              <a:ext uri="{FF2B5EF4-FFF2-40B4-BE49-F238E27FC236}">
                <a16:creationId xmlns:a16="http://schemas.microsoft.com/office/drawing/2014/main" id="{82DF6394-4FD0-B197-C734-F5D7BEA02D51}"/>
              </a:ext>
            </a:extLst>
          </p:cNvPr>
          <p:cNvSpPr txBox="1"/>
          <p:nvPr/>
        </p:nvSpPr>
        <p:spPr>
          <a:xfrm>
            <a:off x="1631950" y="1097805"/>
            <a:ext cx="647700" cy="369332"/>
          </a:xfrm>
          <a:prstGeom prst="rect">
            <a:avLst/>
          </a:prstGeom>
          <a:noFill/>
        </p:spPr>
        <p:txBody>
          <a:bodyPr wrap="square" rtlCol="0">
            <a:spAutoFit/>
          </a:bodyPr>
          <a:lstStyle/>
          <a:p>
            <a:pPr algn="ctr"/>
            <a:r>
              <a:rPr lang="en-US" altLang="zh-CN" dirty="0"/>
              <a:t>ICA</a:t>
            </a:r>
            <a:endParaRPr lang="zh-CN" altLang="en-US" dirty="0"/>
          </a:p>
        </p:txBody>
      </p:sp>
      <p:sp>
        <p:nvSpPr>
          <p:cNvPr id="10" name="矩形 9">
            <a:extLst>
              <a:ext uri="{FF2B5EF4-FFF2-40B4-BE49-F238E27FC236}">
                <a16:creationId xmlns:a16="http://schemas.microsoft.com/office/drawing/2014/main" id="{09313804-A88A-15C8-3EE2-E1D920CF393B}"/>
              </a:ext>
            </a:extLst>
          </p:cNvPr>
          <p:cNvSpPr/>
          <p:nvPr/>
        </p:nvSpPr>
        <p:spPr>
          <a:xfrm>
            <a:off x="1587500" y="1097805"/>
            <a:ext cx="730250"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B2145CB3-275A-1B76-8CA8-17DB34CD10D6}"/>
              </a:ext>
            </a:extLst>
          </p:cNvPr>
          <p:cNvCxnSpPr>
            <a:cxnSpLocks/>
            <a:stCxn id="10" idx="2"/>
          </p:cNvCxnSpPr>
          <p:nvPr/>
        </p:nvCxnSpPr>
        <p:spPr>
          <a:xfrm>
            <a:off x="1952625" y="1467137"/>
            <a:ext cx="0" cy="5006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文本框 24">
            <a:extLst>
              <a:ext uri="{FF2B5EF4-FFF2-40B4-BE49-F238E27FC236}">
                <a16:creationId xmlns:a16="http://schemas.microsoft.com/office/drawing/2014/main" id="{B5A53F15-7F91-9620-24BF-BE4702BD7ADD}"/>
              </a:ext>
            </a:extLst>
          </p:cNvPr>
          <p:cNvSpPr txBox="1"/>
          <p:nvPr/>
        </p:nvSpPr>
        <p:spPr>
          <a:xfrm>
            <a:off x="5169162" y="2208920"/>
            <a:ext cx="2178050" cy="338554"/>
          </a:xfrm>
          <a:prstGeom prst="rect">
            <a:avLst/>
          </a:prstGeom>
          <a:noFill/>
        </p:spPr>
        <p:txBody>
          <a:bodyPr wrap="square" rtlCol="0">
            <a:spAutoFit/>
          </a:bodyPr>
          <a:lstStyle/>
          <a:p>
            <a:r>
              <a:rPr lang="en-US" altLang="zh-CN" sz="1600" dirty="0"/>
              <a:t>Siphon Extraction</a:t>
            </a:r>
          </a:p>
        </p:txBody>
      </p:sp>
      <p:sp>
        <p:nvSpPr>
          <p:cNvPr id="29" name="文本框 28">
            <a:extLst>
              <a:ext uri="{FF2B5EF4-FFF2-40B4-BE49-F238E27FC236}">
                <a16:creationId xmlns:a16="http://schemas.microsoft.com/office/drawing/2014/main" id="{97FF4D4E-07B7-238B-F511-9210FEEBFE46}"/>
              </a:ext>
            </a:extLst>
          </p:cNvPr>
          <p:cNvSpPr txBox="1"/>
          <p:nvPr/>
        </p:nvSpPr>
        <p:spPr>
          <a:xfrm>
            <a:off x="1189889" y="1980455"/>
            <a:ext cx="1569928" cy="369332"/>
          </a:xfrm>
          <a:prstGeom prst="rect">
            <a:avLst/>
          </a:prstGeom>
          <a:noFill/>
        </p:spPr>
        <p:txBody>
          <a:bodyPr wrap="square" rtlCol="0">
            <a:spAutoFit/>
          </a:bodyPr>
          <a:lstStyle/>
          <a:p>
            <a:pPr algn="ctr"/>
            <a:r>
              <a:rPr lang="en-US" altLang="zh-CN" dirty="0"/>
              <a:t>ICA Siphon</a:t>
            </a:r>
            <a:endParaRPr lang="zh-CN" altLang="en-US" dirty="0"/>
          </a:p>
        </p:txBody>
      </p:sp>
      <p:sp>
        <p:nvSpPr>
          <p:cNvPr id="31" name="矩形 30">
            <a:extLst>
              <a:ext uri="{FF2B5EF4-FFF2-40B4-BE49-F238E27FC236}">
                <a16:creationId xmlns:a16="http://schemas.microsoft.com/office/drawing/2014/main" id="{2650412C-EE58-A93D-B2CF-43C2EA0FB694}"/>
              </a:ext>
            </a:extLst>
          </p:cNvPr>
          <p:cNvSpPr/>
          <p:nvPr/>
        </p:nvSpPr>
        <p:spPr>
          <a:xfrm>
            <a:off x="1145439" y="1980455"/>
            <a:ext cx="161437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3" name="图片 32" descr="卡通人物&#10;&#10;AI 生成的内容可能不正确。">
            <a:extLst>
              <a:ext uri="{FF2B5EF4-FFF2-40B4-BE49-F238E27FC236}">
                <a16:creationId xmlns:a16="http://schemas.microsoft.com/office/drawing/2014/main" id="{6BFDF596-D0B3-2CE6-5568-77D80BC7D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173" y="1114643"/>
            <a:ext cx="689492" cy="1282308"/>
          </a:xfrm>
          <a:prstGeom prst="rect">
            <a:avLst/>
          </a:prstGeom>
        </p:spPr>
      </p:pic>
      <p:sp>
        <p:nvSpPr>
          <p:cNvPr id="34" name="下箭头 20">
            <a:extLst>
              <a:ext uri="{FF2B5EF4-FFF2-40B4-BE49-F238E27FC236}">
                <a16:creationId xmlns:a16="http://schemas.microsoft.com/office/drawing/2014/main" id="{2C611D3C-E8EB-6557-4B29-535F46774148}"/>
              </a:ext>
            </a:extLst>
          </p:cNvPr>
          <p:cNvSpPr/>
          <p:nvPr/>
        </p:nvSpPr>
        <p:spPr>
          <a:xfrm rot="16200000">
            <a:off x="5282903" y="1569657"/>
            <a:ext cx="227899" cy="272008"/>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35" name="图片 34" descr="卡通人物&#10;&#10;AI 生成的内容可能不正确。">
            <a:extLst>
              <a:ext uri="{FF2B5EF4-FFF2-40B4-BE49-F238E27FC236}">
                <a16:creationId xmlns:a16="http://schemas.microsoft.com/office/drawing/2014/main" id="{420FC4D9-C69D-FB28-2657-1462A900FDCE}"/>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5755447" y="1426358"/>
            <a:ext cx="960251" cy="782562"/>
          </a:xfrm>
          <a:prstGeom prst="rect">
            <a:avLst/>
          </a:prstGeom>
        </p:spPr>
      </p:pic>
      <p:cxnSp>
        <p:nvCxnSpPr>
          <p:cNvPr id="36" name="直接箭头连接符 35">
            <a:extLst>
              <a:ext uri="{FF2B5EF4-FFF2-40B4-BE49-F238E27FC236}">
                <a16:creationId xmlns:a16="http://schemas.microsoft.com/office/drawing/2014/main" id="{6C741994-8147-8BBB-78F5-7D461F9CFA8C}"/>
              </a:ext>
            </a:extLst>
          </p:cNvPr>
          <p:cNvCxnSpPr>
            <a:cxnSpLocks/>
          </p:cNvCxnSpPr>
          <p:nvPr/>
        </p:nvCxnSpPr>
        <p:spPr>
          <a:xfrm>
            <a:off x="1952625" y="2349787"/>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文本框 36">
            <a:extLst>
              <a:ext uri="{FF2B5EF4-FFF2-40B4-BE49-F238E27FC236}">
                <a16:creationId xmlns:a16="http://schemas.microsoft.com/office/drawing/2014/main" id="{5358FD4B-F05A-A1A7-A570-240F844AF90C}"/>
              </a:ext>
            </a:extLst>
          </p:cNvPr>
          <p:cNvSpPr txBox="1"/>
          <p:nvPr/>
        </p:nvSpPr>
        <p:spPr>
          <a:xfrm>
            <a:off x="342896" y="3251500"/>
            <a:ext cx="3174999" cy="369332"/>
          </a:xfrm>
          <a:prstGeom prst="rect">
            <a:avLst/>
          </a:prstGeom>
          <a:noFill/>
        </p:spPr>
        <p:txBody>
          <a:bodyPr wrap="square" rtlCol="0">
            <a:spAutoFit/>
          </a:bodyPr>
          <a:lstStyle/>
          <a:p>
            <a:pPr algn="ctr"/>
            <a:r>
              <a:rPr lang="en-US" altLang="zh-CN" dirty="0"/>
              <a:t>Siphon Shape Definition</a:t>
            </a:r>
          </a:p>
        </p:txBody>
      </p:sp>
      <p:sp>
        <p:nvSpPr>
          <p:cNvPr id="38" name="矩形 37">
            <a:extLst>
              <a:ext uri="{FF2B5EF4-FFF2-40B4-BE49-F238E27FC236}">
                <a16:creationId xmlns:a16="http://schemas.microsoft.com/office/drawing/2014/main" id="{7F252E0F-7D64-6C0B-F5AD-24AC08267DD2}"/>
              </a:ext>
            </a:extLst>
          </p:cNvPr>
          <p:cNvSpPr/>
          <p:nvPr/>
        </p:nvSpPr>
        <p:spPr>
          <a:xfrm>
            <a:off x="365125" y="3241570"/>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32F2BB25-DBC1-1DE2-6DC7-8263521A492E}"/>
              </a:ext>
            </a:extLst>
          </p:cNvPr>
          <p:cNvPicPr>
            <a:picLocks noChangeAspect="1"/>
          </p:cNvPicPr>
          <p:nvPr/>
        </p:nvPicPr>
        <p:blipFill>
          <a:blip r:embed="rId4"/>
          <a:srcRect r="65197"/>
          <a:stretch>
            <a:fillRect/>
          </a:stretch>
        </p:blipFill>
        <p:spPr>
          <a:xfrm>
            <a:off x="4046354" y="2727620"/>
            <a:ext cx="1328269" cy="1469044"/>
          </a:xfrm>
          <a:prstGeom prst="rect">
            <a:avLst/>
          </a:prstGeom>
        </p:spPr>
      </p:pic>
      <p:sp>
        <p:nvSpPr>
          <p:cNvPr id="40" name="文本框 39">
            <a:extLst>
              <a:ext uri="{FF2B5EF4-FFF2-40B4-BE49-F238E27FC236}">
                <a16:creationId xmlns:a16="http://schemas.microsoft.com/office/drawing/2014/main" id="{403CE004-2AC3-B4C4-87B5-C4C751028DFE}"/>
              </a:ext>
            </a:extLst>
          </p:cNvPr>
          <p:cNvSpPr txBox="1"/>
          <p:nvPr/>
        </p:nvSpPr>
        <p:spPr>
          <a:xfrm>
            <a:off x="5396852" y="3080726"/>
            <a:ext cx="3615322" cy="619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200" dirty="0"/>
              <a:t>Definition Arc length of the fitted circle</a:t>
            </a:r>
          </a:p>
          <a:p>
            <a:pPr marL="285750" indent="-285750">
              <a:lnSpc>
                <a:spcPct val="150000"/>
              </a:lnSpc>
              <a:buFont typeface="Arial" panose="020B0604020202020204" pitchFamily="34" charset="0"/>
              <a:buChar char="•"/>
            </a:pPr>
            <a:r>
              <a:rPr lang="en-US" altLang="zh-CN" sz="1200" dirty="0"/>
              <a:t>Extraction of representative shape parameters</a:t>
            </a:r>
            <a:endParaRPr lang="zh-CN" altLang="en-US" sz="1200" dirty="0"/>
          </a:p>
        </p:txBody>
      </p:sp>
      <p:cxnSp>
        <p:nvCxnSpPr>
          <p:cNvPr id="42" name="直接箭头连接符 41">
            <a:extLst>
              <a:ext uri="{FF2B5EF4-FFF2-40B4-BE49-F238E27FC236}">
                <a16:creationId xmlns:a16="http://schemas.microsoft.com/office/drawing/2014/main" id="{644F4EC5-E72B-D6F5-9357-E90D3602E30D}"/>
              </a:ext>
            </a:extLst>
          </p:cNvPr>
          <p:cNvCxnSpPr>
            <a:cxnSpLocks/>
          </p:cNvCxnSpPr>
          <p:nvPr/>
        </p:nvCxnSpPr>
        <p:spPr>
          <a:xfrm>
            <a:off x="2947889" y="3603735"/>
            <a:ext cx="0" cy="8823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文本框 42">
            <a:extLst>
              <a:ext uri="{FF2B5EF4-FFF2-40B4-BE49-F238E27FC236}">
                <a16:creationId xmlns:a16="http://schemas.microsoft.com/office/drawing/2014/main" id="{DE9A712C-16E7-65D8-F0F3-43AABD3D9383}"/>
              </a:ext>
            </a:extLst>
          </p:cNvPr>
          <p:cNvSpPr txBox="1"/>
          <p:nvPr/>
        </p:nvSpPr>
        <p:spPr>
          <a:xfrm>
            <a:off x="1329553" y="4506619"/>
            <a:ext cx="3174999" cy="369332"/>
          </a:xfrm>
          <a:prstGeom prst="rect">
            <a:avLst/>
          </a:prstGeom>
          <a:noFill/>
        </p:spPr>
        <p:txBody>
          <a:bodyPr wrap="square" rtlCol="0">
            <a:spAutoFit/>
          </a:bodyPr>
          <a:lstStyle/>
          <a:p>
            <a:pPr algn="ctr"/>
            <a:r>
              <a:rPr lang="en-US" altLang="zh-CN" dirty="0"/>
              <a:t>Siphon Shape Classification</a:t>
            </a:r>
          </a:p>
        </p:txBody>
      </p:sp>
      <p:sp>
        <p:nvSpPr>
          <p:cNvPr id="44" name="矩形 43">
            <a:extLst>
              <a:ext uri="{FF2B5EF4-FFF2-40B4-BE49-F238E27FC236}">
                <a16:creationId xmlns:a16="http://schemas.microsoft.com/office/drawing/2014/main" id="{3E704C85-5F90-928E-8819-7DA321FE0BBD}"/>
              </a:ext>
            </a:extLst>
          </p:cNvPr>
          <p:cNvSpPr/>
          <p:nvPr/>
        </p:nvSpPr>
        <p:spPr>
          <a:xfrm>
            <a:off x="1351782" y="4496689"/>
            <a:ext cx="3174999"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pic>
        <p:nvPicPr>
          <p:cNvPr id="45" name="图片 44">
            <a:extLst>
              <a:ext uri="{FF2B5EF4-FFF2-40B4-BE49-F238E27FC236}">
                <a16:creationId xmlns:a16="http://schemas.microsoft.com/office/drawing/2014/main" id="{904DB96B-747E-78FB-E16A-F212775D07D4}"/>
              </a:ext>
            </a:extLst>
          </p:cNvPr>
          <p:cNvPicPr>
            <a:picLocks noChangeAspect="1"/>
          </p:cNvPicPr>
          <p:nvPr/>
        </p:nvPicPr>
        <p:blipFill>
          <a:blip r:embed="rId5"/>
          <a:stretch>
            <a:fillRect/>
          </a:stretch>
        </p:blipFill>
        <p:spPr>
          <a:xfrm>
            <a:off x="6007725" y="4269201"/>
            <a:ext cx="2152269" cy="1225491"/>
          </a:xfrm>
          <a:prstGeom prst="rect">
            <a:avLst/>
          </a:prstGeom>
        </p:spPr>
      </p:pic>
      <p:pic>
        <p:nvPicPr>
          <p:cNvPr id="46" name="图片 45" descr="卡通人物&#10;&#10;AI 生成的内容可能不正确。">
            <a:extLst>
              <a:ext uri="{FF2B5EF4-FFF2-40B4-BE49-F238E27FC236}">
                <a16:creationId xmlns:a16="http://schemas.microsoft.com/office/drawing/2014/main" id="{086B84D5-E264-D1C1-AA06-C8BD4BD96D68}"/>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649919" y="4486098"/>
            <a:ext cx="850687" cy="693272"/>
          </a:xfrm>
          <a:prstGeom prst="rect">
            <a:avLst/>
          </a:prstGeom>
        </p:spPr>
      </p:pic>
      <p:sp>
        <p:nvSpPr>
          <p:cNvPr id="47" name="箭头: 右 46">
            <a:extLst>
              <a:ext uri="{FF2B5EF4-FFF2-40B4-BE49-F238E27FC236}">
                <a16:creationId xmlns:a16="http://schemas.microsoft.com/office/drawing/2014/main" id="{66C0D6CF-7524-758B-AD3F-AB78C8927D74}"/>
              </a:ext>
            </a:extLst>
          </p:cNvPr>
          <p:cNvSpPr/>
          <p:nvPr/>
        </p:nvSpPr>
        <p:spPr>
          <a:xfrm>
            <a:off x="5587955" y="4693586"/>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77F2B8F7-5406-40F0-F046-C24F95777EC5}"/>
              </a:ext>
            </a:extLst>
          </p:cNvPr>
          <p:cNvCxnSpPr>
            <a:cxnSpLocks/>
          </p:cNvCxnSpPr>
          <p:nvPr/>
        </p:nvCxnSpPr>
        <p:spPr>
          <a:xfrm>
            <a:off x="804958" y="3603735"/>
            <a:ext cx="0" cy="18142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1976C6E4-7E2A-68B5-3B23-CB53CDE7EE7E}"/>
              </a:ext>
            </a:extLst>
          </p:cNvPr>
          <p:cNvSpPr txBox="1"/>
          <p:nvPr/>
        </p:nvSpPr>
        <p:spPr>
          <a:xfrm>
            <a:off x="185601" y="5436335"/>
            <a:ext cx="2366549" cy="369332"/>
          </a:xfrm>
          <a:prstGeom prst="rect">
            <a:avLst/>
          </a:prstGeom>
          <a:noFill/>
        </p:spPr>
        <p:txBody>
          <a:bodyPr wrap="square" rtlCol="0">
            <a:spAutoFit/>
          </a:bodyPr>
          <a:lstStyle/>
          <a:p>
            <a:pPr algn="ctr"/>
            <a:r>
              <a:rPr lang="en-US" altLang="zh-CN" dirty="0"/>
              <a:t>Tangent PCA</a:t>
            </a:r>
          </a:p>
        </p:txBody>
      </p:sp>
      <p:sp>
        <p:nvSpPr>
          <p:cNvPr id="52" name="矩形 51">
            <a:extLst>
              <a:ext uri="{FF2B5EF4-FFF2-40B4-BE49-F238E27FC236}">
                <a16:creationId xmlns:a16="http://schemas.microsoft.com/office/drawing/2014/main" id="{C51E2AF6-03C7-3E9A-6046-2CF941789681}"/>
              </a:ext>
            </a:extLst>
          </p:cNvPr>
          <p:cNvSpPr/>
          <p:nvPr/>
        </p:nvSpPr>
        <p:spPr>
          <a:xfrm>
            <a:off x="342896" y="5436486"/>
            <a:ext cx="2051961" cy="369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85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dissolve">
                                      <p:cBhvr>
                                        <p:cTn id="1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AB975B5-572C-28EC-8855-22DF947EAAE5}"/>
              </a:ext>
            </a:extLst>
          </p:cNvPr>
          <p:cNvSpPr>
            <a:spLocks noGrp="1"/>
          </p:cNvSpPr>
          <p:nvPr>
            <p:ph type="sldNum" sz="quarter" idx="12"/>
          </p:nvPr>
        </p:nvSpPr>
        <p:spPr/>
        <p:txBody>
          <a:bodyPr/>
          <a:lstStyle/>
          <a:p>
            <a:fld id="{8D04ACF1-8115-4F2A-BC52-125D9799F304}" type="slidenum">
              <a:rPr lang="zh-CN" altLang="en-US" smtClean="0"/>
              <a:t>110</a:t>
            </a:fld>
            <a:endParaRPr lang="zh-CN" altLang="en-US"/>
          </a:p>
        </p:txBody>
      </p:sp>
      <p:pic>
        <p:nvPicPr>
          <p:cNvPr id="3" name="图片 2">
            <a:extLst>
              <a:ext uri="{FF2B5EF4-FFF2-40B4-BE49-F238E27FC236}">
                <a16:creationId xmlns:a16="http://schemas.microsoft.com/office/drawing/2014/main" id="{F1689638-7FC6-4DEA-FE53-3CAE332A5045}"/>
              </a:ext>
            </a:extLst>
          </p:cNvPr>
          <p:cNvPicPr>
            <a:picLocks noChangeAspect="1"/>
          </p:cNvPicPr>
          <p:nvPr/>
        </p:nvPicPr>
        <p:blipFill>
          <a:blip r:embed="rId2"/>
          <a:stretch>
            <a:fillRect/>
          </a:stretch>
        </p:blipFill>
        <p:spPr>
          <a:xfrm>
            <a:off x="1172476" y="1028879"/>
            <a:ext cx="2066913" cy="4515612"/>
          </a:xfrm>
          <a:prstGeom prst="rect">
            <a:avLst/>
          </a:prstGeom>
        </p:spPr>
      </p:pic>
      <p:sp>
        <p:nvSpPr>
          <p:cNvPr id="4" name="椭圆 3">
            <a:extLst>
              <a:ext uri="{FF2B5EF4-FFF2-40B4-BE49-F238E27FC236}">
                <a16:creationId xmlns:a16="http://schemas.microsoft.com/office/drawing/2014/main" id="{1F927478-9B87-CABA-ACC4-79D265B491A5}"/>
              </a:ext>
            </a:extLst>
          </p:cNvPr>
          <p:cNvSpPr/>
          <p:nvPr/>
        </p:nvSpPr>
        <p:spPr>
          <a:xfrm>
            <a:off x="1440492" y="1849055"/>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70AF2AD-BCEA-5BC3-876D-0444FF7375B9}"/>
              </a:ext>
            </a:extLst>
          </p:cNvPr>
          <p:cNvSpPr txBox="1"/>
          <p:nvPr/>
        </p:nvSpPr>
        <p:spPr>
          <a:xfrm>
            <a:off x="2392992" y="2472158"/>
            <a:ext cx="1480457" cy="307777"/>
          </a:xfrm>
          <a:prstGeom prst="rect">
            <a:avLst/>
          </a:prstGeom>
          <a:noFill/>
        </p:spPr>
        <p:txBody>
          <a:bodyPr wrap="square" rtlCol="0">
            <a:spAutoFit/>
          </a:bodyPr>
          <a:lstStyle/>
          <a:p>
            <a:r>
              <a:rPr lang="en-US" altLang="zh-CN" sz="1400" b="1" dirty="0">
                <a:solidFill>
                  <a:srgbClr val="FF0000"/>
                </a:solidFill>
              </a:rPr>
              <a:t>ICA Siphon</a:t>
            </a:r>
            <a:endParaRPr lang="zh-CN" altLang="en-US" sz="1400" b="1" dirty="0">
              <a:solidFill>
                <a:srgbClr val="FF0000"/>
              </a:solidFill>
            </a:endParaRPr>
          </a:p>
        </p:txBody>
      </p:sp>
      <p:pic>
        <p:nvPicPr>
          <p:cNvPr id="6" name="图片 5" descr="卡通人物&#10;&#10;AI 生成的内容可能不正确。">
            <a:extLst>
              <a:ext uri="{FF2B5EF4-FFF2-40B4-BE49-F238E27FC236}">
                <a16:creationId xmlns:a16="http://schemas.microsoft.com/office/drawing/2014/main" id="{BCBC5B15-2236-96DA-CE8F-67C62EF5C00D}"/>
              </a:ext>
            </a:extLst>
          </p:cNvPr>
          <p:cNvPicPr>
            <a:picLocks noChangeAspect="1"/>
          </p:cNvPicPr>
          <p:nvPr/>
        </p:nvPicPr>
        <p:blipFill>
          <a:blip r:embed="rId3">
            <a:extLst>
              <a:ext uri="{28A0092B-C50C-407E-A947-70E740481C1C}">
                <a14:useLocalDpi xmlns:a14="http://schemas.microsoft.com/office/drawing/2010/main" val="0"/>
              </a:ext>
            </a:extLst>
          </a:blip>
          <a:srcRect l="7339" t="9822" r="23332" b="59798"/>
          <a:stretch>
            <a:fillRect/>
          </a:stretch>
        </p:blipFill>
        <p:spPr>
          <a:xfrm>
            <a:off x="4572000" y="580807"/>
            <a:ext cx="1375710" cy="1121143"/>
          </a:xfrm>
          <a:prstGeom prst="rect">
            <a:avLst/>
          </a:prstGeom>
        </p:spPr>
      </p:pic>
      <p:sp>
        <p:nvSpPr>
          <p:cNvPr id="7" name="文本框 6">
            <a:extLst>
              <a:ext uri="{FF2B5EF4-FFF2-40B4-BE49-F238E27FC236}">
                <a16:creationId xmlns:a16="http://schemas.microsoft.com/office/drawing/2014/main" id="{103540E3-0427-2DC0-C069-14713F07380A}"/>
              </a:ext>
            </a:extLst>
          </p:cNvPr>
          <p:cNvSpPr txBox="1"/>
          <p:nvPr/>
        </p:nvSpPr>
        <p:spPr>
          <a:xfrm>
            <a:off x="4689578" y="1778582"/>
            <a:ext cx="1480457" cy="307777"/>
          </a:xfrm>
          <a:prstGeom prst="rect">
            <a:avLst/>
          </a:prstGeom>
          <a:noFill/>
        </p:spPr>
        <p:txBody>
          <a:bodyPr wrap="square" rtlCol="0">
            <a:spAutoFit/>
          </a:bodyPr>
          <a:lstStyle/>
          <a:p>
            <a:r>
              <a:rPr lang="en-US" altLang="zh-CN" sz="1400" b="1" dirty="0">
                <a:solidFill>
                  <a:srgbClr val="FF0000"/>
                </a:solidFill>
              </a:rPr>
              <a:t>ICA Siphon</a:t>
            </a:r>
            <a:endParaRPr lang="zh-CN" altLang="en-US" sz="1400" b="1" dirty="0">
              <a:solidFill>
                <a:srgbClr val="FF0000"/>
              </a:solidFill>
            </a:endParaRPr>
          </a:p>
        </p:txBody>
      </p:sp>
      <p:pic>
        <p:nvPicPr>
          <p:cNvPr id="8" name="图片 7" descr="图表, 折线图&#10;&#10;AI 生成的内容可能不正确。">
            <a:extLst>
              <a:ext uri="{FF2B5EF4-FFF2-40B4-BE49-F238E27FC236}">
                <a16:creationId xmlns:a16="http://schemas.microsoft.com/office/drawing/2014/main" id="{A471B214-27C0-FEC0-C9D0-79E386E228E8}"/>
              </a:ext>
            </a:extLst>
          </p:cNvPr>
          <p:cNvPicPr>
            <a:picLocks noChangeAspect="1"/>
          </p:cNvPicPr>
          <p:nvPr/>
        </p:nvPicPr>
        <p:blipFill>
          <a:blip r:embed="rId4">
            <a:extLst>
              <a:ext uri="{28A0092B-C50C-407E-A947-70E740481C1C}">
                <a14:useLocalDpi xmlns:a14="http://schemas.microsoft.com/office/drawing/2010/main" val="0"/>
              </a:ext>
            </a:extLst>
          </a:blip>
          <a:srcRect l="-723" r="45715"/>
          <a:stretch>
            <a:fillRect/>
          </a:stretch>
        </p:blipFill>
        <p:spPr>
          <a:xfrm>
            <a:off x="4229945" y="2381389"/>
            <a:ext cx="3435530" cy="1047611"/>
          </a:xfrm>
          <a:prstGeom prst="rect">
            <a:avLst/>
          </a:prstGeom>
        </p:spPr>
      </p:pic>
      <p:sp>
        <p:nvSpPr>
          <p:cNvPr id="9" name="矩形 8">
            <a:extLst>
              <a:ext uri="{FF2B5EF4-FFF2-40B4-BE49-F238E27FC236}">
                <a16:creationId xmlns:a16="http://schemas.microsoft.com/office/drawing/2014/main" id="{181DBD02-53E2-033D-ED5F-3FC49C67A4A3}"/>
              </a:ext>
            </a:extLst>
          </p:cNvPr>
          <p:cNvSpPr/>
          <p:nvPr/>
        </p:nvSpPr>
        <p:spPr>
          <a:xfrm>
            <a:off x="4459487" y="2560989"/>
            <a:ext cx="204788" cy="204787"/>
          </a:xfrm>
          <a:prstGeom prst="rect">
            <a:avLst/>
          </a:prstGeom>
          <a:noFill/>
          <a:ln w="127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11" name="图片 10" descr="图表, 箱线图&#10;&#10;AI 生成的内容可能不正确。">
            <a:extLst>
              <a:ext uri="{FF2B5EF4-FFF2-40B4-BE49-F238E27FC236}">
                <a16:creationId xmlns:a16="http://schemas.microsoft.com/office/drawing/2014/main" id="{CC57A269-3E12-9E78-AAF8-D559C0A68C47}"/>
              </a:ext>
            </a:extLst>
          </p:cNvPr>
          <p:cNvPicPr>
            <a:picLocks noChangeAspect="1"/>
          </p:cNvPicPr>
          <p:nvPr/>
        </p:nvPicPr>
        <p:blipFill>
          <a:blip r:embed="rId5">
            <a:extLst>
              <a:ext uri="{28A0092B-C50C-407E-A947-70E740481C1C}">
                <a14:useLocalDpi xmlns:a14="http://schemas.microsoft.com/office/drawing/2010/main" val="0"/>
              </a:ext>
            </a:extLst>
          </a:blip>
          <a:srcRect r="50069"/>
          <a:stretch>
            <a:fillRect/>
          </a:stretch>
        </p:blipFill>
        <p:spPr>
          <a:xfrm>
            <a:off x="4849123" y="3947328"/>
            <a:ext cx="2816352" cy="1140104"/>
          </a:xfrm>
          <a:prstGeom prst="rect">
            <a:avLst/>
          </a:prstGeom>
        </p:spPr>
      </p:pic>
      <p:sp>
        <p:nvSpPr>
          <p:cNvPr id="10" name="椭圆 9">
            <a:extLst>
              <a:ext uri="{FF2B5EF4-FFF2-40B4-BE49-F238E27FC236}">
                <a16:creationId xmlns:a16="http://schemas.microsoft.com/office/drawing/2014/main" id="{98C6426A-6CE6-824E-48BD-ADBB1BC3EFF4}"/>
              </a:ext>
            </a:extLst>
          </p:cNvPr>
          <p:cNvSpPr/>
          <p:nvPr/>
        </p:nvSpPr>
        <p:spPr>
          <a:xfrm>
            <a:off x="6028730" y="4563620"/>
            <a:ext cx="64294" cy="61913"/>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69CE14E-62F1-E061-EB0D-B70E6EC7192F}"/>
              </a:ext>
            </a:extLst>
          </p:cNvPr>
          <p:cNvSpPr/>
          <p:nvPr/>
        </p:nvSpPr>
        <p:spPr>
          <a:xfrm>
            <a:off x="5809655" y="4077482"/>
            <a:ext cx="64294" cy="61913"/>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991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283F1D-DA7D-9076-5E3A-1D75665480D8}"/>
              </a:ext>
            </a:extLst>
          </p:cNvPr>
          <p:cNvSpPr>
            <a:spLocks noGrp="1"/>
          </p:cNvSpPr>
          <p:nvPr>
            <p:ph type="sldNum" sz="quarter" idx="12"/>
          </p:nvPr>
        </p:nvSpPr>
        <p:spPr/>
        <p:txBody>
          <a:bodyPr/>
          <a:lstStyle/>
          <a:p>
            <a:fld id="{8D04ACF1-8115-4F2A-BC52-125D9799F304}" type="slidenum">
              <a:rPr lang="zh-CN" altLang="en-US" smtClean="0"/>
              <a:t>111</a:t>
            </a:fld>
            <a:endParaRPr lang="zh-CN" altLang="en-US"/>
          </a:p>
        </p:txBody>
      </p:sp>
      <p:pic>
        <p:nvPicPr>
          <p:cNvPr id="4" name="图片 3" descr="图示&#10;&#10;AI 生成的内容可能不正确。">
            <a:extLst>
              <a:ext uri="{FF2B5EF4-FFF2-40B4-BE49-F238E27FC236}">
                <a16:creationId xmlns:a16="http://schemas.microsoft.com/office/drawing/2014/main" id="{505AB66F-5278-45AB-33FE-C25B9ADC5329}"/>
              </a:ext>
            </a:extLst>
          </p:cNvPr>
          <p:cNvPicPr>
            <a:picLocks noChangeAspect="1"/>
          </p:cNvPicPr>
          <p:nvPr/>
        </p:nvPicPr>
        <p:blipFill>
          <a:blip r:embed="rId2"/>
          <a:stretch>
            <a:fillRect/>
          </a:stretch>
        </p:blipFill>
        <p:spPr>
          <a:xfrm>
            <a:off x="183264" y="1542414"/>
            <a:ext cx="8912272" cy="1810385"/>
          </a:xfrm>
          <a:prstGeom prst="rect">
            <a:avLst/>
          </a:prstGeom>
        </p:spPr>
      </p:pic>
      <p:pic>
        <p:nvPicPr>
          <p:cNvPr id="7" name="图片 6">
            <a:extLst>
              <a:ext uri="{FF2B5EF4-FFF2-40B4-BE49-F238E27FC236}">
                <a16:creationId xmlns:a16="http://schemas.microsoft.com/office/drawing/2014/main" id="{89375A53-2F94-AFA9-8E51-56B2F4297549}"/>
              </a:ext>
            </a:extLst>
          </p:cNvPr>
          <p:cNvPicPr>
            <a:picLocks noChangeAspect="1"/>
          </p:cNvPicPr>
          <p:nvPr/>
        </p:nvPicPr>
        <p:blipFill>
          <a:blip r:embed="rId3"/>
          <a:stretch>
            <a:fillRect/>
          </a:stretch>
        </p:blipFill>
        <p:spPr>
          <a:xfrm>
            <a:off x="4443413" y="1548416"/>
            <a:ext cx="1311478" cy="1737709"/>
          </a:xfrm>
          <a:prstGeom prst="rect">
            <a:avLst/>
          </a:prstGeom>
        </p:spPr>
      </p:pic>
      <p:pic>
        <p:nvPicPr>
          <p:cNvPr id="11" name="图片 10">
            <a:extLst>
              <a:ext uri="{FF2B5EF4-FFF2-40B4-BE49-F238E27FC236}">
                <a16:creationId xmlns:a16="http://schemas.microsoft.com/office/drawing/2014/main" id="{3CEF6DB5-2E15-FF97-8E98-EB16EA117FA0}"/>
              </a:ext>
            </a:extLst>
          </p:cNvPr>
          <p:cNvPicPr>
            <a:picLocks noChangeAspect="1"/>
          </p:cNvPicPr>
          <p:nvPr/>
        </p:nvPicPr>
        <p:blipFill>
          <a:blip r:embed="rId4"/>
          <a:stretch>
            <a:fillRect/>
          </a:stretch>
        </p:blipFill>
        <p:spPr>
          <a:xfrm>
            <a:off x="4892657" y="1938316"/>
            <a:ext cx="247685" cy="315933"/>
          </a:xfrm>
          <a:prstGeom prst="rect">
            <a:avLst/>
          </a:prstGeom>
        </p:spPr>
      </p:pic>
      <p:pic>
        <p:nvPicPr>
          <p:cNvPr id="12" name="图片 11">
            <a:extLst>
              <a:ext uri="{FF2B5EF4-FFF2-40B4-BE49-F238E27FC236}">
                <a16:creationId xmlns:a16="http://schemas.microsoft.com/office/drawing/2014/main" id="{50EAAE5E-8503-5A7F-8AB3-6676B86B7874}"/>
              </a:ext>
            </a:extLst>
          </p:cNvPr>
          <p:cNvPicPr>
            <a:picLocks noChangeAspect="1"/>
          </p:cNvPicPr>
          <p:nvPr/>
        </p:nvPicPr>
        <p:blipFill>
          <a:blip r:embed="rId4"/>
          <a:stretch>
            <a:fillRect/>
          </a:stretch>
        </p:blipFill>
        <p:spPr>
          <a:xfrm rot="17857426">
            <a:off x="4920948" y="2175476"/>
            <a:ext cx="95285" cy="121540"/>
          </a:xfrm>
          <a:prstGeom prst="rect">
            <a:avLst/>
          </a:prstGeom>
        </p:spPr>
      </p:pic>
      <p:pic>
        <p:nvPicPr>
          <p:cNvPr id="14" name="图片 13">
            <a:extLst>
              <a:ext uri="{FF2B5EF4-FFF2-40B4-BE49-F238E27FC236}">
                <a16:creationId xmlns:a16="http://schemas.microsoft.com/office/drawing/2014/main" id="{F818178E-2E96-EB97-53CE-B4F27E421F33}"/>
              </a:ext>
            </a:extLst>
          </p:cNvPr>
          <p:cNvPicPr>
            <a:picLocks noChangeAspect="1"/>
          </p:cNvPicPr>
          <p:nvPr/>
        </p:nvPicPr>
        <p:blipFill>
          <a:blip r:embed="rId5"/>
          <a:stretch>
            <a:fillRect/>
          </a:stretch>
        </p:blipFill>
        <p:spPr>
          <a:xfrm>
            <a:off x="4962749" y="2358714"/>
            <a:ext cx="213375" cy="113232"/>
          </a:xfrm>
          <a:prstGeom prst="rect">
            <a:avLst/>
          </a:prstGeom>
        </p:spPr>
      </p:pic>
      <p:pic>
        <p:nvPicPr>
          <p:cNvPr id="15" name="图片 14">
            <a:extLst>
              <a:ext uri="{FF2B5EF4-FFF2-40B4-BE49-F238E27FC236}">
                <a16:creationId xmlns:a16="http://schemas.microsoft.com/office/drawing/2014/main" id="{469CD2AA-B056-DFF9-5857-632F51404345}"/>
              </a:ext>
            </a:extLst>
          </p:cNvPr>
          <p:cNvPicPr>
            <a:picLocks noChangeAspect="1"/>
          </p:cNvPicPr>
          <p:nvPr/>
        </p:nvPicPr>
        <p:blipFill>
          <a:blip r:embed="rId5"/>
          <a:stretch>
            <a:fillRect/>
          </a:stretch>
        </p:blipFill>
        <p:spPr>
          <a:xfrm>
            <a:off x="4831149" y="2415330"/>
            <a:ext cx="213375" cy="113232"/>
          </a:xfrm>
          <a:prstGeom prst="rect">
            <a:avLst/>
          </a:prstGeom>
        </p:spPr>
      </p:pic>
      <p:pic>
        <p:nvPicPr>
          <p:cNvPr id="17" name="图片 16">
            <a:extLst>
              <a:ext uri="{FF2B5EF4-FFF2-40B4-BE49-F238E27FC236}">
                <a16:creationId xmlns:a16="http://schemas.microsoft.com/office/drawing/2014/main" id="{E3D4F2BD-EEAD-5BF3-D1CD-AFE6FD698377}"/>
              </a:ext>
            </a:extLst>
          </p:cNvPr>
          <p:cNvPicPr>
            <a:picLocks noChangeAspect="1"/>
          </p:cNvPicPr>
          <p:nvPr/>
        </p:nvPicPr>
        <p:blipFill>
          <a:blip r:embed="rId6"/>
          <a:stretch>
            <a:fillRect/>
          </a:stretch>
        </p:blipFill>
        <p:spPr>
          <a:xfrm rot="5202348">
            <a:off x="4912256" y="2553490"/>
            <a:ext cx="264533" cy="215696"/>
          </a:xfrm>
          <a:prstGeom prst="rect">
            <a:avLst/>
          </a:prstGeom>
        </p:spPr>
      </p:pic>
      <p:pic>
        <p:nvPicPr>
          <p:cNvPr id="18" name="图片 17">
            <a:extLst>
              <a:ext uri="{FF2B5EF4-FFF2-40B4-BE49-F238E27FC236}">
                <a16:creationId xmlns:a16="http://schemas.microsoft.com/office/drawing/2014/main" id="{A004D731-A8B2-B51F-63D6-3E90C42ECA18}"/>
              </a:ext>
            </a:extLst>
          </p:cNvPr>
          <p:cNvPicPr>
            <a:picLocks noChangeAspect="1"/>
          </p:cNvPicPr>
          <p:nvPr/>
        </p:nvPicPr>
        <p:blipFill>
          <a:blip r:embed="rId6"/>
          <a:stretch>
            <a:fillRect/>
          </a:stretch>
        </p:blipFill>
        <p:spPr>
          <a:xfrm rot="3298273">
            <a:off x="5008075" y="2759650"/>
            <a:ext cx="264533" cy="215696"/>
          </a:xfrm>
          <a:prstGeom prst="rect">
            <a:avLst/>
          </a:prstGeom>
        </p:spPr>
      </p:pic>
      <p:pic>
        <p:nvPicPr>
          <p:cNvPr id="19" name="图片 18">
            <a:extLst>
              <a:ext uri="{FF2B5EF4-FFF2-40B4-BE49-F238E27FC236}">
                <a16:creationId xmlns:a16="http://schemas.microsoft.com/office/drawing/2014/main" id="{ACA16C9A-F924-6F03-175E-AE7F4295FE62}"/>
              </a:ext>
            </a:extLst>
          </p:cNvPr>
          <p:cNvPicPr>
            <a:picLocks noChangeAspect="1"/>
          </p:cNvPicPr>
          <p:nvPr/>
        </p:nvPicPr>
        <p:blipFill>
          <a:blip r:embed="rId6"/>
          <a:stretch>
            <a:fillRect/>
          </a:stretch>
        </p:blipFill>
        <p:spPr>
          <a:xfrm rot="4023531">
            <a:off x="5430239" y="2859189"/>
            <a:ext cx="45719" cy="201450"/>
          </a:xfrm>
          <a:prstGeom prst="rect">
            <a:avLst/>
          </a:prstGeom>
        </p:spPr>
      </p:pic>
      <p:pic>
        <p:nvPicPr>
          <p:cNvPr id="20" name="图片 19">
            <a:extLst>
              <a:ext uri="{FF2B5EF4-FFF2-40B4-BE49-F238E27FC236}">
                <a16:creationId xmlns:a16="http://schemas.microsoft.com/office/drawing/2014/main" id="{5C593CD6-BE6E-7202-2508-05BE3280D0E5}"/>
              </a:ext>
            </a:extLst>
          </p:cNvPr>
          <p:cNvPicPr>
            <a:picLocks noChangeAspect="1"/>
          </p:cNvPicPr>
          <p:nvPr/>
        </p:nvPicPr>
        <p:blipFill>
          <a:blip r:embed="rId6"/>
          <a:stretch>
            <a:fillRect/>
          </a:stretch>
        </p:blipFill>
        <p:spPr>
          <a:xfrm rot="4023531">
            <a:off x="5267231" y="2925862"/>
            <a:ext cx="45719" cy="201450"/>
          </a:xfrm>
          <a:prstGeom prst="rect">
            <a:avLst/>
          </a:prstGeom>
        </p:spPr>
      </p:pic>
      <p:sp>
        <p:nvSpPr>
          <p:cNvPr id="22" name="任意多边形: 形状 21">
            <a:extLst>
              <a:ext uri="{FF2B5EF4-FFF2-40B4-BE49-F238E27FC236}">
                <a16:creationId xmlns:a16="http://schemas.microsoft.com/office/drawing/2014/main" id="{0AA70F61-765F-9EC2-86C3-4381F31413DB}"/>
              </a:ext>
            </a:extLst>
          </p:cNvPr>
          <p:cNvSpPr/>
          <p:nvPr/>
        </p:nvSpPr>
        <p:spPr>
          <a:xfrm>
            <a:off x="4751326" y="1955006"/>
            <a:ext cx="165955" cy="338138"/>
          </a:xfrm>
          <a:custGeom>
            <a:avLst/>
            <a:gdLst>
              <a:gd name="connsiteX0" fmla="*/ 106424 w 165955"/>
              <a:gd name="connsiteY0" fmla="*/ 0 h 338138"/>
              <a:gd name="connsiteX1" fmla="*/ 11174 w 165955"/>
              <a:gd name="connsiteY1" fmla="*/ 109538 h 338138"/>
              <a:gd name="connsiteX2" fmla="*/ 11174 w 165955"/>
              <a:gd name="connsiteY2" fmla="*/ 214313 h 338138"/>
              <a:gd name="connsiteX3" fmla="*/ 94518 w 165955"/>
              <a:gd name="connsiteY3" fmla="*/ 307182 h 338138"/>
              <a:gd name="connsiteX4" fmla="*/ 165955 w 165955"/>
              <a:gd name="connsiteY4" fmla="*/ 338138 h 338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55" h="338138">
                <a:moveTo>
                  <a:pt x="106424" y="0"/>
                </a:moveTo>
                <a:cubicBezTo>
                  <a:pt x="66736" y="36909"/>
                  <a:pt x="27049" y="73819"/>
                  <a:pt x="11174" y="109538"/>
                </a:cubicBezTo>
                <a:cubicBezTo>
                  <a:pt x="-4701" y="145257"/>
                  <a:pt x="-2717" y="181372"/>
                  <a:pt x="11174" y="214313"/>
                </a:cubicBezTo>
                <a:cubicBezTo>
                  <a:pt x="25065" y="247254"/>
                  <a:pt x="68721" y="286545"/>
                  <a:pt x="94518" y="307182"/>
                </a:cubicBezTo>
                <a:cubicBezTo>
                  <a:pt x="120315" y="327820"/>
                  <a:pt x="143135" y="332979"/>
                  <a:pt x="165955" y="338138"/>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770838B1-1003-3448-F0E5-5C82DE086116}"/>
              </a:ext>
            </a:extLst>
          </p:cNvPr>
          <p:cNvSpPr/>
          <p:nvPr/>
        </p:nvSpPr>
        <p:spPr>
          <a:xfrm>
            <a:off x="5312569" y="2405063"/>
            <a:ext cx="230981" cy="342900"/>
          </a:xfrm>
          <a:custGeom>
            <a:avLst/>
            <a:gdLst>
              <a:gd name="connsiteX0" fmla="*/ 0 w 230981"/>
              <a:gd name="connsiteY0" fmla="*/ 0 h 342900"/>
              <a:gd name="connsiteX1" fmla="*/ 135731 w 230981"/>
              <a:gd name="connsiteY1" fmla="*/ 102393 h 342900"/>
              <a:gd name="connsiteX2" fmla="*/ 185737 w 230981"/>
              <a:gd name="connsiteY2" fmla="*/ 190500 h 342900"/>
              <a:gd name="connsiteX3" fmla="*/ 230981 w 230981"/>
              <a:gd name="connsiteY3" fmla="*/ 342900 h 342900"/>
            </a:gdLst>
            <a:ahLst/>
            <a:cxnLst>
              <a:cxn ang="0">
                <a:pos x="connsiteX0" y="connsiteY0"/>
              </a:cxn>
              <a:cxn ang="0">
                <a:pos x="connsiteX1" y="connsiteY1"/>
              </a:cxn>
              <a:cxn ang="0">
                <a:pos x="connsiteX2" y="connsiteY2"/>
              </a:cxn>
              <a:cxn ang="0">
                <a:pos x="connsiteX3" y="connsiteY3"/>
              </a:cxn>
            </a:cxnLst>
            <a:rect l="l" t="t" r="r" b="b"/>
            <a:pathLst>
              <a:path w="230981" h="342900">
                <a:moveTo>
                  <a:pt x="0" y="0"/>
                </a:moveTo>
                <a:cubicBezTo>
                  <a:pt x="52387" y="35321"/>
                  <a:pt x="104775" y="70643"/>
                  <a:pt x="135731" y="102393"/>
                </a:cubicBezTo>
                <a:cubicBezTo>
                  <a:pt x="166687" y="134143"/>
                  <a:pt x="169862" y="150416"/>
                  <a:pt x="185737" y="190500"/>
                </a:cubicBezTo>
                <a:cubicBezTo>
                  <a:pt x="201612" y="230585"/>
                  <a:pt x="216296" y="286742"/>
                  <a:pt x="230981" y="342900"/>
                </a:cubicBezTo>
              </a:path>
            </a:pathLst>
          </a:cu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224E4054-75DD-32F0-7A1F-E35E8C08B335}"/>
              </a:ext>
            </a:extLst>
          </p:cNvPr>
          <p:cNvSpPr/>
          <p:nvPr/>
        </p:nvSpPr>
        <p:spPr>
          <a:xfrm>
            <a:off x="4742554" y="2142427"/>
            <a:ext cx="45719" cy="4686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A634EC02-08E1-95DE-4D07-6D18FDF1C254}"/>
              </a:ext>
            </a:extLst>
          </p:cNvPr>
          <p:cNvSpPr/>
          <p:nvPr/>
        </p:nvSpPr>
        <p:spPr>
          <a:xfrm>
            <a:off x="5473597" y="2567730"/>
            <a:ext cx="45719" cy="4686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BC6147E6-3619-33CD-B396-4BC8BA34ABCE}"/>
              </a:ext>
            </a:extLst>
          </p:cNvPr>
          <p:cNvPicPr>
            <a:picLocks noChangeAspect="1"/>
          </p:cNvPicPr>
          <p:nvPr/>
        </p:nvPicPr>
        <p:blipFill>
          <a:blip r:embed="rId7"/>
          <a:stretch>
            <a:fillRect/>
          </a:stretch>
        </p:blipFill>
        <p:spPr>
          <a:xfrm>
            <a:off x="5745366" y="2609728"/>
            <a:ext cx="409233" cy="340424"/>
          </a:xfrm>
          <a:prstGeom prst="rect">
            <a:avLst/>
          </a:prstGeom>
        </p:spPr>
      </p:pic>
      <p:pic>
        <p:nvPicPr>
          <p:cNvPr id="30" name="图片 29">
            <a:extLst>
              <a:ext uri="{FF2B5EF4-FFF2-40B4-BE49-F238E27FC236}">
                <a16:creationId xmlns:a16="http://schemas.microsoft.com/office/drawing/2014/main" id="{8175F5E4-8566-6DF5-F349-4898AA547796}"/>
              </a:ext>
            </a:extLst>
          </p:cNvPr>
          <p:cNvPicPr>
            <a:picLocks noChangeAspect="1"/>
          </p:cNvPicPr>
          <p:nvPr/>
        </p:nvPicPr>
        <p:blipFill>
          <a:blip r:embed="rId7"/>
          <a:stretch>
            <a:fillRect/>
          </a:stretch>
        </p:blipFill>
        <p:spPr>
          <a:xfrm>
            <a:off x="5606978" y="2096091"/>
            <a:ext cx="409233" cy="340424"/>
          </a:xfrm>
          <a:prstGeom prst="rect">
            <a:avLst/>
          </a:prstGeom>
        </p:spPr>
      </p:pic>
      <p:pic>
        <p:nvPicPr>
          <p:cNvPr id="31" name="图片 30">
            <a:extLst>
              <a:ext uri="{FF2B5EF4-FFF2-40B4-BE49-F238E27FC236}">
                <a16:creationId xmlns:a16="http://schemas.microsoft.com/office/drawing/2014/main" id="{B9C0F160-A6A6-DBEF-FC5E-3022685A09BB}"/>
              </a:ext>
            </a:extLst>
          </p:cNvPr>
          <p:cNvPicPr>
            <a:picLocks noChangeAspect="1"/>
          </p:cNvPicPr>
          <p:nvPr/>
        </p:nvPicPr>
        <p:blipFill>
          <a:blip r:embed="rId7"/>
          <a:stretch>
            <a:fillRect/>
          </a:stretch>
        </p:blipFill>
        <p:spPr>
          <a:xfrm>
            <a:off x="5534057" y="1679848"/>
            <a:ext cx="409233" cy="340424"/>
          </a:xfrm>
          <a:prstGeom prst="rect">
            <a:avLst/>
          </a:prstGeom>
        </p:spPr>
      </p:pic>
      <p:sp>
        <p:nvSpPr>
          <p:cNvPr id="32" name="文本框 31">
            <a:extLst>
              <a:ext uri="{FF2B5EF4-FFF2-40B4-BE49-F238E27FC236}">
                <a16:creationId xmlns:a16="http://schemas.microsoft.com/office/drawing/2014/main" id="{0B108C4A-83EC-7FF2-408D-2792CB843B86}"/>
              </a:ext>
            </a:extLst>
          </p:cNvPr>
          <p:cNvSpPr txBox="1"/>
          <p:nvPr/>
        </p:nvSpPr>
        <p:spPr>
          <a:xfrm>
            <a:off x="6101884" y="1812851"/>
            <a:ext cx="1863928" cy="338554"/>
          </a:xfrm>
          <a:prstGeom prst="rect">
            <a:avLst/>
          </a:prstGeom>
          <a:noFill/>
        </p:spPr>
        <p:txBody>
          <a:bodyPr wrap="square" rtlCol="0">
            <a:spAutoFit/>
          </a:bodyPr>
          <a:lstStyle/>
          <a:p>
            <a:pPr algn="ctr"/>
            <a:r>
              <a:rPr lang="en-US" altLang="zh-CN" sz="800" dirty="0">
                <a:solidFill>
                  <a:schemeClr val="accent4">
                    <a:lumMod val="75000"/>
                  </a:schemeClr>
                </a:solidFill>
              </a:rPr>
              <a:t>B1 Fitted Circle</a:t>
            </a:r>
          </a:p>
          <a:p>
            <a:pPr algn="ctr"/>
            <a:r>
              <a:rPr lang="en-US" altLang="zh-CN" sz="800" dirty="0">
                <a:solidFill>
                  <a:schemeClr val="accent4">
                    <a:lumMod val="75000"/>
                  </a:schemeClr>
                </a:solidFill>
              </a:rPr>
              <a:t>(FC-B1)</a:t>
            </a:r>
            <a:endParaRPr lang="zh-CN" altLang="en-US" sz="800" dirty="0">
              <a:solidFill>
                <a:schemeClr val="accent4">
                  <a:lumMod val="75000"/>
                </a:schemeClr>
              </a:solidFill>
            </a:endParaRPr>
          </a:p>
        </p:txBody>
      </p:sp>
      <p:sp>
        <p:nvSpPr>
          <p:cNvPr id="33" name="文本框 32">
            <a:extLst>
              <a:ext uri="{FF2B5EF4-FFF2-40B4-BE49-F238E27FC236}">
                <a16:creationId xmlns:a16="http://schemas.microsoft.com/office/drawing/2014/main" id="{41F8015F-59B9-72D1-15F6-67496F9DD33E}"/>
              </a:ext>
            </a:extLst>
          </p:cNvPr>
          <p:cNvSpPr txBox="1"/>
          <p:nvPr/>
        </p:nvSpPr>
        <p:spPr>
          <a:xfrm>
            <a:off x="5391760" y="2834816"/>
            <a:ext cx="1863928" cy="338554"/>
          </a:xfrm>
          <a:prstGeom prst="rect">
            <a:avLst/>
          </a:prstGeom>
          <a:noFill/>
        </p:spPr>
        <p:txBody>
          <a:bodyPr wrap="square" rtlCol="0">
            <a:spAutoFit/>
          </a:bodyPr>
          <a:lstStyle/>
          <a:p>
            <a:pPr algn="ctr"/>
            <a:r>
              <a:rPr lang="en-US" altLang="zh-CN" sz="800" dirty="0">
                <a:solidFill>
                  <a:srgbClr val="C00000"/>
                </a:solidFill>
              </a:rPr>
              <a:t>B1 Fitted Circle</a:t>
            </a:r>
          </a:p>
          <a:p>
            <a:pPr algn="ctr"/>
            <a:r>
              <a:rPr lang="en-US" altLang="zh-CN" sz="800" dirty="0">
                <a:solidFill>
                  <a:srgbClr val="C00000"/>
                </a:solidFill>
              </a:rPr>
              <a:t>(FC-B2)</a:t>
            </a:r>
            <a:endParaRPr lang="zh-CN" altLang="en-US" sz="800" dirty="0">
              <a:solidFill>
                <a:srgbClr val="C00000"/>
              </a:solidFill>
            </a:endParaRPr>
          </a:p>
        </p:txBody>
      </p:sp>
      <p:cxnSp>
        <p:nvCxnSpPr>
          <p:cNvPr id="35" name="直接箭头连接符 34">
            <a:extLst>
              <a:ext uri="{FF2B5EF4-FFF2-40B4-BE49-F238E27FC236}">
                <a16:creationId xmlns:a16="http://schemas.microsoft.com/office/drawing/2014/main" id="{6D4E2352-1148-A2EE-3E7B-A83F9376DB38}"/>
              </a:ext>
            </a:extLst>
          </p:cNvPr>
          <p:cNvCxnSpPr/>
          <p:nvPr/>
        </p:nvCxnSpPr>
        <p:spPr>
          <a:xfrm flipH="1">
            <a:off x="6662738" y="2020272"/>
            <a:ext cx="138112" cy="75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直接箭头连接符 35">
            <a:extLst>
              <a:ext uri="{FF2B5EF4-FFF2-40B4-BE49-F238E27FC236}">
                <a16:creationId xmlns:a16="http://schemas.microsoft.com/office/drawing/2014/main" id="{9B4C7F0D-8BE3-3731-B13A-BB4C2F1ADFF4}"/>
              </a:ext>
            </a:extLst>
          </p:cNvPr>
          <p:cNvCxnSpPr>
            <a:cxnSpLocks/>
            <a:stCxn id="33" idx="0"/>
          </p:cNvCxnSpPr>
          <p:nvPr/>
        </p:nvCxnSpPr>
        <p:spPr>
          <a:xfrm flipV="1">
            <a:off x="6323724" y="2759198"/>
            <a:ext cx="199454" cy="7561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FEE15C8B-3DAF-8689-23F9-8AD07843093B}"/>
              </a:ext>
            </a:extLst>
          </p:cNvPr>
          <p:cNvSpPr txBox="1"/>
          <p:nvPr/>
        </p:nvSpPr>
        <p:spPr>
          <a:xfrm>
            <a:off x="3985986" y="2542142"/>
            <a:ext cx="660338" cy="261610"/>
          </a:xfrm>
          <a:prstGeom prst="rect">
            <a:avLst/>
          </a:prstGeom>
          <a:noFill/>
        </p:spPr>
        <p:txBody>
          <a:bodyPr wrap="square" rtlCol="0">
            <a:spAutoFit/>
          </a:bodyPr>
          <a:lstStyle/>
          <a:p>
            <a:r>
              <a:rPr lang="en-US" altLang="zh-CN" sz="1100" dirty="0">
                <a:solidFill>
                  <a:srgbClr val="00B0F0"/>
                </a:solidFill>
              </a:rPr>
              <a:t>Arc</a:t>
            </a:r>
            <a:endParaRPr lang="zh-CN" altLang="en-US" sz="1100" dirty="0">
              <a:solidFill>
                <a:srgbClr val="00B0F0"/>
              </a:solidFill>
            </a:endParaRPr>
          </a:p>
        </p:txBody>
      </p:sp>
      <p:pic>
        <p:nvPicPr>
          <p:cNvPr id="42" name="图片 41">
            <a:extLst>
              <a:ext uri="{FF2B5EF4-FFF2-40B4-BE49-F238E27FC236}">
                <a16:creationId xmlns:a16="http://schemas.microsoft.com/office/drawing/2014/main" id="{0D066868-3FBE-2A81-A160-6824C6FFEA29}"/>
              </a:ext>
            </a:extLst>
          </p:cNvPr>
          <p:cNvPicPr>
            <a:picLocks noChangeAspect="1"/>
          </p:cNvPicPr>
          <p:nvPr/>
        </p:nvPicPr>
        <p:blipFill>
          <a:blip r:embed="rId8"/>
          <a:stretch>
            <a:fillRect/>
          </a:stretch>
        </p:blipFill>
        <p:spPr>
          <a:xfrm>
            <a:off x="5529018" y="2091011"/>
            <a:ext cx="420964" cy="365574"/>
          </a:xfrm>
          <a:prstGeom prst="rect">
            <a:avLst/>
          </a:prstGeom>
        </p:spPr>
      </p:pic>
    </p:spTree>
    <p:extLst>
      <p:ext uri="{BB962C8B-B14F-4D97-AF65-F5344CB8AC3E}">
        <p14:creationId xmlns:p14="http://schemas.microsoft.com/office/powerpoint/2010/main" val="27871012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图片 31" descr="形状, 圆圈&#10;&#10;AI 生成的内容可能不正确。">
            <a:extLst>
              <a:ext uri="{FF2B5EF4-FFF2-40B4-BE49-F238E27FC236}">
                <a16:creationId xmlns:a16="http://schemas.microsoft.com/office/drawing/2014/main" id="{E483DF83-DFA6-7A44-1F31-512620823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5075" y="3883976"/>
            <a:ext cx="1343797" cy="1957604"/>
          </a:xfrm>
          <a:prstGeom prst="rect">
            <a:avLst/>
          </a:prstGeom>
        </p:spPr>
      </p:pic>
      <p:sp>
        <p:nvSpPr>
          <p:cNvPr id="2" name="灯片编号占位符 1">
            <a:extLst>
              <a:ext uri="{FF2B5EF4-FFF2-40B4-BE49-F238E27FC236}">
                <a16:creationId xmlns:a16="http://schemas.microsoft.com/office/drawing/2014/main" id="{751B8138-7912-6832-85F9-F4DC53137592}"/>
              </a:ext>
            </a:extLst>
          </p:cNvPr>
          <p:cNvSpPr>
            <a:spLocks noGrp="1"/>
          </p:cNvSpPr>
          <p:nvPr>
            <p:ph type="sldNum" sz="quarter" idx="12"/>
          </p:nvPr>
        </p:nvSpPr>
        <p:spPr/>
        <p:txBody>
          <a:bodyPr/>
          <a:lstStyle/>
          <a:p>
            <a:fld id="{8D04ACF1-8115-4F2A-BC52-125D9799F304}" type="slidenum">
              <a:rPr lang="zh-CN" altLang="en-US" smtClean="0"/>
              <a:t>112</a:t>
            </a:fld>
            <a:endParaRPr lang="zh-CN" altLang="en-US"/>
          </a:p>
        </p:txBody>
      </p:sp>
      <p:pic>
        <p:nvPicPr>
          <p:cNvPr id="3" name="图片 2">
            <a:extLst>
              <a:ext uri="{FF2B5EF4-FFF2-40B4-BE49-F238E27FC236}">
                <a16:creationId xmlns:a16="http://schemas.microsoft.com/office/drawing/2014/main" id="{7A895EA6-D408-8C74-868E-316C1D3C3AD8}"/>
              </a:ext>
            </a:extLst>
          </p:cNvPr>
          <p:cNvPicPr>
            <a:picLocks noChangeAspect="1"/>
          </p:cNvPicPr>
          <p:nvPr/>
        </p:nvPicPr>
        <p:blipFill>
          <a:blip r:embed="rId3"/>
          <a:stretch>
            <a:fillRect/>
          </a:stretch>
        </p:blipFill>
        <p:spPr>
          <a:xfrm>
            <a:off x="865039" y="1487661"/>
            <a:ext cx="2066913" cy="4515612"/>
          </a:xfrm>
          <a:prstGeom prst="rect">
            <a:avLst/>
          </a:prstGeom>
        </p:spPr>
      </p:pic>
      <p:cxnSp>
        <p:nvCxnSpPr>
          <p:cNvPr id="5" name="直线连接符 4">
            <a:extLst>
              <a:ext uri="{FF2B5EF4-FFF2-40B4-BE49-F238E27FC236}">
                <a16:creationId xmlns:a16="http://schemas.microsoft.com/office/drawing/2014/main" id="{B53EBC73-62DF-4D04-8239-F8C7EDC80800}"/>
              </a:ext>
            </a:extLst>
          </p:cNvPr>
          <p:cNvCxnSpPr>
            <a:cxnSpLocks/>
          </p:cNvCxnSpPr>
          <p:nvPr/>
        </p:nvCxnSpPr>
        <p:spPr>
          <a:xfrm>
            <a:off x="1371600" y="3270250"/>
            <a:ext cx="857250" cy="0"/>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cxnSp>
        <p:nvCxnSpPr>
          <p:cNvPr id="7" name="直线连接符 6">
            <a:extLst>
              <a:ext uri="{FF2B5EF4-FFF2-40B4-BE49-F238E27FC236}">
                <a16:creationId xmlns:a16="http://schemas.microsoft.com/office/drawing/2014/main" id="{6660CF14-1D1C-A8DB-447A-D6468F88ACCD}"/>
              </a:ext>
            </a:extLst>
          </p:cNvPr>
          <p:cNvCxnSpPr>
            <a:cxnSpLocks/>
          </p:cNvCxnSpPr>
          <p:nvPr/>
        </p:nvCxnSpPr>
        <p:spPr>
          <a:xfrm>
            <a:off x="1612900" y="2123148"/>
            <a:ext cx="187325" cy="511615"/>
          </a:xfrm>
          <a:prstGeom prst="line">
            <a:avLst/>
          </a:prstGeom>
          <a:ln w="38100">
            <a:prstDash val="sysDash"/>
          </a:ln>
        </p:spPr>
        <p:style>
          <a:lnRef idx="3">
            <a:schemeClr val="accent4"/>
          </a:lnRef>
          <a:fillRef idx="0">
            <a:schemeClr val="accent4"/>
          </a:fillRef>
          <a:effectRef idx="2">
            <a:schemeClr val="accent4"/>
          </a:effectRef>
          <a:fontRef idx="minor">
            <a:schemeClr val="tx1"/>
          </a:fontRef>
        </p:style>
      </p:cxnSp>
      <p:sp>
        <p:nvSpPr>
          <p:cNvPr id="17" name="文本框 16">
            <a:extLst>
              <a:ext uri="{FF2B5EF4-FFF2-40B4-BE49-F238E27FC236}">
                <a16:creationId xmlns:a16="http://schemas.microsoft.com/office/drawing/2014/main" id="{B7265F9A-CA68-52A3-FFF8-146766884CF2}"/>
              </a:ext>
            </a:extLst>
          </p:cNvPr>
          <p:cNvSpPr txBox="1"/>
          <p:nvPr/>
        </p:nvSpPr>
        <p:spPr>
          <a:xfrm>
            <a:off x="4330147" y="3098176"/>
            <a:ext cx="483705" cy="307777"/>
          </a:xfrm>
          <a:prstGeom prst="rect">
            <a:avLst/>
          </a:prstGeom>
          <a:noFill/>
        </p:spPr>
        <p:txBody>
          <a:bodyPr wrap="square" rtlCol="0">
            <a:spAutoFit/>
          </a:bodyPr>
          <a:lstStyle/>
          <a:p>
            <a:r>
              <a:rPr kumimoji="1" lang="en-US" altLang="zh-CN" sz="1400" dirty="0">
                <a:solidFill>
                  <a:srgbClr val="FFFF00"/>
                </a:solidFill>
              </a:rPr>
              <a:t>C4</a:t>
            </a:r>
            <a:endParaRPr kumimoji="1" lang="zh-CN" altLang="en-US" sz="1400" dirty="0">
              <a:solidFill>
                <a:srgbClr val="FFFF00"/>
              </a:solidFill>
            </a:endParaRPr>
          </a:p>
        </p:txBody>
      </p:sp>
      <p:sp>
        <p:nvSpPr>
          <p:cNvPr id="18" name="文本框 17">
            <a:extLst>
              <a:ext uri="{FF2B5EF4-FFF2-40B4-BE49-F238E27FC236}">
                <a16:creationId xmlns:a16="http://schemas.microsoft.com/office/drawing/2014/main" id="{EAFFDA95-A54D-EE65-636F-C2F8FD9971C5}"/>
              </a:ext>
            </a:extLst>
          </p:cNvPr>
          <p:cNvSpPr txBox="1"/>
          <p:nvPr/>
        </p:nvSpPr>
        <p:spPr>
          <a:xfrm>
            <a:off x="3627782" y="2561078"/>
            <a:ext cx="483705" cy="307777"/>
          </a:xfrm>
          <a:prstGeom prst="rect">
            <a:avLst/>
          </a:prstGeom>
          <a:noFill/>
        </p:spPr>
        <p:txBody>
          <a:bodyPr wrap="square" rtlCol="0">
            <a:spAutoFit/>
          </a:bodyPr>
          <a:lstStyle/>
          <a:p>
            <a:r>
              <a:rPr kumimoji="1" lang="en-US" altLang="zh-CN" sz="1400" dirty="0">
                <a:solidFill>
                  <a:srgbClr val="FFFF00"/>
                </a:solidFill>
              </a:rPr>
              <a:t>C5</a:t>
            </a:r>
            <a:endParaRPr kumimoji="1" lang="zh-CN" altLang="en-US" sz="1400" dirty="0">
              <a:solidFill>
                <a:srgbClr val="FFFF00"/>
              </a:solidFill>
            </a:endParaRPr>
          </a:p>
        </p:txBody>
      </p:sp>
      <p:sp>
        <p:nvSpPr>
          <p:cNvPr id="19" name="文本框 18">
            <a:extLst>
              <a:ext uri="{FF2B5EF4-FFF2-40B4-BE49-F238E27FC236}">
                <a16:creationId xmlns:a16="http://schemas.microsoft.com/office/drawing/2014/main" id="{B9EC5423-AE11-FF68-2398-F0955857B96D}"/>
              </a:ext>
            </a:extLst>
          </p:cNvPr>
          <p:cNvSpPr txBox="1"/>
          <p:nvPr/>
        </p:nvSpPr>
        <p:spPr>
          <a:xfrm>
            <a:off x="3740737" y="2114792"/>
            <a:ext cx="483705" cy="307777"/>
          </a:xfrm>
          <a:prstGeom prst="rect">
            <a:avLst/>
          </a:prstGeom>
          <a:noFill/>
        </p:spPr>
        <p:txBody>
          <a:bodyPr wrap="square" rtlCol="0">
            <a:spAutoFit/>
          </a:bodyPr>
          <a:lstStyle/>
          <a:p>
            <a:r>
              <a:rPr kumimoji="1" lang="en-US" altLang="zh-CN" sz="1400" dirty="0">
                <a:solidFill>
                  <a:srgbClr val="FFFF00"/>
                </a:solidFill>
              </a:rPr>
              <a:t>C6</a:t>
            </a:r>
            <a:endParaRPr kumimoji="1" lang="zh-CN" altLang="en-US" sz="1400" dirty="0">
              <a:solidFill>
                <a:srgbClr val="FFFF00"/>
              </a:solidFill>
            </a:endParaRPr>
          </a:p>
        </p:txBody>
      </p:sp>
      <p:sp>
        <p:nvSpPr>
          <p:cNvPr id="11" name="右箭头 10">
            <a:extLst>
              <a:ext uri="{FF2B5EF4-FFF2-40B4-BE49-F238E27FC236}">
                <a16:creationId xmlns:a16="http://schemas.microsoft.com/office/drawing/2014/main" id="{255D40C5-BCA1-7F03-42DC-8B296C039658}"/>
              </a:ext>
            </a:extLst>
          </p:cNvPr>
          <p:cNvSpPr/>
          <p:nvPr/>
        </p:nvSpPr>
        <p:spPr>
          <a:xfrm>
            <a:off x="2669649" y="2868855"/>
            <a:ext cx="920750" cy="2540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1" name="图片 20" descr="图示&#10;&#10;AI 生成的内容可能不正确。">
            <a:extLst>
              <a:ext uri="{FF2B5EF4-FFF2-40B4-BE49-F238E27FC236}">
                <a16:creationId xmlns:a16="http://schemas.microsoft.com/office/drawing/2014/main" id="{234B793D-28D3-8D94-F73A-DA81BEC00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49" y="1831764"/>
            <a:ext cx="1418023" cy="1913703"/>
          </a:xfrm>
          <a:prstGeom prst="rect">
            <a:avLst/>
          </a:prstGeom>
        </p:spPr>
      </p:pic>
      <p:sp>
        <p:nvSpPr>
          <p:cNvPr id="16" name="文本框 15">
            <a:extLst>
              <a:ext uri="{FF2B5EF4-FFF2-40B4-BE49-F238E27FC236}">
                <a16:creationId xmlns:a16="http://schemas.microsoft.com/office/drawing/2014/main" id="{9A087FB9-F7DE-EDFD-2C7E-8B15DF4EFD22}"/>
              </a:ext>
            </a:extLst>
          </p:cNvPr>
          <p:cNvSpPr txBox="1"/>
          <p:nvPr/>
        </p:nvSpPr>
        <p:spPr>
          <a:xfrm>
            <a:off x="3810403" y="3606977"/>
            <a:ext cx="956031" cy="276999"/>
          </a:xfrm>
          <a:prstGeom prst="rect">
            <a:avLst/>
          </a:prstGeom>
          <a:noFill/>
        </p:spPr>
        <p:txBody>
          <a:bodyPr wrap="none" rtlCol="0">
            <a:spAutoFit/>
          </a:bodyPr>
          <a:lstStyle/>
          <a:p>
            <a:r>
              <a:rPr kumimoji="1" lang="en-US" altLang="zh-CN" sz="1200" b="1" dirty="0"/>
              <a:t>ICA Siphon</a:t>
            </a:r>
            <a:endParaRPr kumimoji="1" lang="zh-CN" altLang="en-US" sz="1200" b="1" dirty="0"/>
          </a:p>
        </p:txBody>
      </p:sp>
      <p:sp>
        <p:nvSpPr>
          <p:cNvPr id="22" name="圆角矩形 21">
            <a:extLst>
              <a:ext uri="{FF2B5EF4-FFF2-40B4-BE49-F238E27FC236}">
                <a16:creationId xmlns:a16="http://schemas.microsoft.com/office/drawing/2014/main" id="{A5B9FFF9-4C63-B93C-8888-053C3C30BB14}"/>
              </a:ext>
            </a:extLst>
          </p:cNvPr>
          <p:cNvSpPr/>
          <p:nvPr/>
        </p:nvSpPr>
        <p:spPr>
          <a:xfrm>
            <a:off x="3130024" y="3851536"/>
            <a:ext cx="2416832" cy="1990044"/>
          </a:xfrm>
          <a:prstGeom prst="roundRect">
            <a:avLst/>
          </a:prstGeom>
          <a:noFill/>
          <a:ln w="19050">
            <a:solidFill>
              <a:schemeClr val="tx2">
                <a:lumMod val="75000"/>
                <a:lumOff val="25000"/>
              </a:schemeClr>
            </a:solid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C3E37104-2216-1CDD-F2A4-F51596874024}"/>
              </a:ext>
            </a:extLst>
          </p:cNvPr>
          <p:cNvSpPr txBox="1"/>
          <p:nvPr/>
        </p:nvSpPr>
        <p:spPr>
          <a:xfrm>
            <a:off x="4904313" y="4840155"/>
            <a:ext cx="360996" cy="276999"/>
          </a:xfrm>
          <a:prstGeom prst="rect">
            <a:avLst/>
          </a:prstGeom>
          <a:noFill/>
        </p:spPr>
        <p:txBody>
          <a:bodyPr wrap="none" rtlCol="0">
            <a:spAutoFit/>
          </a:bodyPr>
          <a:lstStyle/>
          <a:p>
            <a:r>
              <a:rPr kumimoji="1" lang="en-US" altLang="zh-CN" sz="1200" b="1" dirty="0"/>
              <a:t>B2</a:t>
            </a:r>
            <a:endParaRPr kumimoji="1" lang="zh-CN" altLang="en-US" sz="1200" b="1" dirty="0"/>
          </a:p>
        </p:txBody>
      </p:sp>
      <p:sp>
        <p:nvSpPr>
          <p:cNvPr id="26" name="文本框 25">
            <a:extLst>
              <a:ext uri="{FF2B5EF4-FFF2-40B4-BE49-F238E27FC236}">
                <a16:creationId xmlns:a16="http://schemas.microsoft.com/office/drawing/2014/main" id="{8800AC87-AAAD-1DD1-83D5-31B1151CD1A4}"/>
              </a:ext>
            </a:extLst>
          </p:cNvPr>
          <p:cNvSpPr txBox="1"/>
          <p:nvPr/>
        </p:nvSpPr>
        <p:spPr>
          <a:xfrm>
            <a:off x="3508638" y="4631758"/>
            <a:ext cx="360996" cy="276999"/>
          </a:xfrm>
          <a:prstGeom prst="rect">
            <a:avLst/>
          </a:prstGeom>
          <a:noFill/>
        </p:spPr>
        <p:txBody>
          <a:bodyPr wrap="none" rtlCol="0">
            <a:spAutoFit/>
          </a:bodyPr>
          <a:lstStyle/>
          <a:p>
            <a:r>
              <a:rPr kumimoji="1" lang="en-US" altLang="zh-CN" sz="1200" b="1" dirty="0"/>
              <a:t>B1</a:t>
            </a:r>
            <a:endParaRPr kumimoji="1" lang="zh-CN" altLang="en-US" sz="1200" b="1" dirty="0"/>
          </a:p>
        </p:txBody>
      </p:sp>
      <p:sp>
        <p:nvSpPr>
          <p:cNvPr id="33" name="文本框 32">
            <a:extLst>
              <a:ext uri="{FF2B5EF4-FFF2-40B4-BE49-F238E27FC236}">
                <a16:creationId xmlns:a16="http://schemas.microsoft.com/office/drawing/2014/main" id="{C31BD417-CB2B-83B1-4718-C15D2735378B}"/>
              </a:ext>
            </a:extLst>
          </p:cNvPr>
          <p:cNvSpPr txBox="1"/>
          <p:nvPr/>
        </p:nvSpPr>
        <p:spPr>
          <a:xfrm>
            <a:off x="4571999" y="3921870"/>
            <a:ext cx="926920" cy="276999"/>
          </a:xfrm>
          <a:prstGeom prst="rect">
            <a:avLst/>
          </a:prstGeom>
          <a:noFill/>
        </p:spPr>
        <p:txBody>
          <a:bodyPr wrap="none" rtlCol="0">
            <a:spAutoFit/>
          </a:bodyPr>
          <a:lstStyle/>
          <a:p>
            <a:r>
              <a:rPr kumimoji="1" lang="en-US" altLang="zh-CN" sz="1200" b="1" dirty="0"/>
              <a:t>Distal</a:t>
            </a:r>
            <a:r>
              <a:rPr kumimoji="1" lang="zh-CN" altLang="en-US" sz="1200" b="1" dirty="0"/>
              <a:t> </a:t>
            </a:r>
            <a:r>
              <a:rPr kumimoji="1" lang="en-US" altLang="zh-CN" sz="1200" b="1" dirty="0"/>
              <a:t>end</a:t>
            </a:r>
            <a:endParaRPr kumimoji="1" lang="zh-CN" altLang="en-US" sz="1200" b="1" dirty="0"/>
          </a:p>
        </p:txBody>
      </p:sp>
      <p:sp>
        <p:nvSpPr>
          <p:cNvPr id="34" name="文本框 33">
            <a:extLst>
              <a:ext uri="{FF2B5EF4-FFF2-40B4-BE49-F238E27FC236}">
                <a16:creationId xmlns:a16="http://schemas.microsoft.com/office/drawing/2014/main" id="{2C00EB91-A8B4-7BCB-6000-A679745A0467}"/>
              </a:ext>
            </a:extLst>
          </p:cNvPr>
          <p:cNvSpPr txBox="1"/>
          <p:nvPr/>
        </p:nvSpPr>
        <p:spPr>
          <a:xfrm>
            <a:off x="3193055" y="5498938"/>
            <a:ext cx="1095364" cy="276999"/>
          </a:xfrm>
          <a:prstGeom prst="rect">
            <a:avLst/>
          </a:prstGeom>
          <a:noFill/>
        </p:spPr>
        <p:txBody>
          <a:bodyPr wrap="none" rtlCol="0">
            <a:spAutoFit/>
          </a:bodyPr>
          <a:lstStyle/>
          <a:p>
            <a:r>
              <a:rPr kumimoji="1" lang="en-US" altLang="zh-CN" sz="1200" b="1" dirty="0"/>
              <a:t>proximal</a:t>
            </a:r>
            <a:r>
              <a:rPr kumimoji="1" lang="zh-CN" altLang="en-US" sz="1200" b="1" dirty="0"/>
              <a:t> </a:t>
            </a:r>
            <a:r>
              <a:rPr kumimoji="1" lang="en-US" altLang="zh-CN" sz="1200" b="1" dirty="0"/>
              <a:t>end</a:t>
            </a:r>
            <a:endParaRPr kumimoji="1" lang="zh-CN" altLang="en-US" sz="1200" b="1" dirty="0"/>
          </a:p>
        </p:txBody>
      </p:sp>
    </p:spTree>
    <p:extLst>
      <p:ext uri="{BB962C8B-B14F-4D97-AF65-F5344CB8AC3E}">
        <p14:creationId xmlns:p14="http://schemas.microsoft.com/office/powerpoint/2010/main" val="15103483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3" name="图片 72" descr="图表, 折线图&#10;&#10;AI 生成的内容可能不正确。">
            <a:extLst>
              <a:ext uri="{FF2B5EF4-FFF2-40B4-BE49-F238E27FC236}">
                <a16:creationId xmlns:a16="http://schemas.microsoft.com/office/drawing/2014/main" id="{AB72BE23-558C-3E9E-5D27-853A4996C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613" y="1795060"/>
            <a:ext cx="6101208" cy="3023469"/>
          </a:xfrm>
          <a:prstGeom prst="rect">
            <a:avLst/>
          </a:prstGeom>
        </p:spPr>
      </p:pic>
      <p:sp>
        <p:nvSpPr>
          <p:cNvPr id="3" name="任意形状 2">
            <a:extLst>
              <a:ext uri="{FF2B5EF4-FFF2-40B4-BE49-F238E27FC236}">
                <a16:creationId xmlns:a16="http://schemas.microsoft.com/office/drawing/2014/main" id="{0DB6561F-C5B9-48B3-9195-302019101514}"/>
              </a:ext>
            </a:extLst>
          </p:cNvPr>
          <p:cNvSpPr/>
          <p:nvPr/>
        </p:nvSpPr>
        <p:spPr>
          <a:xfrm>
            <a:off x="611601" y="1305312"/>
            <a:ext cx="1277081" cy="4024717"/>
          </a:xfrm>
          <a:custGeom>
            <a:avLst/>
            <a:gdLst>
              <a:gd name="connsiteX0" fmla="*/ 675105 w 1531284"/>
              <a:gd name="connsiteY0" fmla="*/ 0 h 4153711"/>
              <a:gd name="connsiteX1" fmla="*/ 529190 w 1531284"/>
              <a:gd name="connsiteY1" fmla="*/ 301558 h 4153711"/>
              <a:gd name="connsiteX2" fmla="*/ 227632 w 1531284"/>
              <a:gd name="connsiteY2" fmla="*/ 447473 h 4153711"/>
              <a:gd name="connsiteX3" fmla="*/ 23352 w 1531284"/>
              <a:gd name="connsiteY3" fmla="*/ 632298 h 4153711"/>
              <a:gd name="connsiteX4" fmla="*/ 52535 w 1531284"/>
              <a:gd name="connsiteY4" fmla="*/ 817124 h 4153711"/>
              <a:gd name="connsiteX5" fmla="*/ 451369 w 1531284"/>
              <a:gd name="connsiteY5" fmla="*/ 914400 h 4153711"/>
              <a:gd name="connsiteX6" fmla="*/ 704288 w 1531284"/>
              <a:gd name="connsiteY6" fmla="*/ 1031132 h 4153711"/>
              <a:gd name="connsiteX7" fmla="*/ 782109 w 1531284"/>
              <a:gd name="connsiteY7" fmla="*/ 1186775 h 4153711"/>
              <a:gd name="connsiteX8" fmla="*/ 743198 w 1531284"/>
              <a:gd name="connsiteY8" fmla="*/ 1449422 h 4153711"/>
              <a:gd name="connsiteX9" fmla="*/ 587556 w 1531284"/>
              <a:gd name="connsiteY9" fmla="*/ 1750979 h 4153711"/>
              <a:gd name="connsiteX10" fmla="*/ 616739 w 1531284"/>
              <a:gd name="connsiteY10" fmla="*/ 1906622 h 4153711"/>
              <a:gd name="connsiteX11" fmla="*/ 723743 w 1531284"/>
              <a:gd name="connsiteY11" fmla="*/ 2033081 h 4153711"/>
              <a:gd name="connsiteX12" fmla="*/ 821020 w 1531284"/>
              <a:gd name="connsiteY12" fmla="*/ 2071992 h 4153711"/>
              <a:gd name="connsiteX13" fmla="*/ 1044756 w 1531284"/>
              <a:gd name="connsiteY13" fmla="*/ 2110902 h 4153711"/>
              <a:gd name="connsiteX14" fmla="*/ 1326858 w 1531284"/>
              <a:gd name="connsiteY14" fmla="*/ 2110902 h 4153711"/>
              <a:gd name="connsiteX15" fmla="*/ 1531139 w 1531284"/>
              <a:gd name="connsiteY15" fmla="*/ 2315183 h 4153711"/>
              <a:gd name="connsiteX16" fmla="*/ 1356041 w 1531284"/>
              <a:gd name="connsiteY16" fmla="*/ 2850205 h 4153711"/>
              <a:gd name="connsiteX17" fmla="*/ 1161488 w 1531284"/>
              <a:gd name="connsiteY17" fmla="*/ 3414409 h 4153711"/>
              <a:gd name="connsiteX18" fmla="*/ 1112849 w 1531284"/>
              <a:gd name="connsiteY18" fmla="*/ 4153711 h 41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1284" h="4153711">
                <a:moveTo>
                  <a:pt x="675105" y="0"/>
                </a:moveTo>
                <a:cubicBezTo>
                  <a:pt x="639437" y="113489"/>
                  <a:pt x="603769" y="226979"/>
                  <a:pt x="529190" y="301558"/>
                </a:cubicBezTo>
                <a:cubicBezTo>
                  <a:pt x="454611" y="376137"/>
                  <a:pt x="311938" y="392350"/>
                  <a:pt x="227632" y="447473"/>
                </a:cubicBezTo>
                <a:cubicBezTo>
                  <a:pt x="143326" y="502596"/>
                  <a:pt x="52535" y="570690"/>
                  <a:pt x="23352" y="632298"/>
                </a:cubicBezTo>
                <a:cubicBezTo>
                  <a:pt x="-5831" y="693906"/>
                  <a:pt x="-18801" y="770107"/>
                  <a:pt x="52535" y="817124"/>
                </a:cubicBezTo>
                <a:cubicBezTo>
                  <a:pt x="123871" y="864141"/>
                  <a:pt x="342743" y="878732"/>
                  <a:pt x="451369" y="914400"/>
                </a:cubicBezTo>
                <a:cubicBezTo>
                  <a:pt x="559994" y="950068"/>
                  <a:pt x="649165" y="985736"/>
                  <a:pt x="704288" y="1031132"/>
                </a:cubicBezTo>
                <a:cubicBezTo>
                  <a:pt x="759411" y="1076528"/>
                  <a:pt x="775624" y="1117060"/>
                  <a:pt x="782109" y="1186775"/>
                </a:cubicBezTo>
                <a:cubicBezTo>
                  <a:pt x="788594" y="1256490"/>
                  <a:pt x="775623" y="1355388"/>
                  <a:pt x="743198" y="1449422"/>
                </a:cubicBezTo>
                <a:cubicBezTo>
                  <a:pt x="710773" y="1543456"/>
                  <a:pt x="608632" y="1674779"/>
                  <a:pt x="587556" y="1750979"/>
                </a:cubicBezTo>
                <a:cubicBezTo>
                  <a:pt x="566480" y="1827179"/>
                  <a:pt x="594041" y="1859605"/>
                  <a:pt x="616739" y="1906622"/>
                </a:cubicBezTo>
                <a:cubicBezTo>
                  <a:pt x="639437" y="1953639"/>
                  <a:pt x="689696" y="2005519"/>
                  <a:pt x="723743" y="2033081"/>
                </a:cubicBezTo>
                <a:cubicBezTo>
                  <a:pt x="757790" y="2060643"/>
                  <a:pt x="767518" y="2059022"/>
                  <a:pt x="821020" y="2071992"/>
                </a:cubicBezTo>
                <a:cubicBezTo>
                  <a:pt x="874522" y="2084962"/>
                  <a:pt x="960450" y="2104417"/>
                  <a:pt x="1044756" y="2110902"/>
                </a:cubicBezTo>
                <a:cubicBezTo>
                  <a:pt x="1129062" y="2117387"/>
                  <a:pt x="1245794" y="2076855"/>
                  <a:pt x="1326858" y="2110902"/>
                </a:cubicBezTo>
                <a:cubicBezTo>
                  <a:pt x="1407922" y="2144949"/>
                  <a:pt x="1526275" y="2191966"/>
                  <a:pt x="1531139" y="2315183"/>
                </a:cubicBezTo>
                <a:cubicBezTo>
                  <a:pt x="1536003" y="2438400"/>
                  <a:pt x="1417649" y="2667001"/>
                  <a:pt x="1356041" y="2850205"/>
                </a:cubicBezTo>
                <a:cubicBezTo>
                  <a:pt x="1294433" y="3033409"/>
                  <a:pt x="1202020" y="3197158"/>
                  <a:pt x="1161488" y="3414409"/>
                </a:cubicBezTo>
                <a:cubicBezTo>
                  <a:pt x="1120956" y="3631660"/>
                  <a:pt x="1116902" y="3892685"/>
                  <a:pt x="1112849" y="4153711"/>
                </a:cubicBezTo>
              </a:path>
            </a:pathLst>
          </a:cu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7EBAB19-6E16-7B16-D46E-C96B6BB88D05}"/>
                  </a:ext>
                </a:extLst>
              </p:cNvPr>
              <p:cNvSpPr txBox="1"/>
              <p:nvPr/>
            </p:nvSpPr>
            <p:spPr>
              <a:xfrm>
                <a:off x="1736826" y="5258460"/>
                <a:ext cx="1342675"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4" name="文本框 3">
                <a:extLst>
                  <a:ext uri="{FF2B5EF4-FFF2-40B4-BE49-F238E27FC236}">
                    <a16:creationId xmlns:a16="http://schemas.microsoft.com/office/drawing/2014/main" id="{77EBAB19-6E16-7B16-D46E-C96B6BB88D05}"/>
                  </a:ext>
                </a:extLst>
              </p:cNvPr>
              <p:cNvSpPr txBox="1">
                <a:spLocks noRot="1" noChangeAspect="1" noMove="1" noResize="1" noEditPoints="1" noAdjustHandles="1" noChangeArrowheads="1" noChangeShapeType="1" noTextEdit="1"/>
              </p:cNvSpPr>
              <p:nvPr/>
            </p:nvSpPr>
            <p:spPr>
              <a:xfrm>
                <a:off x="1736826" y="5258460"/>
                <a:ext cx="1342675" cy="285206"/>
              </a:xfrm>
              <a:prstGeom prst="rect">
                <a:avLst/>
              </a:prstGeom>
              <a:blipFill>
                <a:blip r:embed="rId3"/>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F84ADC5-0C16-F908-C9D4-2837BF5BAE01}"/>
                  </a:ext>
                </a:extLst>
              </p:cNvPr>
              <p:cNvSpPr txBox="1"/>
              <p:nvPr/>
            </p:nvSpPr>
            <p:spPr>
              <a:xfrm>
                <a:off x="1741755" y="5051263"/>
                <a:ext cx="1342675"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,2</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5" name="文本框 4">
                <a:extLst>
                  <a:ext uri="{FF2B5EF4-FFF2-40B4-BE49-F238E27FC236}">
                    <a16:creationId xmlns:a16="http://schemas.microsoft.com/office/drawing/2014/main" id="{AF84ADC5-0C16-F908-C9D4-2837BF5BAE01}"/>
                  </a:ext>
                </a:extLst>
              </p:cNvPr>
              <p:cNvSpPr txBox="1">
                <a:spLocks noRot="1" noChangeAspect="1" noMove="1" noResize="1" noEditPoints="1" noAdjustHandles="1" noChangeArrowheads="1" noChangeShapeType="1" noTextEdit="1"/>
              </p:cNvSpPr>
              <p:nvPr/>
            </p:nvSpPr>
            <p:spPr>
              <a:xfrm>
                <a:off x="1741755" y="5051263"/>
                <a:ext cx="1342675" cy="285206"/>
              </a:xfrm>
              <a:prstGeom prst="rect">
                <a:avLst/>
              </a:prstGeom>
              <a:blipFill>
                <a:blip r:embed="rId4"/>
                <a:stretch>
                  <a:fillRect/>
                </a:stretch>
              </a:blipFill>
            </p:spPr>
            <p:txBody>
              <a:bodyPr/>
              <a:lstStyle/>
              <a:p>
                <a:r>
                  <a:rPr lang="zh-CN" altLang="en-US">
                    <a:noFill/>
                  </a:rPr>
                  <a:t> </a:t>
                </a:r>
              </a:p>
            </p:txBody>
          </p:sp>
        </mc:Fallback>
      </mc:AlternateContent>
      <p:cxnSp>
        <p:nvCxnSpPr>
          <p:cNvPr id="8" name="直线连接符 7">
            <a:extLst>
              <a:ext uri="{FF2B5EF4-FFF2-40B4-BE49-F238E27FC236}">
                <a16:creationId xmlns:a16="http://schemas.microsoft.com/office/drawing/2014/main" id="{2831A535-0612-6903-9EE5-321F489B361F}"/>
              </a:ext>
            </a:extLst>
          </p:cNvPr>
          <p:cNvCxnSpPr>
            <a:cxnSpLocks/>
          </p:cNvCxnSpPr>
          <p:nvPr/>
        </p:nvCxnSpPr>
        <p:spPr>
          <a:xfrm>
            <a:off x="1577192" y="5298848"/>
            <a:ext cx="205352" cy="93689"/>
          </a:xfrm>
          <a:prstGeom prst="line">
            <a:avLst/>
          </a:prstGeom>
          <a:ln w="6350"/>
        </p:spPr>
        <p:style>
          <a:lnRef idx="2">
            <a:schemeClr val="dk1"/>
          </a:lnRef>
          <a:fillRef idx="0">
            <a:schemeClr val="dk1"/>
          </a:fillRef>
          <a:effectRef idx="1">
            <a:schemeClr val="dk1"/>
          </a:effectRef>
          <a:fontRef idx="minor">
            <a:schemeClr val="tx1"/>
          </a:fontRef>
        </p:style>
      </p:cxnSp>
      <p:sp>
        <p:nvSpPr>
          <p:cNvPr id="2" name="灯片编号占位符 1">
            <a:extLst>
              <a:ext uri="{FF2B5EF4-FFF2-40B4-BE49-F238E27FC236}">
                <a16:creationId xmlns:a16="http://schemas.microsoft.com/office/drawing/2014/main" id="{F22BBFFA-918C-4265-A87E-2E6D497AD265}"/>
              </a:ext>
            </a:extLst>
          </p:cNvPr>
          <p:cNvSpPr>
            <a:spLocks noGrp="1"/>
          </p:cNvSpPr>
          <p:nvPr>
            <p:ph type="sldNum" sz="quarter" idx="12"/>
          </p:nvPr>
        </p:nvSpPr>
        <p:spPr/>
        <p:txBody>
          <a:bodyPr/>
          <a:lstStyle/>
          <a:p>
            <a:fld id="{8D04ACF1-8115-4F2A-BC52-125D9799F304}" type="slidenum">
              <a:rPr lang="zh-CN" altLang="en-US" smtClean="0"/>
              <a:t>113</a:t>
            </a:fld>
            <a:endParaRPr lang="zh-CN" altLang="en-US"/>
          </a:p>
        </p:txBody>
      </p:sp>
      <p:cxnSp>
        <p:nvCxnSpPr>
          <p:cNvPr id="10" name="直线连接符 9">
            <a:extLst>
              <a:ext uri="{FF2B5EF4-FFF2-40B4-BE49-F238E27FC236}">
                <a16:creationId xmlns:a16="http://schemas.microsoft.com/office/drawing/2014/main" id="{C8FA03CE-97E2-C725-A715-BF3ABE56B3C1}"/>
              </a:ext>
            </a:extLst>
          </p:cNvPr>
          <p:cNvCxnSpPr>
            <a:cxnSpLocks/>
          </p:cNvCxnSpPr>
          <p:nvPr/>
        </p:nvCxnSpPr>
        <p:spPr>
          <a:xfrm>
            <a:off x="1577192" y="5212811"/>
            <a:ext cx="186882" cy="0"/>
          </a:xfrm>
          <a:prstGeom prst="line">
            <a:avLst/>
          </a:prstGeom>
          <a:ln w="6350"/>
        </p:spPr>
        <p:style>
          <a:lnRef idx="2">
            <a:schemeClr val="dk1"/>
          </a:lnRef>
          <a:fillRef idx="0">
            <a:schemeClr val="dk1"/>
          </a:fillRef>
          <a:effectRef idx="1">
            <a:schemeClr val="dk1"/>
          </a:effectRef>
          <a:fontRef idx="minor">
            <a:schemeClr val="tx1"/>
          </a:fontRef>
        </p:style>
      </p:cxnSp>
      <p:sp>
        <p:nvSpPr>
          <p:cNvPr id="15" name="文本框 14">
            <a:extLst>
              <a:ext uri="{FF2B5EF4-FFF2-40B4-BE49-F238E27FC236}">
                <a16:creationId xmlns:a16="http://schemas.microsoft.com/office/drawing/2014/main" id="{88451D3E-C438-9ECB-F171-B2ED8FB6C446}"/>
              </a:ext>
            </a:extLst>
          </p:cNvPr>
          <p:cNvSpPr txBox="1"/>
          <p:nvPr/>
        </p:nvSpPr>
        <p:spPr>
          <a:xfrm rot="5400000">
            <a:off x="2182252" y="4711788"/>
            <a:ext cx="104775" cy="369332"/>
          </a:xfrm>
          <a:prstGeom prst="rect">
            <a:avLst/>
          </a:prstGeom>
          <a:noFill/>
        </p:spPr>
        <p:txBody>
          <a:bodyPr wrap="square" rtlCol="0">
            <a:spAutoFit/>
          </a:bodyPr>
          <a:lstStyle/>
          <a:p>
            <a:r>
              <a:rPr kumimoji="1" lang="en-US" altLang="zh-CN" dirty="0"/>
              <a:t>…</a:t>
            </a:r>
            <a:endParaRPr kumimoji="1" lang="zh-CN" altLang="en-US" dirty="0"/>
          </a:p>
        </p:txBody>
      </p:sp>
      <p:cxnSp>
        <p:nvCxnSpPr>
          <p:cNvPr id="16" name="直线连接符 15">
            <a:extLst>
              <a:ext uri="{FF2B5EF4-FFF2-40B4-BE49-F238E27FC236}">
                <a16:creationId xmlns:a16="http://schemas.microsoft.com/office/drawing/2014/main" id="{66F18644-8BAA-E8B7-4F82-431BFEB0DC31}"/>
              </a:ext>
            </a:extLst>
          </p:cNvPr>
          <p:cNvCxnSpPr>
            <a:cxnSpLocks/>
          </p:cNvCxnSpPr>
          <p:nvPr/>
        </p:nvCxnSpPr>
        <p:spPr>
          <a:xfrm flipV="1">
            <a:off x="1219458" y="1242804"/>
            <a:ext cx="186882" cy="64771"/>
          </a:xfrm>
          <a:prstGeom prst="line">
            <a:avLst/>
          </a:prstGeom>
          <a:ln w="6350"/>
        </p:spPr>
        <p:style>
          <a:lnRef idx="2">
            <a:schemeClr val="dk1"/>
          </a:lnRef>
          <a:fillRef idx="0">
            <a:schemeClr val="dk1"/>
          </a:fillRef>
          <a:effectRef idx="1">
            <a:schemeClr val="dk1"/>
          </a:effectRef>
          <a:fontRef idx="minor">
            <a:schemeClr val="tx1"/>
          </a:fontRef>
        </p:style>
      </p:cxnSp>
      <p:cxnSp>
        <p:nvCxnSpPr>
          <p:cNvPr id="17" name="直线连接符 16">
            <a:extLst>
              <a:ext uri="{FF2B5EF4-FFF2-40B4-BE49-F238E27FC236}">
                <a16:creationId xmlns:a16="http://schemas.microsoft.com/office/drawing/2014/main" id="{5CB206CC-0B94-8F2F-8F4A-EC6D1DAA94C5}"/>
              </a:ext>
            </a:extLst>
          </p:cNvPr>
          <p:cNvCxnSpPr>
            <a:cxnSpLocks/>
          </p:cNvCxnSpPr>
          <p:nvPr/>
        </p:nvCxnSpPr>
        <p:spPr>
          <a:xfrm>
            <a:off x="1190883" y="1410289"/>
            <a:ext cx="215457" cy="0"/>
          </a:xfrm>
          <a:prstGeom prst="line">
            <a:avLst/>
          </a:prstGeom>
          <a:ln w="635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2F7D594-26E4-D2D6-2D4A-F8E9C80ADF42}"/>
                  </a:ext>
                </a:extLst>
              </p:cNvPr>
              <p:cNvSpPr txBox="1"/>
              <p:nvPr/>
            </p:nvSpPr>
            <p:spPr>
              <a:xfrm>
                <a:off x="1388632" y="1247832"/>
                <a:ext cx="2005549"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r>
                            <a:rPr kumimoji="1" lang="en-US" altLang="zh-CN" sz="1200" b="0" i="1" smtClean="0">
                              <a:latin typeface="Cambria Math" panose="02040503050406030204" pitchFamily="18" charset="0"/>
                            </a:rPr>
                            <m:t>−1</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22" name="文本框 21">
                <a:extLst>
                  <a:ext uri="{FF2B5EF4-FFF2-40B4-BE49-F238E27FC236}">
                    <a16:creationId xmlns:a16="http://schemas.microsoft.com/office/drawing/2014/main" id="{92F7D594-26E4-D2D6-2D4A-F8E9C80ADF42}"/>
                  </a:ext>
                </a:extLst>
              </p:cNvPr>
              <p:cNvSpPr txBox="1">
                <a:spLocks noRot="1" noChangeAspect="1" noMove="1" noResize="1" noEditPoints="1" noAdjustHandles="1" noChangeArrowheads="1" noChangeShapeType="1" noTextEdit="1"/>
              </p:cNvSpPr>
              <p:nvPr/>
            </p:nvSpPr>
            <p:spPr>
              <a:xfrm>
                <a:off x="1388632" y="1247832"/>
                <a:ext cx="2005549" cy="285206"/>
              </a:xfrm>
              <a:prstGeom prst="rect">
                <a:avLst/>
              </a:prstGeom>
              <a:blipFill>
                <a:blip r:embed="rId5"/>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9F73DDE-1C9B-E57F-6E14-841194FDE4AC}"/>
                  </a:ext>
                </a:extLst>
              </p:cNvPr>
              <p:cNvSpPr txBox="1"/>
              <p:nvPr/>
            </p:nvSpPr>
            <p:spPr>
              <a:xfrm>
                <a:off x="1388632" y="1053012"/>
                <a:ext cx="1430135"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𝑁</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23" name="文本框 22">
                <a:extLst>
                  <a:ext uri="{FF2B5EF4-FFF2-40B4-BE49-F238E27FC236}">
                    <a16:creationId xmlns:a16="http://schemas.microsoft.com/office/drawing/2014/main" id="{F9F73DDE-1C9B-E57F-6E14-841194FDE4AC}"/>
                  </a:ext>
                </a:extLst>
              </p:cNvPr>
              <p:cNvSpPr txBox="1">
                <a:spLocks noRot="1" noChangeAspect="1" noMove="1" noResize="1" noEditPoints="1" noAdjustHandles="1" noChangeArrowheads="1" noChangeShapeType="1" noTextEdit="1"/>
              </p:cNvSpPr>
              <p:nvPr/>
            </p:nvSpPr>
            <p:spPr>
              <a:xfrm>
                <a:off x="1388632" y="1053012"/>
                <a:ext cx="1430135" cy="285206"/>
              </a:xfrm>
              <a:prstGeom prst="rect">
                <a:avLst/>
              </a:prstGeom>
              <a:blipFill>
                <a:blip r:embed="rId6"/>
                <a:stretch>
                  <a:fillRect b="-4348"/>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BA2615C9-4D66-718E-F639-C3D9F8F28BCB}"/>
              </a:ext>
            </a:extLst>
          </p:cNvPr>
          <p:cNvSpPr txBox="1"/>
          <p:nvPr/>
        </p:nvSpPr>
        <p:spPr>
          <a:xfrm rot="5400000">
            <a:off x="2163820" y="1369826"/>
            <a:ext cx="104775" cy="369332"/>
          </a:xfrm>
          <a:prstGeom prst="rect">
            <a:avLst/>
          </a:prstGeom>
          <a:noFill/>
        </p:spPr>
        <p:txBody>
          <a:bodyPr wrap="square" rtlCol="0">
            <a:spAutoFit/>
          </a:bodyPr>
          <a:lstStyle/>
          <a:p>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9329D62-A1ED-C6FE-9B9C-7F8920AE677B}"/>
                  </a:ext>
                </a:extLst>
              </p:cNvPr>
              <p:cNvSpPr txBox="1"/>
              <p:nvPr/>
            </p:nvSpPr>
            <p:spPr>
              <a:xfrm>
                <a:off x="1455553" y="2763346"/>
                <a:ext cx="1306768" cy="2918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latin typeface="Cambria Math" panose="02040503050406030204" pitchFamily="18" charset="0"/>
                            </a:rPr>
                          </m:ctrlPr>
                        </m:sSubPr>
                        <m:e>
                          <m:r>
                            <a:rPr kumimoji="1" lang="en-US" altLang="zh-CN" sz="1200" b="1" i="1" smtClean="0">
                              <a:latin typeface="Cambria Math" panose="02040503050406030204" pitchFamily="18" charset="0"/>
                            </a:rPr>
                            <m:t>𝒑</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sSub>
                        <m:sSubPr>
                          <m:ctrlPr>
                            <a:rPr kumimoji="1" lang="en-US" altLang="zh-CN" sz="1200" i="1" smtClean="0">
                              <a:latin typeface="Cambria Math" panose="02040503050406030204" pitchFamily="18" charset="0"/>
                            </a:rPr>
                          </m:ctrlPr>
                        </m:sSubPr>
                        <m:e>
                          <m:r>
                            <a:rPr kumimoji="1" lang="en-US" altLang="zh-CN" sz="1200" b="0" i="1" smtClean="0">
                              <a:latin typeface="Cambria Math" panose="02040503050406030204" pitchFamily="18" charset="0"/>
                            </a:rPr>
                            <m:t>𝑥</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𝑦</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sSub>
                        <m:sSubPr>
                          <m:ctrlPr>
                            <a:rPr kumimoji="1" lang="en-US" altLang="zh-CN" sz="1200" i="1">
                              <a:latin typeface="Cambria Math" panose="02040503050406030204" pitchFamily="18" charset="0"/>
                            </a:rPr>
                          </m:ctrlPr>
                        </m:sSubPr>
                        <m:e>
                          <m:r>
                            <a:rPr kumimoji="1" lang="en-US" altLang="zh-CN" sz="1200" b="0" i="1" smtClean="0">
                              <a:latin typeface="Cambria Math" panose="02040503050406030204" pitchFamily="18" charset="0"/>
                            </a:rPr>
                            <m:t>𝑧</m:t>
                          </m:r>
                        </m:e>
                        <m:sub>
                          <m:r>
                            <a:rPr kumimoji="1" lang="en-US" altLang="zh-CN" sz="1200" b="0" i="1" smtClean="0">
                              <a:latin typeface="Cambria Math" panose="02040503050406030204" pitchFamily="18" charset="0"/>
                            </a:rPr>
                            <m:t>𝑖</m:t>
                          </m:r>
                          <m:r>
                            <a:rPr kumimoji="1" lang="en-US" altLang="zh-CN" sz="1200" b="0" i="1" smtClean="0">
                              <a:latin typeface="Cambria Math" panose="02040503050406030204" pitchFamily="18" charset="0"/>
                            </a:rPr>
                            <m:t>,</m:t>
                          </m:r>
                          <m:r>
                            <a:rPr kumimoji="1" lang="en-US" altLang="zh-CN" sz="1200" b="0" i="1" smtClean="0">
                              <a:latin typeface="Cambria Math" panose="02040503050406030204" pitchFamily="18" charset="0"/>
                            </a:rPr>
                            <m:t>𝑗</m:t>
                          </m:r>
                        </m:sub>
                      </m:sSub>
                      <m:r>
                        <a:rPr kumimoji="1" lang="en-US" altLang="zh-CN" sz="1200" b="0" i="1" smtClean="0">
                          <a:latin typeface="Cambria Math" panose="02040503050406030204" pitchFamily="18" charset="0"/>
                        </a:rPr>
                        <m:t>)</m:t>
                      </m:r>
                    </m:oMath>
                  </m:oMathPara>
                </a14:m>
                <a:endParaRPr kumimoji="1" lang="zh-CN" altLang="en-US" sz="1200" dirty="0"/>
              </a:p>
            </p:txBody>
          </p:sp>
        </mc:Choice>
        <mc:Fallback xmlns="">
          <p:sp>
            <p:nvSpPr>
              <p:cNvPr id="25" name="文本框 24">
                <a:extLst>
                  <a:ext uri="{FF2B5EF4-FFF2-40B4-BE49-F238E27FC236}">
                    <a16:creationId xmlns:a16="http://schemas.microsoft.com/office/drawing/2014/main" id="{D9329D62-A1ED-C6FE-9B9C-7F8920AE677B}"/>
                  </a:ext>
                </a:extLst>
              </p:cNvPr>
              <p:cNvSpPr txBox="1">
                <a:spLocks noRot="1" noChangeAspect="1" noMove="1" noResize="1" noEditPoints="1" noAdjustHandles="1" noChangeArrowheads="1" noChangeShapeType="1" noTextEdit="1"/>
              </p:cNvSpPr>
              <p:nvPr/>
            </p:nvSpPr>
            <p:spPr>
              <a:xfrm>
                <a:off x="1455553" y="2763346"/>
                <a:ext cx="1306768" cy="291875"/>
              </a:xfrm>
              <a:prstGeom prst="rect">
                <a:avLst/>
              </a:prstGeom>
              <a:blipFill>
                <a:blip r:embed="rId7"/>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3424AE87-926A-2D36-33AB-6A2AE6329AC8}"/>
              </a:ext>
            </a:extLst>
          </p:cNvPr>
          <p:cNvSpPr txBox="1"/>
          <p:nvPr/>
        </p:nvSpPr>
        <p:spPr>
          <a:xfrm rot="5400000">
            <a:off x="2163821" y="2395056"/>
            <a:ext cx="104775" cy="369332"/>
          </a:xfrm>
          <a:prstGeom prst="rect">
            <a:avLst/>
          </a:prstGeom>
          <a:noFill/>
        </p:spPr>
        <p:txBody>
          <a:bodyPr wrap="square" rtlCol="0">
            <a:spAutoFit/>
          </a:bodyPr>
          <a:lstStyle/>
          <a:p>
            <a:r>
              <a:rPr kumimoji="1" lang="en-US" altLang="zh-CN" dirty="0"/>
              <a:t>…</a:t>
            </a:r>
            <a:endParaRPr kumimoji="1" lang="zh-CN" altLang="en-US" dirty="0"/>
          </a:p>
        </p:txBody>
      </p:sp>
      <p:sp>
        <p:nvSpPr>
          <p:cNvPr id="27" name="文本框 26">
            <a:extLst>
              <a:ext uri="{FF2B5EF4-FFF2-40B4-BE49-F238E27FC236}">
                <a16:creationId xmlns:a16="http://schemas.microsoft.com/office/drawing/2014/main" id="{88499B76-17AB-72C2-C752-3AEF54BA4C12}"/>
              </a:ext>
            </a:extLst>
          </p:cNvPr>
          <p:cNvSpPr txBox="1"/>
          <p:nvPr/>
        </p:nvSpPr>
        <p:spPr>
          <a:xfrm rot="5400000">
            <a:off x="2182253" y="2900381"/>
            <a:ext cx="104775" cy="369332"/>
          </a:xfrm>
          <a:prstGeom prst="rect">
            <a:avLst/>
          </a:prstGeom>
          <a:noFill/>
        </p:spPr>
        <p:txBody>
          <a:bodyPr wrap="square" rtlCol="0">
            <a:spAutoFit/>
          </a:bodyPr>
          <a:lstStyle/>
          <a:p>
            <a:r>
              <a:rPr kumimoji="1" lang="en-US" altLang="zh-CN" dirty="0"/>
              <a:t>…</a:t>
            </a:r>
            <a:endParaRPr kumimoji="1" lang="zh-CN" altLang="en-US"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DE3FE29-6730-D19A-6F2C-85318F076ACB}"/>
                  </a:ext>
                </a:extLst>
              </p:cNvPr>
              <p:cNvSpPr txBox="1"/>
              <p:nvPr/>
            </p:nvSpPr>
            <p:spPr>
              <a:xfrm>
                <a:off x="188869" y="3590311"/>
                <a:ext cx="1503425" cy="307777"/>
              </a:xfrm>
              <a:prstGeom prst="rect">
                <a:avLst/>
              </a:prstGeom>
              <a:noFill/>
            </p:spPr>
            <p:txBody>
              <a:bodyPr wrap="none" rtlCol="0">
                <a:spAutoFit/>
              </a:bodyPr>
              <a:lstStyle/>
              <a:p>
                <a:r>
                  <a:rPr kumimoji="1" lang="en-US" altLang="zh-CN" sz="1400" dirty="0"/>
                  <a:t>ICA Centerline</a:t>
                </a:r>
                <a:r>
                  <a:rPr kumimoji="1" lang="zh-CN" altLang="en-US" sz="1400" dirty="0"/>
                  <a:t> </a:t>
                </a:r>
                <a14:m>
                  <m:oMath xmlns:m="http://schemas.openxmlformats.org/officeDocument/2006/math">
                    <m:sSub>
                      <m:sSubPr>
                        <m:ctrlPr>
                          <a:rPr kumimoji="1" lang="en-US" altLang="zh-CN" sz="1400" i="1" smtClean="0">
                            <a:latin typeface="Cambria Math" panose="02040503050406030204" pitchFamily="18" charset="0"/>
                          </a:rPr>
                        </m:ctrlPr>
                      </m:sSubPr>
                      <m:e>
                        <m:r>
                          <a:rPr kumimoji="1" lang="en-US" altLang="zh-CN" sz="1400" b="0" i="1" smtClean="0">
                            <a:latin typeface="Cambria Math" panose="02040503050406030204" pitchFamily="18" charset="0"/>
                          </a:rPr>
                          <m:t>𝐶</m:t>
                        </m:r>
                      </m:e>
                      <m:sub>
                        <m:r>
                          <a:rPr kumimoji="1" lang="en-US" altLang="zh-CN" sz="1400" b="0" i="1" smtClean="0">
                            <a:latin typeface="Cambria Math" panose="02040503050406030204" pitchFamily="18" charset="0"/>
                          </a:rPr>
                          <m:t>𝑖</m:t>
                        </m:r>
                      </m:sub>
                    </m:sSub>
                  </m:oMath>
                </a14:m>
                <a:endParaRPr kumimoji="1" lang="zh-CN" altLang="en-US" sz="1400" dirty="0"/>
              </a:p>
            </p:txBody>
          </p:sp>
        </mc:Choice>
        <mc:Fallback xmlns="">
          <p:sp>
            <p:nvSpPr>
              <p:cNvPr id="28" name="文本框 27">
                <a:extLst>
                  <a:ext uri="{FF2B5EF4-FFF2-40B4-BE49-F238E27FC236}">
                    <a16:creationId xmlns:a16="http://schemas.microsoft.com/office/drawing/2014/main" id="{4DE3FE29-6730-D19A-6F2C-85318F076ACB}"/>
                  </a:ext>
                </a:extLst>
              </p:cNvPr>
              <p:cNvSpPr txBox="1">
                <a:spLocks noRot="1" noChangeAspect="1" noMove="1" noResize="1" noEditPoints="1" noAdjustHandles="1" noChangeArrowheads="1" noChangeShapeType="1" noTextEdit="1"/>
              </p:cNvSpPr>
              <p:nvPr/>
            </p:nvSpPr>
            <p:spPr>
              <a:xfrm>
                <a:off x="188869" y="3590311"/>
                <a:ext cx="1503425" cy="307777"/>
              </a:xfrm>
              <a:prstGeom prst="rect">
                <a:avLst/>
              </a:prstGeom>
              <a:blipFill>
                <a:blip r:embed="rId8"/>
                <a:stretch>
                  <a:fillRect l="-833" t="-4000" b="-20000"/>
                </a:stretch>
              </a:blipFill>
            </p:spPr>
            <p:txBody>
              <a:bodyPr/>
              <a:lstStyle/>
              <a:p>
                <a:r>
                  <a:rPr lang="zh-CN" altLang="en-US">
                    <a:noFill/>
                  </a:rPr>
                  <a:t> </a:t>
                </a:r>
              </a:p>
            </p:txBody>
          </p:sp>
        </mc:Fallback>
      </mc:AlternateContent>
      <p:cxnSp>
        <p:nvCxnSpPr>
          <p:cNvPr id="32" name="直线连接符 31">
            <a:extLst>
              <a:ext uri="{FF2B5EF4-FFF2-40B4-BE49-F238E27FC236}">
                <a16:creationId xmlns:a16="http://schemas.microsoft.com/office/drawing/2014/main" id="{023BA249-51C5-A170-E5B2-66E7EB41B66B}"/>
              </a:ext>
            </a:extLst>
          </p:cNvPr>
          <p:cNvCxnSpPr>
            <a:cxnSpLocks/>
          </p:cNvCxnSpPr>
          <p:nvPr/>
        </p:nvCxnSpPr>
        <p:spPr>
          <a:xfrm>
            <a:off x="3437068" y="4269751"/>
            <a:ext cx="0" cy="13550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直线连接符 36">
            <a:extLst>
              <a:ext uri="{FF2B5EF4-FFF2-40B4-BE49-F238E27FC236}">
                <a16:creationId xmlns:a16="http://schemas.microsoft.com/office/drawing/2014/main" id="{32D671E0-65AD-62F6-4B66-3287F566EBBF}"/>
              </a:ext>
            </a:extLst>
          </p:cNvPr>
          <p:cNvCxnSpPr>
            <a:cxnSpLocks/>
          </p:cNvCxnSpPr>
          <p:nvPr/>
        </p:nvCxnSpPr>
        <p:spPr>
          <a:xfrm flipH="1">
            <a:off x="3376443" y="4269751"/>
            <a:ext cx="5860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3BEEEEC5-93BF-1C1B-F954-06823610F429}"/>
                  </a:ext>
                </a:extLst>
              </p:cNvPr>
              <p:cNvSpPr txBox="1"/>
              <p:nvPr/>
            </p:nvSpPr>
            <p:spPr>
              <a:xfrm>
                <a:off x="2340603" y="3986240"/>
                <a:ext cx="1089914"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i="1" smtClean="0">
                              <a:solidFill>
                                <a:srgbClr val="FF0000"/>
                              </a:solidFill>
                              <a:latin typeface="Cambria Math" panose="02040503050406030204" pitchFamily="18" charset="0"/>
                              <a:ea typeface="Cambria Math" panose="02040503050406030204" pitchFamily="18" charset="0"/>
                            </a:rPr>
                            <m:t>𝜅</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,1</m:t>
                          </m:r>
                        </m:sub>
                      </m:sSub>
                      <m:r>
                        <a:rPr kumimoji="1" lang="en-US" altLang="zh-CN" sz="1200" b="0" i="1" smtClean="0">
                          <a:solidFill>
                            <a:srgbClr val="FF0000"/>
                          </a:solidFill>
                          <a:latin typeface="Cambria Math" panose="02040503050406030204" pitchFamily="18" charset="0"/>
                        </a:rPr>
                        <m:t>=</m:t>
                      </m:r>
                      <m:r>
                        <a:rPr kumimoji="1" lang="en-US" altLang="zh-CN" sz="1200" b="0" i="1" smtClean="0">
                          <a:solidFill>
                            <a:srgbClr val="FF0000"/>
                          </a:solidFill>
                          <a:latin typeface="Cambria Math" panose="02040503050406030204" pitchFamily="18" charset="0"/>
                          <a:ea typeface="Cambria Math" panose="02040503050406030204" pitchFamily="18" charset="0"/>
                        </a:rPr>
                        <m:t>𝜅</m:t>
                      </m:r>
                      <m:r>
                        <a:rPr kumimoji="1" lang="en-US" altLang="zh-CN" sz="1200" b="0" i="1" smtClean="0">
                          <a:solidFill>
                            <a:srgbClr val="FF0000"/>
                          </a:solidFill>
                          <a:latin typeface="Cambria Math" panose="02040503050406030204" pitchFamily="18" charset="0"/>
                          <a:ea typeface="Cambria Math" panose="02040503050406030204" pitchFamily="18" charset="0"/>
                        </a:rPr>
                        <m:t>(</m:t>
                      </m:r>
                      <m:sSub>
                        <m:sSubPr>
                          <m:ctrlPr>
                            <a:rPr kumimoji="1" lang="en-US" altLang="zh-CN" sz="1200" i="1">
                              <a:solidFill>
                                <a:srgbClr val="FF0000"/>
                              </a:solidFill>
                              <a:latin typeface="Cambria Math" panose="02040503050406030204" pitchFamily="18" charset="0"/>
                            </a:rPr>
                          </m:ctrlPr>
                        </m:sSubPr>
                        <m:e>
                          <m:r>
                            <a:rPr kumimoji="1" lang="en-US" altLang="zh-CN" sz="1200" b="1" i="1">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,1</m:t>
                          </m:r>
                        </m:sub>
                      </m:sSub>
                      <m:r>
                        <a:rPr kumimoji="1" lang="en-US" altLang="zh-CN" sz="1200" b="0" i="1" smtClean="0">
                          <a:solidFill>
                            <a:srgbClr val="FF0000"/>
                          </a:solidFill>
                          <a:latin typeface="Cambria Math" panose="02040503050406030204" pitchFamily="18" charset="0"/>
                          <a:ea typeface="Cambria Math" panose="02040503050406030204" pitchFamily="18" charset="0"/>
                        </a:rPr>
                        <m:t>)</m:t>
                      </m:r>
                    </m:oMath>
                  </m:oMathPara>
                </a14:m>
                <a:endParaRPr kumimoji="1" lang="zh-CN" altLang="en-US" sz="1200" dirty="0">
                  <a:solidFill>
                    <a:srgbClr val="FF0000"/>
                  </a:solidFill>
                </a:endParaRPr>
              </a:p>
            </p:txBody>
          </p:sp>
        </mc:Choice>
        <mc:Fallback xmlns="">
          <p:sp>
            <p:nvSpPr>
              <p:cNvPr id="46" name="文本框 45">
                <a:extLst>
                  <a:ext uri="{FF2B5EF4-FFF2-40B4-BE49-F238E27FC236}">
                    <a16:creationId xmlns:a16="http://schemas.microsoft.com/office/drawing/2014/main" id="{3BEEEEC5-93BF-1C1B-F954-06823610F429}"/>
                  </a:ext>
                </a:extLst>
              </p:cNvPr>
              <p:cNvSpPr txBox="1">
                <a:spLocks noRot="1" noChangeAspect="1" noMove="1" noResize="1" noEditPoints="1" noAdjustHandles="1" noChangeArrowheads="1" noChangeShapeType="1" noTextEdit="1"/>
              </p:cNvSpPr>
              <p:nvPr/>
            </p:nvSpPr>
            <p:spPr>
              <a:xfrm>
                <a:off x="2340603" y="3986240"/>
                <a:ext cx="1089914" cy="285206"/>
              </a:xfrm>
              <a:prstGeom prst="rect">
                <a:avLst/>
              </a:prstGeom>
              <a:blipFill>
                <a:blip r:embed="rId9"/>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BD033AB8-D47E-9864-79BC-3B9BC453AEE5}"/>
                  </a:ext>
                </a:extLst>
              </p:cNvPr>
              <p:cNvSpPr txBox="1"/>
              <p:nvPr/>
            </p:nvSpPr>
            <p:spPr>
              <a:xfrm>
                <a:off x="3376443" y="4409985"/>
                <a:ext cx="566181"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solidFill>
                            <a:srgbClr val="FF0000"/>
                          </a:solidFill>
                          <a:latin typeface="Cambria Math" panose="02040503050406030204" pitchFamily="18" charset="0"/>
                        </a:rPr>
                        <m:t>𝑗</m:t>
                      </m:r>
                      <m:r>
                        <a:rPr kumimoji="1" lang="en-US" altLang="zh-CN" sz="1200" b="0" i="1" smtClean="0">
                          <a:solidFill>
                            <a:srgbClr val="FF0000"/>
                          </a:solidFill>
                          <a:latin typeface="Cambria Math" panose="02040503050406030204" pitchFamily="18" charset="0"/>
                        </a:rPr>
                        <m:t>=1</m:t>
                      </m:r>
                    </m:oMath>
                  </m:oMathPara>
                </a14:m>
                <a:endParaRPr kumimoji="1" lang="zh-CN" altLang="en-US" sz="1200" dirty="0">
                  <a:solidFill>
                    <a:srgbClr val="FF0000"/>
                  </a:solidFill>
                </a:endParaRPr>
              </a:p>
            </p:txBody>
          </p:sp>
        </mc:Choice>
        <mc:Fallback xmlns="">
          <p:sp>
            <p:nvSpPr>
              <p:cNvPr id="47" name="文本框 46">
                <a:extLst>
                  <a:ext uri="{FF2B5EF4-FFF2-40B4-BE49-F238E27FC236}">
                    <a16:creationId xmlns:a16="http://schemas.microsoft.com/office/drawing/2014/main" id="{BD033AB8-D47E-9864-79BC-3B9BC453AEE5}"/>
                  </a:ext>
                </a:extLst>
              </p:cNvPr>
              <p:cNvSpPr txBox="1">
                <a:spLocks noRot="1" noChangeAspect="1" noMove="1" noResize="1" noEditPoints="1" noAdjustHandles="1" noChangeArrowheads="1" noChangeShapeType="1" noTextEdit="1"/>
              </p:cNvSpPr>
              <p:nvPr/>
            </p:nvSpPr>
            <p:spPr>
              <a:xfrm>
                <a:off x="3376443" y="4409985"/>
                <a:ext cx="566181" cy="276999"/>
              </a:xfrm>
              <a:prstGeom prst="rect">
                <a:avLst/>
              </a:prstGeom>
              <a:blipFill>
                <a:blip r:embed="rId10"/>
                <a:stretch>
                  <a:fillRect b="-4348"/>
                </a:stretch>
              </a:blipFill>
            </p:spPr>
            <p:txBody>
              <a:bodyPr/>
              <a:lstStyle/>
              <a:p>
                <a:r>
                  <a:rPr lang="zh-CN" altLang="en-US">
                    <a:noFill/>
                  </a:rPr>
                  <a:t> </a:t>
                </a:r>
              </a:p>
            </p:txBody>
          </p:sp>
        </mc:Fallback>
      </mc:AlternateContent>
      <p:cxnSp>
        <p:nvCxnSpPr>
          <p:cNvPr id="48" name="直线连接符 47">
            <a:extLst>
              <a:ext uri="{FF2B5EF4-FFF2-40B4-BE49-F238E27FC236}">
                <a16:creationId xmlns:a16="http://schemas.microsoft.com/office/drawing/2014/main" id="{617AE57A-9095-3585-73D6-488E95BCC119}"/>
              </a:ext>
            </a:extLst>
          </p:cNvPr>
          <p:cNvCxnSpPr>
            <a:cxnSpLocks/>
          </p:cNvCxnSpPr>
          <p:nvPr/>
        </p:nvCxnSpPr>
        <p:spPr>
          <a:xfrm>
            <a:off x="8861949" y="3906437"/>
            <a:ext cx="0" cy="486606"/>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0" name="直线连接符 49">
            <a:extLst>
              <a:ext uri="{FF2B5EF4-FFF2-40B4-BE49-F238E27FC236}">
                <a16:creationId xmlns:a16="http://schemas.microsoft.com/office/drawing/2014/main" id="{6035BC91-7978-54F7-6B8E-71A07D44ED3A}"/>
              </a:ext>
            </a:extLst>
          </p:cNvPr>
          <p:cNvCxnSpPr>
            <a:cxnSpLocks/>
          </p:cNvCxnSpPr>
          <p:nvPr/>
        </p:nvCxnSpPr>
        <p:spPr>
          <a:xfrm flipH="1">
            <a:off x="3359554" y="3906437"/>
            <a:ext cx="5502395" cy="2399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A4FB02B4-4BE2-10DD-E56B-8E38A81D2E60}"/>
                  </a:ext>
                </a:extLst>
              </p:cNvPr>
              <p:cNvSpPr txBox="1"/>
              <p:nvPr/>
            </p:nvSpPr>
            <p:spPr>
              <a:xfrm>
                <a:off x="8610102" y="4393043"/>
                <a:ext cx="59240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solidFill>
                            <a:srgbClr val="00B050"/>
                          </a:solidFill>
                          <a:latin typeface="Cambria Math" panose="02040503050406030204" pitchFamily="18" charset="0"/>
                        </a:rPr>
                        <m:t>𝑗</m:t>
                      </m:r>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rPr>
                        <m:t>𝑁</m:t>
                      </m:r>
                    </m:oMath>
                  </m:oMathPara>
                </a14:m>
                <a:endParaRPr kumimoji="1" lang="zh-CN" altLang="en-US" sz="1200" dirty="0">
                  <a:solidFill>
                    <a:srgbClr val="00B050"/>
                  </a:solidFill>
                </a:endParaRPr>
              </a:p>
            </p:txBody>
          </p:sp>
        </mc:Choice>
        <mc:Fallback xmlns="">
          <p:sp>
            <p:nvSpPr>
              <p:cNvPr id="54" name="文本框 53">
                <a:extLst>
                  <a:ext uri="{FF2B5EF4-FFF2-40B4-BE49-F238E27FC236}">
                    <a16:creationId xmlns:a16="http://schemas.microsoft.com/office/drawing/2014/main" id="{A4FB02B4-4BE2-10DD-E56B-8E38A81D2E60}"/>
                  </a:ext>
                </a:extLst>
              </p:cNvPr>
              <p:cNvSpPr txBox="1">
                <a:spLocks noRot="1" noChangeAspect="1" noMove="1" noResize="1" noEditPoints="1" noAdjustHandles="1" noChangeArrowheads="1" noChangeShapeType="1" noTextEdit="1"/>
              </p:cNvSpPr>
              <p:nvPr/>
            </p:nvSpPr>
            <p:spPr>
              <a:xfrm>
                <a:off x="8610102" y="4393043"/>
                <a:ext cx="592406" cy="276999"/>
              </a:xfrm>
              <a:prstGeom prst="rect">
                <a:avLst/>
              </a:prstGeom>
              <a:blipFill>
                <a:blip r:embed="rId11"/>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04A3B93-BF95-4C07-D52B-69BAA7E2C303}"/>
                  </a:ext>
                </a:extLst>
              </p:cNvPr>
              <p:cNvSpPr txBox="1"/>
              <p:nvPr/>
            </p:nvSpPr>
            <p:spPr>
              <a:xfrm>
                <a:off x="2311414" y="3659264"/>
                <a:ext cx="1133644" cy="2852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00B050"/>
                              </a:solidFill>
                              <a:latin typeface="Cambria Math" panose="02040503050406030204" pitchFamily="18" charset="0"/>
                            </a:rPr>
                          </m:ctrlPr>
                        </m:sSubPr>
                        <m:e>
                          <m:r>
                            <a:rPr kumimoji="1" lang="en-US" altLang="zh-CN" sz="1200" i="1" smtClean="0">
                              <a:solidFill>
                                <a:srgbClr val="00B050"/>
                              </a:solidFill>
                              <a:latin typeface="Cambria Math" panose="02040503050406030204" pitchFamily="18" charset="0"/>
                              <a:ea typeface="Cambria Math" panose="02040503050406030204" pitchFamily="18" charset="0"/>
                            </a:rPr>
                            <m:t>𝜅</m:t>
                          </m:r>
                        </m:e>
                        <m:sub>
                          <m:r>
                            <a:rPr kumimoji="1" lang="en-US" altLang="zh-CN" sz="1200" b="0" i="1" smtClean="0">
                              <a:solidFill>
                                <a:srgbClr val="00B050"/>
                              </a:solidFill>
                              <a:latin typeface="Cambria Math" panose="02040503050406030204" pitchFamily="18" charset="0"/>
                            </a:rPr>
                            <m:t>𝑖</m:t>
                          </m:r>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rPr>
                            <m:t>𝑁</m:t>
                          </m:r>
                        </m:sub>
                      </m:sSub>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ea typeface="Cambria Math" panose="02040503050406030204" pitchFamily="18" charset="0"/>
                        </a:rPr>
                        <m:t>𝜅</m:t>
                      </m:r>
                      <m:r>
                        <a:rPr kumimoji="1" lang="en-US" altLang="zh-CN" sz="1200" b="0" i="1" smtClean="0">
                          <a:solidFill>
                            <a:srgbClr val="00B050"/>
                          </a:solidFill>
                          <a:latin typeface="Cambria Math" panose="02040503050406030204" pitchFamily="18" charset="0"/>
                          <a:ea typeface="Cambria Math" panose="02040503050406030204" pitchFamily="18" charset="0"/>
                        </a:rPr>
                        <m:t>(</m:t>
                      </m:r>
                      <m:sSub>
                        <m:sSubPr>
                          <m:ctrlPr>
                            <a:rPr kumimoji="1" lang="en-US" altLang="zh-CN" sz="1200" i="1">
                              <a:solidFill>
                                <a:srgbClr val="00B050"/>
                              </a:solidFill>
                              <a:latin typeface="Cambria Math" panose="02040503050406030204" pitchFamily="18" charset="0"/>
                            </a:rPr>
                          </m:ctrlPr>
                        </m:sSubPr>
                        <m:e>
                          <m:r>
                            <a:rPr kumimoji="1" lang="en-US" altLang="zh-CN" sz="1200" b="1" i="1">
                              <a:solidFill>
                                <a:srgbClr val="00B050"/>
                              </a:solidFill>
                              <a:latin typeface="Cambria Math" panose="02040503050406030204" pitchFamily="18" charset="0"/>
                            </a:rPr>
                            <m:t>𝒑</m:t>
                          </m:r>
                        </m:e>
                        <m:sub>
                          <m:r>
                            <a:rPr kumimoji="1" lang="en-US" altLang="zh-CN" sz="1200" b="0" i="1" smtClean="0">
                              <a:solidFill>
                                <a:srgbClr val="00B050"/>
                              </a:solidFill>
                              <a:latin typeface="Cambria Math" panose="02040503050406030204" pitchFamily="18" charset="0"/>
                            </a:rPr>
                            <m:t>𝑖</m:t>
                          </m:r>
                          <m:r>
                            <a:rPr kumimoji="1" lang="en-US" altLang="zh-CN" sz="1200" b="0" i="1" smtClean="0">
                              <a:solidFill>
                                <a:srgbClr val="00B050"/>
                              </a:solidFill>
                              <a:latin typeface="Cambria Math" panose="02040503050406030204" pitchFamily="18" charset="0"/>
                            </a:rPr>
                            <m:t>,</m:t>
                          </m:r>
                          <m:r>
                            <a:rPr kumimoji="1" lang="en-US" altLang="zh-CN" sz="1200" b="0" i="1" smtClean="0">
                              <a:solidFill>
                                <a:srgbClr val="00B050"/>
                              </a:solidFill>
                              <a:latin typeface="Cambria Math" panose="02040503050406030204" pitchFamily="18" charset="0"/>
                            </a:rPr>
                            <m:t>𝑁</m:t>
                          </m:r>
                        </m:sub>
                      </m:sSub>
                      <m:r>
                        <a:rPr kumimoji="1" lang="en-US" altLang="zh-CN" sz="1200" b="0" i="1" smtClean="0">
                          <a:solidFill>
                            <a:srgbClr val="00B050"/>
                          </a:solidFill>
                          <a:latin typeface="Cambria Math" panose="02040503050406030204" pitchFamily="18" charset="0"/>
                          <a:ea typeface="Cambria Math" panose="02040503050406030204" pitchFamily="18" charset="0"/>
                        </a:rPr>
                        <m:t>)</m:t>
                      </m:r>
                    </m:oMath>
                  </m:oMathPara>
                </a14:m>
                <a:endParaRPr kumimoji="1" lang="zh-CN" altLang="en-US" sz="1200" dirty="0">
                  <a:solidFill>
                    <a:srgbClr val="00B050"/>
                  </a:solidFill>
                </a:endParaRPr>
              </a:p>
            </p:txBody>
          </p:sp>
        </mc:Choice>
        <mc:Fallback xmlns="">
          <p:sp>
            <p:nvSpPr>
              <p:cNvPr id="55" name="文本框 54">
                <a:extLst>
                  <a:ext uri="{FF2B5EF4-FFF2-40B4-BE49-F238E27FC236}">
                    <a16:creationId xmlns:a16="http://schemas.microsoft.com/office/drawing/2014/main" id="{A04A3B93-BF95-4C07-D52B-69BAA7E2C303}"/>
                  </a:ext>
                </a:extLst>
              </p:cNvPr>
              <p:cNvSpPr txBox="1">
                <a:spLocks noRot="1" noChangeAspect="1" noMove="1" noResize="1" noEditPoints="1" noAdjustHandles="1" noChangeArrowheads="1" noChangeShapeType="1" noTextEdit="1"/>
              </p:cNvSpPr>
              <p:nvPr/>
            </p:nvSpPr>
            <p:spPr>
              <a:xfrm>
                <a:off x="2311414" y="3659264"/>
                <a:ext cx="1133644" cy="285206"/>
              </a:xfrm>
              <a:prstGeom prst="rect">
                <a:avLst/>
              </a:prstGeom>
              <a:blipFill>
                <a:blip r:embed="rId12"/>
                <a:stretch>
                  <a:fillRect b="-4348"/>
                </a:stretch>
              </a:blipFill>
            </p:spPr>
            <p:txBody>
              <a:bodyPr/>
              <a:lstStyle/>
              <a:p>
                <a:r>
                  <a:rPr lang="zh-CN" altLang="en-US">
                    <a:noFill/>
                  </a:rPr>
                  <a:t> </a:t>
                </a:r>
              </a:p>
            </p:txBody>
          </p:sp>
        </mc:Fallback>
      </mc:AlternateContent>
      <p:cxnSp>
        <p:nvCxnSpPr>
          <p:cNvPr id="59" name="直线箭头连接符 58">
            <a:extLst>
              <a:ext uri="{FF2B5EF4-FFF2-40B4-BE49-F238E27FC236}">
                <a16:creationId xmlns:a16="http://schemas.microsoft.com/office/drawing/2014/main" id="{2CF6BB05-D72B-2D2D-9915-348F39277C9D}"/>
              </a:ext>
            </a:extLst>
          </p:cNvPr>
          <p:cNvCxnSpPr>
            <a:cxnSpLocks/>
          </p:cNvCxnSpPr>
          <p:nvPr/>
        </p:nvCxnSpPr>
        <p:spPr>
          <a:xfrm>
            <a:off x="2536774" y="1217831"/>
            <a:ext cx="6237875" cy="2968015"/>
          </a:xfrm>
          <a:prstGeom prst="straightConnector1">
            <a:avLst/>
          </a:prstGeom>
          <a:ln w="6350">
            <a:tailEnd type="triangle"/>
          </a:ln>
        </p:spPr>
        <p:style>
          <a:lnRef idx="2">
            <a:schemeClr val="dk1"/>
          </a:lnRef>
          <a:fillRef idx="0">
            <a:schemeClr val="dk1"/>
          </a:fillRef>
          <a:effectRef idx="1">
            <a:schemeClr val="dk1"/>
          </a:effectRef>
          <a:fontRef idx="minor">
            <a:schemeClr val="tx1"/>
          </a:fontRef>
        </p:style>
      </p:cxnSp>
      <p:cxnSp>
        <p:nvCxnSpPr>
          <p:cNvPr id="61" name="直线箭头连接符 60">
            <a:extLst>
              <a:ext uri="{FF2B5EF4-FFF2-40B4-BE49-F238E27FC236}">
                <a16:creationId xmlns:a16="http://schemas.microsoft.com/office/drawing/2014/main" id="{610449A4-E6DE-DF04-90B8-8F137CDBCB52}"/>
              </a:ext>
            </a:extLst>
          </p:cNvPr>
          <p:cNvCxnSpPr>
            <a:cxnSpLocks/>
            <a:stCxn id="4" idx="3"/>
          </p:cNvCxnSpPr>
          <p:nvPr/>
        </p:nvCxnSpPr>
        <p:spPr>
          <a:xfrm flipV="1">
            <a:off x="3079501" y="4670042"/>
            <a:ext cx="327674" cy="731021"/>
          </a:xfrm>
          <a:prstGeom prst="straightConnector1">
            <a:avLst/>
          </a:prstGeom>
          <a:ln w="6350">
            <a:tailEnd type="triangle"/>
          </a:ln>
        </p:spPr>
        <p:style>
          <a:lnRef idx="2">
            <a:schemeClr val="dk1"/>
          </a:lnRef>
          <a:fillRef idx="0">
            <a:schemeClr val="dk1"/>
          </a:fillRef>
          <a:effectRef idx="1">
            <a:schemeClr val="dk1"/>
          </a:effectRef>
          <a:fontRef idx="minor">
            <a:schemeClr val="tx1"/>
          </a:fontRef>
        </p:style>
      </p:cxnSp>
      <p:pic>
        <p:nvPicPr>
          <p:cNvPr id="67" name="图片 66">
            <a:extLst>
              <a:ext uri="{FF2B5EF4-FFF2-40B4-BE49-F238E27FC236}">
                <a16:creationId xmlns:a16="http://schemas.microsoft.com/office/drawing/2014/main" id="{22BC6AC7-DA2F-B639-765E-33E574958B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10110" y="4570118"/>
            <a:ext cx="292100" cy="431800"/>
          </a:xfrm>
          <a:prstGeom prst="rect">
            <a:avLst/>
          </a:prstGeom>
        </p:spPr>
      </p:pic>
      <p:pic>
        <p:nvPicPr>
          <p:cNvPr id="68" name="图片 67">
            <a:extLst>
              <a:ext uri="{FF2B5EF4-FFF2-40B4-BE49-F238E27FC236}">
                <a16:creationId xmlns:a16="http://schemas.microsoft.com/office/drawing/2014/main" id="{5808E7B3-5043-9643-95DD-4AAF467FDE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7923" y="2609313"/>
            <a:ext cx="192908" cy="583338"/>
          </a:xfrm>
          <a:prstGeom prst="rect">
            <a:avLst/>
          </a:prstGeom>
        </p:spPr>
      </p:pic>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88E17A30-1934-1D20-FEBD-604153F3D6B5}"/>
                  </a:ext>
                </a:extLst>
              </p:cNvPr>
              <p:cNvSpPr txBox="1"/>
              <p:nvPr/>
            </p:nvSpPr>
            <p:spPr>
              <a:xfrm rot="16200000">
                <a:off x="2536162" y="2678197"/>
                <a:ext cx="917687" cy="258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000" i="1" smtClean="0">
                              <a:solidFill>
                                <a:schemeClr val="tx1"/>
                              </a:solidFill>
                              <a:latin typeface="Cambria Math" panose="02040503050406030204" pitchFamily="18" charset="0"/>
                            </a:rPr>
                          </m:ctrlPr>
                        </m:sSubPr>
                        <m:e>
                          <m:r>
                            <a:rPr kumimoji="1" lang="en-US" altLang="zh-CN" sz="1000" i="1" smtClean="0">
                              <a:solidFill>
                                <a:schemeClr val="tx1"/>
                              </a:solidFill>
                              <a:latin typeface="Cambria Math" panose="02040503050406030204" pitchFamily="18" charset="0"/>
                              <a:ea typeface="Cambria Math" panose="02040503050406030204" pitchFamily="18" charset="0"/>
                            </a:rPr>
                            <m:t>𝜅</m:t>
                          </m:r>
                        </m:e>
                        <m:sub>
                          <m:r>
                            <a:rPr kumimoji="1" lang="en-US" altLang="zh-CN" sz="1000" b="0" i="1" smtClean="0">
                              <a:solidFill>
                                <a:schemeClr val="tx1"/>
                              </a:solidFill>
                              <a:latin typeface="Cambria Math" panose="02040503050406030204" pitchFamily="18" charset="0"/>
                            </a:rPr>
                            <m:t>𝑖</m:t>
                          </m:r>
                          <m:r>
                            <a:rPr kumimoji="1" lang="en-US" altLang="zh-CN" sz="1000" b="0" i="1" smtClean="0">
                              <a:solidFill>
                                <a:schemeClr val="tx1"/>
                              </a:solidFill>
                              <a:latin typeface="Cambria Math" panose="02040503050406030204" pitchFamily="18" charset="0"/>
                            </a:rPr>
                            <m:t>,</m:t>
                          </m:r>
                          <m:r>
                            <a:rPr kumimoji="1" lang="en-US" altLang="zh-CN" sz="1000" b="0" i="1" smtClean="0">
                              <a:solidFill>
                                <a:schemeClr val="tx1"/>
                              </a:solidFill>
                              <a:latin typeface="Cambria Math" panose="02040503050406030204" pitchFamily="18" charset="0"/>
                            </a:rPr>
                            <m:t>𝑗</m:t>
                          </m:r>
                        </m:sub>
                      </m:sSub>
                      <m:r>
                        <a:rPr kumimoji="1" lang="en-US" altLang="zh-CN" sz="1000" b="0" i="1" smtClean="0">
                          <a:solidFill>
                            <a:schemeClr val="tx1"/>
                          </a:solidFill>
                          <a:latin typeface="Cambria Math" panose="02040503050406030204" pitchFamily="18" charset="0"/>
                        </a:rPr>
                        <m:t>=</m:t>
                      </m:r>
                      <m:r>
                        <a:rPr kumimoji="1" lang="en-US" altLang="zh-CN" sz="1000" b="0" i="1" smtClean="0">
                          <a:solidFill>
                            <a:schemeClr val="tx1"/>
                          </a:solidFill>
                          <a:latin typeface="Cambria Math" panose="02040503050406030204" pitchFamily="18" charset="0"/>
                          <a:ea typeface="Cambria Math" panose="02040503050406030204" pitchFamily="18" charset="0"/>
                        </a:rPr>
                        <m:t>𝜅</m:t>
                      </m:r>
                      <m:r>
                        <a:rPr kumimoji="1" lang="en-US" altLang="zh-CN" sz="1000" b="0" i="1" smtClean="0">
                          <a:solidFill>
                            <a:schemeClr val="tx1"/>
                          </a:solidFill>
                          <a:latin typeface="Cambria Math" panose="02040503050406030204" pitchFamily="18" charset="0"/>
                          <a:ea typeface="Cambria Math" panose="02040503050406030204" pitchFamily="18" charset="0"/>
                        </a:rPr>
                        <m:t>(</m:t>
                      </m:r>
                      <m:sSub>
                        <m:sSubPr>
                          <m:ctrlPr>
                            <a:rPr kumimoji="1" lang="en-US" altLang="zh-CN" sz="1000" i="1">
                              <a:solidFill>
                                <a:schemeClr val="tx1"/>
                              </a:solidFill>
                              <a:latin typeface="Cambria Math" panose="02040503050406030204" pitchFamily="18" charset="0"/>
                            </a:rPr>
                          </m:ctrlPr>
                        </m:sSubPr>
                        <m:e>
                          <m:r>
                            <a:rPr kumimoji="1" lang="en-US" altLang="zh-CN" sz="1000" b="1" i="1">
                              <a:solidFill>
                                <a:schemeClr val="tx1"/>
                              </a:solidFill>
                              <a:latin typeface="Cambria Math" panose="02040503050406030204" pitchFamily="18" charset="0"/>
                            </a:rPr>
                            <m:t>𝒑</m:t>
                          </m:r>
                        </m:e>
                        <m:sub>
                          <m:r>
                            <a:rPr kumimoji="1" lang="en-US" altLang="zh-CN" sz="1000" b="0" i="1" smtClean="0">
                              <a:solidFill>
                                <a:schemeClr val="tx1"/>
                              </a:solidFill>
                              <a:latin typeface="Cambria Math" panose="02040503050406030204" pitchFamily="18" charset="0"/>
                            </a:rPr>
                            <m:t>𝑖</m:t>
                          </m:r>
                          <m:r>
                            <a:rPr kumimoji="1" lang="en-US" altLang="zh-CN" sz="1000" b="0" i="1" smtClean="0">
                              <a:solidFill>
                                <a:schemeClr val="tx1"/>
                              </a:solidFill>
                              <a:latin typeface="Cambria Math" panose="02040503050406030204" pitchFamily="18" charset="0"/>
                            </a:rPr>
                            <m:t>,</m:t>
                          </m:r>
                          <m:r>
                            <a:rPr kumimoji="1" lang="en-US" altLang="zh-CN" sz="1000" b="0" i="1" smtClean="0">
                              <a:solidFill>
                                <a:schemeClr val="tx1"/>
                              </a:solidFill>
                              <a:latin typeface="Cambria Math" panose="02040503050406030204" pitchFamily="18" charset="0"/>
                            </a:rPr>
                            <m:t>𝑗</m:t>
                          </m:r>
                        </m:sub>
                      </m:sSub>
                      <m:r>
                        <a:rPr kumimoji="1" lang="en-US" altLang="zh-CN" sz="1000" b="0" i="1" smtClean="0">
                          <a:solidFill>
                            <a:schemeClr val="tx1"/>
                          </a:solidFill>
                          <a:latin typeface="Cambria Math" panose="02040503050406030204" pitchFamily="18" charset="0"/>
                          <a:ea typeface="Cambria Math" panose="02040503050406030204" pitchFamily="18" charset="0"/>
                        </a:rPr>
                        <m:t>)</m:t>
                      </m:r>
                    </m:oMath>
                  </m:oMathPara>
                </a14:m>
                <a:endParaRPr kumimoji="1" lang="zh-CN" altLang="en-US" sz="1000" dirty="0">
                  <a:solidFill>
                    <a:schemeClr val="tx1"/>
                  </a:solidFill>
                </a:endParaRPr>
              </a:p>
            </p:txBody>
          </p:sp>
        </mc:Choice>
        <mc:Fallback xmlns="">
          <p:sp>
            <p:nvSpPr>
              <p:cNvPr id="69" name="文本框 68">
                <a:extLst>
                  <a:ext uri="{FF2B5EF4-FFF2-40B4-BE49-F238E27FC236}">
                    <a16:creationId xmlns:a16="http://schemas.microsoft.com/office/drawing/2014/main" id="{88E17A30-1934-1D20-FEBD-604153F3D6B5}"/>
                  </a:ext>
                </a:extLst>
              </p:cNvPr>
              <p:cNvSpPr txBox="1">
                <a:spLocks noRot="1" noChangeAspect="1" noMove="1" noResize="1" noEditPoints="1" noAdjustHandles="1" noChangeArrowheads="1" noChangeShapeType="1" noTextEdit="1"/>
              </p:cNvSpPr>
              <p:nvPr/>
            </p:nvSpPr>
            <p:spPr>
              <a:xfrm rot="16200000">
                <a:off x="2536162" y="2678197"/>
                <a:ext cx="917687" cy="25859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530C2EBC-4ED9-DC0D-C89C-2FE740C3D330}"/>
                  </a:ext>
                </a:extLst>
              </p:cNvPr>
              <p:cNvSpPr txBox="1"/>
              <p:nvPr/>
            </p:nvSpPr>
            <p:spPr>
              <a:xfrm>
                <a:off x="6477933" y="4593749"/>
                <a:ext cx="77649"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050" b="0" i="1" smtClean="0">
                          <a:latin typeface="Cambria Math" panose="02040503050406030204" pitchFamily="18" charset="0"/>
                        </a:rPr>
                        <m:t>𝑗</m:t>
                      </m:r>
                    </m:oMath>
                  </m:oMathPara>
                </a14:m>
                <a:endParaRPr kumimoji="1" lang="zh-CN" altLang="en-US" dirty="0"/>
              </a:p>
            </p:txBody>
          </p:sp>
        </mc:Choice>
        <mc:Fallback xmlns="">
          <p:sp>
            <p:nvSpPr>
              <p:cNvPr id="70" name="文本框 69">
                <a:extLst>
                  <a:ext uri="{FF2B5EF4-FFF2-40B4-BE49-F238E27FC236}">
                    <a16:creationId xmlns:a16="http://schemas.microsoft.com/office/drawing/2014/main" id="{530C2EBC-4ED9-DC0D-C89C-2FE740C3D330}"/>
                  </a:ext>
                </a:extLst>
              </p:cNvPr>
              <p:cNvSpPr txBox="1">
                <a:spLocks noRot="1" noChangeAspect="1" noMove="1" noResize="1" noEditPoints="1" noAdjustHandles="1" noChangeArrowheads="1" noChangeShapeType="1" noTextEdit="1"/>
              </p:cNvSpPr>
              <p:nvPr/>
            </p:nvSpPr>
            <p:spPr>
              <a:xfrm>
                <a:off x="6477933" y="4593749"/>
                <a:ext cx="77649" cy="161583"/>
              </a:xfrm>
              <a:prstGeom prst="rect">
                <a:avLst/>
              </a:prstGeom>
              <a:blipFill>
                <a:blip r:embed="rId15"/>
                <a:stretch>
                  <a:fillRect l="-66667" r="-66667" b="-28571"/>
                </a:stretch>
              </a:blipFill>
            </p:spPr>
            <p:txBody>
              <a:bodyPr/>
              <a:lstStyle/>
              <a:p>
                <a:r>
                  <a:rPr lang="zh-CN" altLang="en-US">
                    <a:noFill/>
                  </a:rPr>
                  <a:t> </a:t>
                </a:r>
              </a:p>
            </p:txBody>
          </p:sp>
        </mc:Fallback>
      </mc:AlternateContent>
      <p:pic>
        <p:nvPicPr>
          <p:cNvPr id="78" name="图片 77" descr="背景图案&#10;&#10;AI 生成的内容可能不正确。">
            <a:extLst>
              <a:ext uri="{FF2B5EF4-FFF2-40B4-BE49-F238E27FC236}">
                <a16:creationId xmlns:a16="http://schemas.microsoft.com/office/drawing/2014/main" id="{D068B1C9-92E7-63E8-4BB6-EBB19A301CA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55582" y="1688756"/>
            <a:ext cx="965200" cy="342900"/>
          </a:xfrm>
          <a:prstGeom prst="rect">
            <a:avLst/>
          </a:prstGeom>
        </p:spPr>
      </p:pic>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9AAE7B39-E73E-9AD9-5C73-234C64B511D6}"/>
                  </a:ext>
                </a:extLst>
              </p:cNvPr>
              <p:cNvSpPr txBox="1"/>
              <p:nvPr/>
            </p:nvSpPr>
            <p:spPr>
              <a:xfrm>
                <a:off x="6486831" y="1800935"/>
                <a:ext cx="1102610" cy="415498"/>
              </a:xfrm>
              <a:prstGeom prst="rect">
                <a:avLst/>
              </a:prstGeom>
              <a:noFill/>
            </p:spPr>
            <p:txBody>
              <a:bodyPr wrap="none" rtlCol="0">
                <a:spAutoFit/>
              </a:bodyPr>
              <a:lstStyle/>
              <a:p>
                <a:r>
                  <a:rPr kumimoji="1" lang="en-US" altLang="zh-CN" sz="1050" dirty="0"/>
                  <a:t>in Centerline</a:t>
                </a:r>
                <a:r>
                  <a:rPr kumimoji="1" lang="zh-CN" altLang="en-US" sz="1050" dirty="0"/>
                  <a:t> </a:t>
                </a:r>
                <a14:m>
                  <m:oMath xmlns:m="http://schemas.openxmlformats.org/officeDocument/2006/math">
                    <m:sSub>
                      <m:sSubPr>
                        <m:ctrlPr>
                          <a:rPr kumimoji="1" lang="en-US" altLang="zh-CN" sz="1050" i="1">
                            <a:latin typeface="Cambria Math" panose="02040503050406030204" pitchFamily="18" charset="0"/>
                          </a:rPr>
                        </m:ctrlPr>
                      </m:sSubPr>
                      <m:e>
                        <m:r>
                          <a:rPr kumimoji="1" lang="en-US" altLang="zh-CN" sz="1050" i="1">
                            <a:latin typeface="Cambria Math" panose="02040503050406030204" pitchFamily="18" charset="0"/>
                          </a:rPr>
                          <m:t>𝐶</m:t>
                        </m:r>
                      </m:e>
                      <m:sub>
                        <m:r>
                          <a:rPr kumimoji="1" lang="en-US" altLang="zh-CN" sz="1050" i="1">
                            <a:latin typeface="Cambria Math" panose="02040503050406030204" pitchFamily="18" charset="0"/>
                          </a:rPr>
                          <m:t>𝑖</m:t>
                        </m:r>
                      </m:sub>
                    </m:sSub>
                  </m:oMath>
                </a14:m>
                <a:endParaRPr kumimoji="1" lang="zh-CN" altLang="en-US" sz="1050" dirty="0"/>
              </a:p>
              <a:p>
                <a:endParaRPr kumimoji="1" lang="zh-CN" altLang="en-US" sz="1050" dirty="0"/>
              </a:p>
            </p:txBody>
          </p:sp>
        </mc:Choice>
        <mc:Fallback xmlns="">
          <p:sp>
            <p:nvSpPr>
              <p:cNvPr id="71" name="文本框 70">
                <a:extLst>
                  <a:ext uri="{FF2B5EF4-FFF2-40B4-BE49-F238E27FC236}">
                    <a16:creationId xmlns:a16="http://schemas.microsoft.com/office/drawing/2014/main" id="{9AAE7B39-E73E-9AD9-5C73-234C64B511D6}"/>
                  </a:ext>
                </a:extLst>
              </p:cNvPr>
              <p:cNvSpPr txBox="1">
                <a:spLocks noRot="1" noChangeAspect="1" noMove="1" noResize="1" noEditPoints="1" noAdjustHandles="1" noChangeArrowheads="1" noChangeShapeType="1" noTextEdit="1"/>
              </p:cNvSpPr>
              <p:nvPr/>
            </p:nvSpPr>
            <p:spPr>
              <a:xfrm>
                <a:off x="6486831" y="1800935"/>
                <a:ext cx="1102610" cy="415498"/>
              </a:xfrm>
              <a:prstGeom prst="rect">
                <a:avLst/>
              </a:prstGeom>
              <a:blipFill>
                <a:blip r:embed="rId17"/>
                <a:stretch>
                  <a:fillRect/>
                </a:stretch>
              </a:blipFill>
            </p:spPr>
            <p:txBody>
              <a:bodyPr/>
              <a:lstStyle/>
              <a:p>
                <a:r>
                  <a:rPr lang="zh-CN" altLang="en-US">
                    <a:noFill/>
                  </a:rPr>
                  <a:t> </a:t>
                </a:r>
              </a:p>
            </p:txBody>
          </p:sp>
        </mc:Fallback>
      </mc:AlternateContent>
      <p:sp>
        <p:nvSpPr>
          <p:cNvPr id="82" name="右箭头 81">
            <a:extLst>
              <a:ext uri="{FF2B5EF4-FFF2-40B4-BE49-F238E27FC236}">
                <a16:creationId xmlns:a16="http://schemas.microsoft.com/office/drawing/2014/main" id="{3DCFBC24-968C-1397-F218-8A2484E23A46}"/>
              </a:ext>
            </a:extLst>
          </p:cNvPr>
          <p:cNvSpPr/>
          <p:nvPr/>
        </p:nvSpPr>
        <p:spPr>
          <a:xfrm rot="16200000">
            <a:off x="1143831" y="5062937"/>
            <a:ext cx="309560" cy="26185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3" name="右箭头 82">
            <a:extLst>
              <a:ext uri="{FF2B5EF4-FFF2-40B4-BE49-F238E27FC236}">
                <a16:creationId xmlns:a16="http://schemas.microsoft.com/office/drawing/2014/main" id="{E7EA537C-ED54-7B24-208B-E839AE2BE811}"/>
              </a:ext>
            </a:extLst>
          </p:cNvPr>
          <p:cNvSpPr/>
          <p:nvPr/>
        </p:nvSpPr>
        <p:spPr>
          <a:xfrm>
            <a:off x="3441101" y="3966198"/>
            <a:ext cx="309560" cy="26185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168543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AC9A1E-15B4-DC22-2559-9E30A479EB1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BDE2CB7-4B6C-EA7F-23AD-B78517B92DDF}"/>
              </a:ext>
            </a:extLst>
          </p:cNvPr>
          <p:cNvSpPr>
            <a:spLocks noGrp="1"/>
          </p:cNvSpPr>
          <p:nvPr>
            <p:ph type="sldNum" sz="quarter" idx="12"/>
          </p:nvPr>
        </p:nvSpPr>
        <p:spPr/>
        <p:txBody>
          <a:bodyPr/>
          <a:lstStyle/>
          <a:p>
            <a:fld id="{8D04ACF1-8115-4F2A-BC52-125D9799F304}" type="slidenum">
              <a:rPr lang="zh-CN" altLang="en-US" smtClean="0"/>
              <a:t>114</a:t>
            </a:fld>
            <a:endParaRPr lang="zh-CN" altLang="en-US"/>
          </a:p>
        </p:txBody>
      </p:sp>
      <p:pic>
        <p:nvPicPr>
          <p:cNvPr id="19" name="图片 18" descr="图表, 折线图&#10;&#10;AI 生成的内容可能不正确。">
            <a:extLst>
              <a:ext uri="{FF2B5EF4-FFF2-40B4-BE49-F238E27FC236}">
                <a16:creationId xmlns:a16="http://schemas.microsoft.com/office/drawing/2014/main" id="{B5C9666B-20BB-369E-A01A-CB79BB4D8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428" y="556517"/>
            <a:ext cx="5434080" cy="2704425"/>
          </a:xfrm>
          <a:prstGeom prst="rect">
            <a:avLst/>
          </a:prstGeom>
        </p:spPr>
      </p:pic>
      <p:pic>
        <p:nvPicPr>
          <p:cNvPr id="20" name="图片 19" descr="图表, 折线图&#10;&#10;AI 生成的内容可能不正确。">
            <a:extLst>
              <a:ext uri="{FF2B5EF4-FFF2-40B4-BE49-F238E27FC236}">
                <a16:creationId xmlns:a16="http://schemas.microsoft.com/office/drawing/2014/main" id="{CF0E2682-8798-177E-16D9-892AC42D0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428" y="3262494"/>
            <a:ext cx="5434080" cy="2704425"/>
          </a:xfrm>
          <a:prstGeom prst="rect">
            <a:avLst/>
          </a:prstGeom>
        </p:spPr>
      </p:pic>
      <p:sp>
        <p:nvSpPr>
          <p:cNvPr id="21" name="椭圆 20">
            <a:extLst>
              <a:ext uri="{FF2B5EF4-FFF2-40B4-BE49-F238E27FC236}">
                <a16:creationId xmlns:a16="http://schemas.microsoft.com/office/drawing/2014/main" id="{E7BCFC63-B4E0-9237-38A4-F3081090D3B7}"/>
              </a:ext>
            </a:extLst>
          </p:cNvPr>
          <p:cNvSpPr/>
          <p:nvPr/>
        </p:nvSpPr>
        <p:spPr>
          <a:xfrm>
            <a:off x="5920473" y="849517"/>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8E02ADAB-8368-4A62-5587-B5125ED2F014}"/>
              </a:ext>
            </a:extLst>
          </p:cNvPr>
          <p:cNvSpPr/>
          <p:nvPr/>
        </p:nvSpPr>
        <p:spPr>
          <a:xfrm>
            <a:off x="5395914" y="1908729"/>
            <a:ext cx="89065" cy="8312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 name="直线连接符 30">
            <a:extLst>
              <a:ext uri="{FF2B5EF4-FFF2-40B4-BE49-F238E27FC236}">
                <a16:creationId xmlns:a16="http://schemas.microsoft.com/office/drawing/2014/main" id="{029F5CAF-AB51-CDB7-6629-00098443D236}"/>
              </a:ext>
            </a:extLst>
          </p:cNvPr>
          <p:cNvCxnSpPr>
            <a:cxnSpLocks/>
          </p:cNvCxnSpPr>
          <p:nvPr/>
        </p:nvCxnSpPr>
        <p:spPr>
          <a:xfrm>
            <a:off x="5440446" y="1991857"/>
            <a:ext cx="0" cy="820031"/>
          </a:xfrm>
          <a:prstGeom prst="line">
            <a:avLst/>
          </a:prstGeom>
          <a:ln>
            <a:solidFill>
              <a:srgbClr val="FFC000"/>
            </a:solidFill>
            <a:prstDash val="sysDash"/>
          </a:ln>
        </p:spPr>
        <p:style>
          <a:lnRef idx="2">
            <a:schemeClr val="accent1"/>
          </a:lnRef>
          <a:fillRef idx="0">
            <a:schemeClr val="accent1"/>
          </a:fillRef>
          <a:effectRef idx="1">
            <a:schemeClr val="accent1"/>
          </a:effectRef>
          <a:fontRef idx="minor">
            <a:schemeClr val="tx1"/>
          </a:fontRef>
        </p:style>
      </p:cxnSp>
      <p:cxnSp>
        <p:nvCxnSpPr>
          <p:cNvPr id="33" name="直线连接符 32">
            <a:extLst>
              <a:ext uri="{FF2B5EF4-FFF2-40B4-BE49-F238E27FC236}">
                <a16:creationId xmlns:a16="http://schemas.microsoft.com/office/drawing/2014/main" id="{54A2380B-0F96-E35B-274B-64BE8A126097}"/>
              </a:ext>
            </a:extLst>
          </p:cNvPr>
          <p:cNvCxnSpPr>
            <a:cxnSpLocks/>
          </p:cNvCxnSpPr>
          <p:nvPr/>
        </p:nvCxnSpPr>
        <p:spPr>
          <a:xfrm flipH="1">
            <a:off x="2248422" y="891081"/>
            <a:ext cx="3716583"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8" name="直线连接符 37">
            <a:extLst>
              <a:ext uri="{FF2B5EF4-FFF2-40B4-BE49-F238E27FC236}">
                <a16:creationId xmlns:a16="http://schemas.microsoft.com/office/drawing/2014/main" id="{358C8CA3-248E-6A32-D886-283A9C7AA0CF}"/>
              </a:ext>
            </a:extLst>
          </p:cNvPr>
          <p:cNvCxnSpPr>
            <a:cxnSpLocks/>
          </p:cNvCxnSpPr>
          <p:nvPr/>
        </p:nvCxnSpPr>
        <p:spPr>
          <a:xfrm flipH="1">
            <a:off x="2248422" y="1941588"/>
            <a:ext cx="3147492" cy="0"/>
          </a:xfrm>
          <a:prstGeom prst="line">
            <a:avLst/>
          </a:prstGeom>
          <a:ln>
            <a:solidFill>
              <a:srgbClr val="FFC000"/>
            </a:solidFill>
            <a:prstDash val="sysDash"/>
          </a:ln>
        </p:spPr>
        <p:style>
          <a:lnRef idx="2">
            <a:schemeClr val="accent1"/>
          </a:lnRef>
          <a:fillRef idx="0">
            <a:schemeClr val="accent1"/>
          </a:fillRef>
          <a:effectRef idx="1">
            <a:schemeClr val="accent1"/>
          </a:effectRef>
          <a:fontRef idx="minor">
            <a:schemeClr val="tx1"/>
          </a:fontRef>
        </p:style>
      </p:cxnSp>
      <p:cxnSp>
        <p:nvCxnSpPr>
          <p:cNvPr id="40" name="直线连接符 39">
            <a:extLst>
              <a:ext uri="{FF2B5EF4-FFF2-40B4-BE49-F238E27FC236}">
                <a16:creationId xmlns:a16="http://schemas.microsoft.com/office/drawing/2014/main" id="{4C7DBDDE-F677-EB74-0F60-DE44D9613FE1}"/>
              </a:ext>
            </a:extLst>
          </p:cNvPr>
          <p:cNvCxnSpPr>
            <a:cxnSpLocks/>
          </p:cNvCxnSpPr>
          <p:nvPr/>
        </p:nvCxnSpPr>
        <p:spPr>
          <a:xfrm>
            <a:off x="5965005" y="891081"/>
            <a:ext cx="0" cy="1920807"/>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9E5094FF-94D5-77A2-D7BD-7B77B1ABD8AC}"/>
                  </a:ext>
                </a:extLst>
              </p:cNvPr>
              <p:cNvSpPr txBox="1"/>
              <p:nvPr/>
            </p:nvSpPr>
            <p:spPr>
              <a:xfrm>
                <a:off x="5855745" y="2863803"/>
                <a:ext cx="31649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rgbClr val="FF0000"/>
                              </a:solidFill>
                              <a:latin typeface="Cambria Math" panose="02040503050406030204" pitchFamily="18" charset="0"/>
                            </a:rPr>
                          </m:ctrlPr>
                        </m:sSubSupPr>
                        <m:e>
                          <m:r>
                            <a:rPr kumimoji="1" lang="en-US" altLang="zh-CN" sz="1100" b="0" i="1" smtClean="0">
                              <a:solidFill>
                                <a:srgbClr val="FF0000"/>
                              </a:solidFill>
                              <a:latin typeface="Cambria Math" panose="02040503050406030204" pitchFamily="18" charset="0"/>
                            </a:rPr>
                            <m:t>𝑗</m:t>
                          </m:r>
                        </m:e>
                        <m:sub>
                          <m:r>
                            <a:rPr kumimoji="1" lang="en-US" altLang="zh-CN" sz="1100" b="0" i="1" smtClean="0">
                              <a:solidFill>
                                <a:srgbClr val="FF0000"/>
                              </a:solidFill>
                              <a:latin typeface="Cambria Math" panose="02040503050406030204" pitchFamily="18" charset="0"/>
                            </a:rPr>
                            <m:t>𝐵</m:t>
                          </m:r>
                          <m:r>
                            <a:rPr kumimoji="1" lang="en-US" altLang="zh-CN" sz="1100" b="0" i="1" smtClean="0">
                              <a:solidFill>
                                <a:srgbClr val="FF0000"/>
                              </a:solidFill>
                              <a:latin typeface="Cambria Math" panose="02040503050406030204" pitchFamily="18" charset="0"/>
                            </a:rPr>
                            <m:t>1</m:t>
                          </m:r>
                        </m:sub>
                        <m:sup>
                          <m:r>
                            <m:rPr>
                              <m:sty m:val="p"/>
                            </m:rPr>
                            <a:rPr kumimoji="1" lang="en-US" altLang="zh-CN" sz="1100" i="1">
                              <a:solidFill>
                                <a:srgbClr val="FF0000"/>
                              </a:solidFill>
                              <a:latin typeface="Cambria Math" panose="02040503050406030204" pitchFamily="18" charset="0"/>
                            </a:rPr>
                            <m:t>m</m:t>
                          </m:r>
                          <m:r>
                            <a:rPr kumimoji="1" lang="en-US" altLang="zh-CN" sz="1100" b="0" i="1" smtClean="0">
                              <a:solidFill>
                                <a:srgbClr val="FF0000"/>
                              </a:solidFill>
                              <a:latin typeface="Cambria Math" panose="02040503050406030204" pitchFamily="18" charset="0"/>
                            </a:rPr>
                            <m:t>𝑎𝑥</m:t>
                          </m:r>
                        </m:sup>
                      </m:sSubSup>
                    </m:oMath>
                  </m:oMathPara>
                </a14:m>
                <a:endParaRPr kumimoji="1" lang="zh-CN" altLang="en-US" sz="1100" dirty="0">
                  <a:solidFill>
                    <a:srgbClr val="FF0000"/>
                  </a:solidFill>
                </a:endParaRPr>
              </a:p>
            </p:txBody>
          </p:sp>
        </mc:Choice>
        <mc:Fallback xmlns="">
          <p:sp>
            <p:nvSpPr>
              <p:cNvPr id="42" name="文本框 41">
                <a:extLst>
                  <a:ext uri="{FF2B5EF4-FFF2-40B4-BE49-F238E27FC236}">
                    <a16:creationId xmlns:a16="http://schemas.microsoft.com/office/drawing/2014/main" id="{9E5094FF-94D5-77A2-D7BD-7B77B1ABD8AC}"/>
                  </a:ext>
                </a:extLst>
              </p:cNvPr>
              <p:cNvSpPr txBox="1">
                <a:spLocks noRot="1" noChangeAspect="1" noMove="1" noResize="1" noEditPoints="1" noAdjustHandles="1" noChangeArrowheads="1" noChangeShapeType="1" noTextEdit="1"/>
              </p:cNvSpPr>
              <p:nvPr/>
            </p:nvSpPr>
            <p:spPr>
              <a:xfrm>
                <a:off x="5855745" y="2863803"/>
                <a:ext cx="316497" cy="169277"/>
              </a:xfrm>
              <a:prstGeom prst="rect">
                <a:avLst/>
              </a:prstGeom>
              <a:blipFill>
                <a:blip r:embed="rId3"/>
                <a:stretch>
                  <a:fillRect l="-15385"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7479C4A2-D720-BFE7-6CD8-C15D48CFCAA8}"/>
                  </a:ext>
                </a:extLst>
              </p:cNvPr>
              <p:cNvSpPr txBox="1"/>
              <p:nvPr/>
            </p:nvSpPr>
            <p:spPr>
              <a:xfrm>
                <a:off x="5331186" y="2863803"/>
                <a:ext cx="31649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rgbClr val="FFC000"/>
                              </a:solidFill>
                              <a:latin typeface="Cambria Math" panose="02040503050406030204" pitchFamily="18" charset="0"/>
                            </a:rPr>
                          </m:ctrlPr>
                        </m:sSubSupPr>
                        <m:e>
                          <m:r>
                            <a:rPr kumimoji="1" lang="en-US" altLang="zh-CN" sz="1100" b="0" i="1" smtClean="0">
                              <a:solidFill>
                                <a:srgbClr val="FFC000"/>
                              </a:solidFill>
                              <a:latin typeface="Cambria Math" panose="02040503050406030204" pitchFamily="18" charset="0"/>
                            </a:rPr>
                            <m:t>𝑗</m:t>
                          </m:r>
                        </m:e>
                        <m:sub>
                          <m:r>
                            <a:rPr kumimoji="1" lang="en-US" altLang="zh-CN" sz="1100" b="0" i="1" smtClean="0">
                              <a:solidFill>
                                <a:srgbClr val="FFC000"/>
                              </a:solidFill>
                              <a:latin typeface="Cambria Math" panose="02040503050406030204" pitchFamily="18" charset="0"/>
                            </a:rPr>
                            <m:t>𝐵</m:t>
                          </m:r>
                          <m:r>
                            <a:rPr kumimoji="1" lang="en-US" altLang="zh-CN" sz="1100" b="0" i="1" smtClean="0">
                              <a:solidFill>
                                <a:srgbClr val="FFC000"/>
                              </a:solidFill>
                              <a:latin typeface="Cambria Math" panose="02040503050406030204" pitchFamily="18" charset="0"/>
                            </a:rPr>
                            <m:t>2</m:t>
                          </m:r>
                        </m:sub>
                        <m:sup>
                          <m:r>
                            <m:rPr>
                              <m:sty m:val="p"/>
                            </m:rPr>
                            <a:rPr kumimoji="1" lang="en-US" altLang="zh-CN" sz="1100" i="1">
                              <a:solidFill>
                                <a:srgbClr val="FFC000"/>
                              </a:solidFill>
                              <a:latin typeface="Cambria Math" panose="02040503050406030204" pitchFamily="18" charset="0"/>
                            </a:rPr>
                            <m:t>m</m:t>
                          </m:r>
                          <m:r>
                            <a:rPr kumimoji="1" lang="en-US" altLang="zh-CN" sz="1100" b="0" i="1" smtClean="0">
                              <a:solidFill>
                                <a:srgbClr val="FFC000"/>
                              </a:solidFill>
                              <a:latin typeface="Cambria Math" panose="02040503050406030204" pitchFamily="18" charset="0"/>
                            </a:rPr>
                            <m:t>𝑎𝑥</m:t>
                          </m:r>
                        </m:sup>
                      </m:sSubSup>
                    </m:oMath>
                  </m:oMathPara>
                </a14:m>
                <a:endParaRPr kumimoji="1" lang="zh-CN" altLang="en-US" sz="1100" dirty="0">
                  <a:solidFill>
                    <a:srgbClr val="FFC000"/>
                  </a:solidFill>
                </a:endParaRPr>
              </a:p>
            </p:txBody>
          </p:sp>
        </mc:Choice>
        <mc:Fallback xmlns="">
          <p:sp>
            <p:nvSpPr>
              <p:cNvPr id="43" name="文本框 42">
                <a:extLst>
                  <a:ext uri="{FF2B5EF4-FFF2-40B4-BE49-F238E27FC236}">
                    <a16:creationId xmlns:a16="http://schemas.microsoft.com/office/drawing/2014/main" id="{7479C4A2-D720-BFE7-6CD8-C15D48CFCAA8}"/>
                  </a:ext>
                </a:extLst>
              </p:cNvPr>
              <p:cNvSpPr txBox="1">
                <a:spLocks noRot="1" noChangeAspect="1" noMove="1" noResize="1" noEditPoints="1" noAdjustHandles="1" noChangeArrowheads="1" noChangeShapeType="1" noTextEdit="1"/>
              </p:cNvSpPr>
              <p:nvPr/>
            </p:nvSpPr>
            <p:spPr>
              <a:xfrm>
                <a:off x="5331186" y="2863803"/>
                <a:ext cx="316497" cy="169277"/>
              </a:xfrm>
              <a:prstGeom prst="rect">
                <a:avLst/>
              </a:prstGeom>
              <a:blipFill>
                <a:blip r:embed="rId4"/>
                <a:stretch>
                  <a:fillRect l="-16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5DECF15E-4896-AAD2-46B8-564416A0B2EA}"/>
                  </a:ext>
                </a:extLst>
              </p:cNvPr>
              <p:cNvSpPr txBox="1"/>
              <p:nvPr/>
            </p:nvSpPr>
            <p:spPr>
              <a:xfrm>
                <a:off x="2248421" y="914153"/>
                <a:ext cx="1131848"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r>
                            <a:rPr kumimoji="1" lang="en-US" altLang="zh-CN" sz="1100" b="0" i="1" smtClean="0">
                              <a:solidFill>
                                <a:srgbClr val="FF0000"/>
                              </a:solidFill>
                              <a:latin typeface="Cambria Math" panose="02040503050406030204" pitchFamily="18" charset="0"/>
                              <a:ea typeface="Cambria Math" panose="02040503050406030204" pitchFamily="18" charset="0"/>
                            </a:rPr>
                            <m:t>(</m:t>
                          </m:r>
                          <m:r>
                            <a:rPr kumimoji="1" lang="en-US" altLang="zh-CN" sz="1100" b="1" i="1" smtClean="0">
                              <a:solidFill>
                                <a:srgbClr val="FF0000"/>
                              </a:solidFill>
                              <a:latin typeface="Cambria Math" panose="02040503050406030204" pitchFamily="18" charset="0"/>
                            </a:rPr>
                            <m:t>𝒑</m:t>
                          </m:r>
                        </m:e>
                        <m:sub>
                          <m:r>
                            <a:rPr kumimoji="1" lang="en-US" altLang="zh-CN" sz="1100" b="0" i="1" smtClean="0">
                              <a:solidFill>
                                <a:srgbClr val="FF0000"/>
                              </a:solidFill>
                              <a:latin typeface="Cambria Math" panose="02040503050406030204" pitchFamily="18" charset="0"/>
                            </a:rPr>
                            <m:t>𝑖</m:t>
                          </m:r>
                          <m:r>
                            <a:rPr kumimoji="1" lang="en-US" altLang="zh-CN" sz="1100" b="0" i="1" smtClean="0">
                              <a:solidFill>
                                <a:srgbClr val="FF0000"/>
                              </a:solidFill>
                              <a:latin typeface="Cambria Math" panose="02040503050406030204" pitchFamily="18" charset="0"/>
                            </a:rPr>
                            <m:t>,</m:t>
                          </m:r>
                          <m:sSubSup>
                            <m:sSubSupPr>
                              <m:ctrlPr>
                                <a:rPr kumimoji="1" lang="en-US" altLang="zh-CN" sz="1100" i="1">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oMath>
                  </m:oMathPara>
                </a14:m>
                <a:endParaRPr kumimoji="1" lang="zh-CN" altLang="en-US" sz="1100" dirty="0">
                  <a:solidFill>
                    <a:srgbClr val="FF0000"/>
                  </a:solidFill>
                </a:endParaRPr>
              </a:p>
            </p:txBody>
          </p:sp>
        </mc:Choice>
        <mc:Fallback xmlns="">
          <p:sp>
            <p:nvSpPr>
              <p:cNvPr id="44" name="文本框 43">
                <a:extLst>
                  <a:ext uri="{FF2B5EF4-FFF2-40B4-BE49-F238E27FC236}">
                    <a16:creationId xmlns:a16="http://schemas.microsoft.com/office/drawing/2014/main" id="{5DECF15E-4896-AAD2-46B8-564416A0B2EA}"/>
                  </a:ext>
                </a:extLst>
              </p:cNvPr>
              <p:cNvSpPr txBox="1">
                <a:spLocks noRot="1" noChangeAspect="1" noMove="1" noResize="1" noEditPoints="1" noAdjustHandles="1" noChangeArrowheads="1" noChangeShapeType="1" noTextEdit="1"/>
              </p:cNvSpPr>
              <p:nvPr/>
            </p:nvSpPr>
            <p:spPr>
              <a:xfrm>
                <a:off x="2248421" y="914153"/>
                <a:ext cx="1131848" cy="210442"/>
              </a:xfrm>
              <a:prstGeom prst="rect">
                <a:avLst/>
              </a:prstGeom>
              <a:blipFill>
                <a:blip r:embed="rId5"/>
                <a:stretch>
                  <a:fillRect l="-2222" t="-5882" r="-4444"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41E8057-9130-5D32-ACED-DF0A9B4508C3}"/>
                  </a:ext>
                </a:extLst>
              </p:cNvPr>
              <p:cNvSpPr txBox="1"/>
              <p:nvPr/>
            </p:nvSpPr>
            <p:spPr>
              <a:xfrm>
                <a:off x="2270977" y="1651060"/>
                <a:ext cx="1131848"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rgbClr val="FFC000"/>
                              </a:solidFill>
                              <a:latin typeface="Cambria Math" panose="02040503050406030204" pitchFamily="18" charset="0"/>
                            </a:rPr>
                          </m:ctrlPr>
                        </m:sSubPr>
                        <m:e>
                          <m:r>
                            <a:rPr kumimoji="1" lang="en-US" altLang="zh-CN" sz="1100" i="1" smtClean="0">
                              <a:solidFill>
                                <a:srgbClr val="FFC000"/>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rgbClr val="FFC000"/>
                                  </a:solidFill>
                                  <a:latin typeface="Cambria Math" panose="02040503050406030204" pitchFamily="18" charset="0"/>
                                </a:rPr>
                              </m:ctrlPr>
                            </m:sSubSupPr>
                            <m:e>
                              <m:r>
                                <a:rPr kumimoji="1" lang="en-US" altLang="zh-CN" sz="1100" i="1">
                                  <a:solidFill>
                                    <a:srgbClr val="FFC000"/>
                                  </a:solidFill>
                                  <a:latin typeface="Cambria Math" panose="02040503050406030204" pitchFamily="18" charset="0"/>
                                </a:rPr>
                                <m:t>𝑗</m:t>
                              </m:r>
                            </m:e>
                            <m:sub>
                              <m:r>
                                <a:rPr kumimoji="1" lang="en-US" altLang="zh-CN" sz="1100" i="1">
                                  <a:solidFill>
                                    <a:srgbClr val="FFC000"/>
                                  </a:solidFill>
                                  <a:latin typeface="Cambria Math" panose="02040503050406030204" pitchFamily="18" charset="0"/>
                                </a:rPr>
                                <m:t>𝐵</m:t>
                              </m:r>
                              <m:r>
                                <a:rPr kumimoji="1" lang="en-US" altLang="zh-CN" sz="1100" b="0" i="1" smtClean="0">
                                  <a:solidFill>
                                    <a:srgbClr val="FFC000"/>
                                  </a:solidFill>
                                  <a:latin typeface="Cambria Math" panose="02040503050406030204" pitchFamily="18" charset="0"/>
                                </a:rPr>
                                <m:t>2</m:t>
                              </m:r>
                            </m:sub>
                            <m:sup>
                              <m:r>
                                <a:rPr kumimoji="1" lang="en-US" altLang="zh-CN" sz="1100" i="1">
                                  <a:solidFill>
                                    <a:srgbClr val="FFC000"/>
                                  </a:solidFill>
                                  <a:latin typeface="Cambria Math" panose="02040503050406030204" pitchFamily="18" charset="0"/>
                                </a:rPr>
                                <m:t>𝑀𝑎𝑥</m:t>
                              </m:r>
                            </m:sup>
                          </m:sSubSup>
                        </m:sub>
                      </m:sSub>
                      <m:r>
                        <a:rPr kumimoji="1" lang="en-US" altLang="zh-CN" sz="1100" b="0" i="1" smtClean="0">
                          <a:solidFill>
                            <a:srgbClr val="FFC000"/>
                          </a:solidFill>
                          <a:latin typeface="Cambria Math" panose="02040503050406030204" pitchFamily="18" charset="0"/>
                        </a:rPr>
                        <m:t>=</m:t>
                      </m:r>
                      <m:sSub>
                        <m:sSubPr>
                          <m:ctrlPr>
                            <a:rPr kumimoji="1" lang="en-US" altLang="zh-CN" sz="1100" i="1" smtClean="0">
                              <a:solidFill>
                                <a:srgbClr val="FFC000"/>
                              </a:solidFill>
                              <a:latin typeface="Cambria Math" panose="02040503050406030204" pitchFamily="18" charset="0"/>
                            </a:rPr>
                          </m:ctrlPr>
                        </m:sSubPr>
                        <m:e>
                          <m:r>
                            <a:rPr kumimoji="1" lang="en-US" altLang="zh-CN" sz="1100" i="1" smtClean="0">
                              <a:solidFill>
                                <a:srgbClr val="FFC000"/>
                              </a:solidFill>
                              <a:latin typeface="Cambria Math" panose="02040503050406030204" pitchFamily="18" charset="0"/>
                              <a:ea typeface="Cambria Math" panose="02040503050406030204" pitchFamily="18" charset="0"/>
                            </a:rPr>
                            <m:t>𝜅</m:t>
                          </m:r>
                          <m:r>
                            <a:rPr kumimoji="1" lang="en-US" altLang="zh-CN" sz="1100" b="0" i="1" smtClean="0">
                              <a:solidFill>
                                <a:srgbClr val="FFC000"/>
                              </a:solidFill>
                              <a:latin typeface="Cambria Math" panose="02040503050406030204" pitchFamily="18" charset="0"/>
                              <a:ea typeface="Cambria Math" panose="02040503050406030204" pitchFamily="18" charset="0"/>
                            </a:rPr>
                            <m:t>(</m:t>
                          </m:r>
                          <m:r>
                            <a:rPr kumimoji="1" lang="en-US" altLang="zh-CN" sz="1100" b="1" i="1" smtClean="0">
                              <a:solidFill>
                                <a:srgbClr val="FFC000"/>
                              </a:solidFill>
                              <a:latin typeface="Cambria Math" panose="02040503050406030204" pitchFamily="18" charset="0"/>
                            </a:rPr>
                            <m:t>𝒑</m:t>
                          </m:r>
                        </m:e>
                        <m:sub>
                          <m:r>
                            <a:rPr kumimoji="1" lang="en-US" altLang="zh-CN" sz="1100" b="0" i="1" smtClean="0">
                              <a:solidFill>
                                <a:srgbClr val="FFC000"/>
                              </a:solidFill>
                              <a:latin typeface="Cambria Math" panose="02040503050406030204" pitchFamily="18" charset="0"/>
                            </a:rPr>
                            <m:t>𝑖</m:t>
                          </m:r>
                          <m:r>
                            <a:rPr kumimoji="1" lang="en-US" altLang="zh-CN" sz="1100" b="0" i="1" smtClean="0">
                              <a:solidFill>
                                <a:srgbClr val="FFC000"/>
                              </a:solidFill>
                              <a:latin typeface="Cambria Math" panose="02040503050406030204" pitchFamily="18" charset="0"/>
                            </a:rPr>
                            <m:t>,</m:t>
                          </m:r>
                          <m:sSubSup>
                            <m:sSubSupPr>
                              <m:ctrlPr>
                                <a:rPr kumimoji="1" lang="en-US" altLang="zh-CN" sz="1100" i="1">
                                  <a:solidFill>
                                    <a:srgbClr val="FFC000"/>
                                  </a:solidFill>
                                  <a:latin typeface="Cambria Math" panose="02040503050406030204" pitchFamily="18" charset="0"/>
                                </a:rPr>
                              </m:ctrlPr>
                            </m:sSubSupPr>
                            <m:e>
                              <m:r>
                                <a:rPr kumimoji="1" lang="en-US" altLang="zh-CN" sz="1100" i="1">
                                  <a:solidFill>
                                    <a:srgbClr val="FFC000"/>
                                  </a:solidFill>
                                  <a:latin typeface="Cambria Math" panose="02040503050406030204" pitchFamily="18" charset="0"/>
                                </a:rPr>
                                <m:t>𝑗</m:t>
                              </m:r>
                            </m:e>
                            <m:sub>
                              <m:r>
                                <a:rPr kumimoji="1" lang="en-US" altLang="zh-CN" sz="1100" i="1">
                                  <a:solidFill>
                                    <a:srgbClr val="FFC000"/>
                                  </a:solidFill>
                                  <a:latin typeface="Cambria Math" panose="02040503050406030204" pitchFamily="18" charset="0"/>
                                </a:rPr>
                                <m:t>𝐵</m:t>
                              </m:r>
                              <m:r>
                                <a:rPr kumimoji="1" lang="en-US" altLang="zh-CN" sz="1100" b="0" i="1" smtClean="0">
                                  <a:solidFill>
                                    <a:srgbClr val="FFC000"/>
                                  </a:solidFill>
                                  <a:latin typeface="Cambria Math" panose="02040503050406030204" pitchFamily="18" charset="0"/>
                                </a:rPr>
                                <m:t>2</m:t>
                              </m:r>
                            </m:sub>
                            <m:sup>
                              <m:r>
                                <a:rPr kumimoji="1" lang="en-US" altLang="zh-CN" sz="1100" i="1">
                                  <a:solidFill>
                                    <a:srgbClr val="FFC000"/>
                                  </a:solidFill>
                                  <a:latin typeface="Cambria Math" panose="02040503050406030204" pitchFamily="18" charset="0"/>
                                </a:rPr>
                                <m:t>𝑀𝑎𝑥</m:t>
                              </m:r>
                            </m:sup>
                          </m:sSubSup>
                        </m:sub>
                      </m:sSub>
                      <m:r>
                        <a:rPr kumimoji="1" lang="en-US" altLang="zh-CN" sz="1100" b="0" i="1" smtClean="0">
                          <a:solidFill>
                            <a:srgbClr val="FFC000"/>
                          </a:solidFill>
                          <a:latin typeface="Cambria Math" panose="02040503050406030204" pitchFamily="18" charset="0"/>
                        </a:rPr>
                        <m:t>)</m:t>
                      </m:r>
                    </m:oMath>
                  </m:oMathPara>
                </a14:m>
                <a:endParaRPr kumimoji="1" lang="zh-CN" altLang="en-US" sz="1100" dirty="0">
                  <a:solidFill>
                    <a:srgbClr val="FFC000"/>
                  </a:solidFill>
                </a:endParaRPr>
              </a:p>
            </p:txBody>
          </p:sp>
        </mc:Choice>
        <mc:Fallback xmlns="">
          <p:sp>
            <p:nvSpPr>
              <p:cNvPr id="45" name="文本框 44">
                <a:extLst>
                  <a:ext uri="{FF2B5EF4-FFF2-40B4-BE49-F238E27FC236}">
                    <a16:creationId xmlns:a16="http://schemas.microsoft.com/office/drawing/2014/main" id="{B41E8057-9130-5D32-ACED-DF0A9B4508C3}"/>
                  </a:ext>
                </a:extLst>
              </p:cNvPr>
              <p:cNvSpPr txBox="1">
                <a:spLocks noRot="1" noChangeAspect="1" noMove="1" noResize="1" noEditPoints="1" noAdjustHandles="1" noChangeArrowheads="1" noChangeShapeType="1" noTextEdit="1"/>
              </p:cNvSpPr>
              <p:nvPr/>
            </p:nvSpPr>
            <p:spPr>
              <a:xfrm>
                <a:off x="2270977" y="1651060"/>
                <a:ext cx="1131848" cy="210442"/>
              </a:xfrm>
              <a:prstGeom prst="rect">
                <a:avLst/>
              </a:prstGeom>
              <a:blipFill>
                <a:blip r:embed="rId6"/>
                <a:stretch>
                  <a:fillRect l="-2247" t="-5882" r="-5618" b="-17647"/>
                </a:stretch>
              </a:blipFill>
            </p:spPr>
            <p:txBody>
              <a:bodyPr/>
              <a:lstStyle/>
              <a:p>
                <a:r>
                  <a:rPr lang="zh-CN" altLang="en-US">
                    <a:noFill/>
                  </a:rPr>
                  <a:t> </a:t>
                </a:r>
              </a:p>
            </p:txBody>
          </p:sp>
        </mc:Fallback>
      </mc:AlternateContent>
      <p:sp>
        <p:nvSpPr>
          <p:cNvPr id="49" name="右箭头 48">
            <a:extLst>
              <a:ext uri="{FF2B5EF4-FFF2-40B4-BE49-F238E27FC236}">
                <a16:creationId xmlns:a16="http://schemas.microsoft.com/office/drawing/2014/main" id="{29A34187-A434-B527-232C-B0917B8E74D0}"/>
              </a:ext>
            </a:extLst>
          </p:cNvPr>
          <p:cNvSpPr/>
          <p:nvPr/>
        </p:nvSpPr>
        <p:spPr>
          <a:xfrm>
            <a:off x="2337620" y="2427031"/>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51" name="任意形状 50">
            <a:extLst>
              <a:ext uri="{FF2B5EF4-FFF2-40B4-BE49-F238E27FC236}">
                <a16:creationId xmlns:a16="http://schemas.microsoft.com/office/drawing/2014/main" id="{BDEF9F22-3202-39D1-1F1F-89EE07B4A03A}"/>
              </a:ext>
            </a:extLst>
          </p:cNvPr>
          <p:cNvSpPr/>
          <p:nvPr/>
        </p:nvSpPr>
        <p:spPr>
          <a:xfrm>
            <a:off x="767180" y="855322"/>
            <a:ext cx="638541" cy="2012359"/>
          </a:xfrm>
          <a:custGeom>
            <a:avLst/>
            <a:gdLst>
              <a:gd name="connsiteX0" fmla="*/ 675105 w 1531284"/>
              <a:gd name="connsiteY0" fmla="*/ 0 h 4153711"/>
              <a:gd name="connsiteX1" fmla="*/ 529190 w 1531284"/>
              <a:gd name="connsiteY1" fmla="*/ 301558 h 4153711"/>
              <a:gd name="connsiteX2" fmla="*/ 227632 w 1531284"/>
              <a:gd name="connsiteY2" fmla="*/ 447473 h 4153711"/>
              <a:gd name="connsiteX3" fmla="*/ 23352 w 1531284"/>
              <a:gd name="connsiteY3" fmla="*/ 632298 h 4153711"/>
              <a:gd name="connsiteX4" fmla="*/ 52535 w 1531284"/>
              <a:gd name="connsiteY4" fmla="*/ 817124 h 4153711"/>
              <a:gd name="connsiteX5" fmla="*/ 451369 w 1531284"/>
              <a:gd name="connsiteY5" fmla="*/ 914400 h 4153711"/>
              <a:gd name="connsiteX6" fmla="*/ 704288 w 1531284"/>
              <a:gd name="connsiteY6" fmla="*/ 1031132 h 4153711"/>
              <a:gd name="connsiteX7" fmla="*/ 782109 w 1531284"/>
              <a:gd name="connsiteY7" fmla="*/ 1186775 h 4153711"/>
              <a:gd name="connsiteX8" fmla="*/ 743198 w 1531284"/>
              <a:gd name="connsiteY8" fmla="*/ 1449422 h 4153711"/>
              <a:gd name="connsiteX9" fmla="*/ 587556 w 1531284"/>
              <a:gd name="connsiteY9" fmla="*/ 1750979 h 4153711"/>
              <a:gd name="connsiteX10" fmla="*/ 616739 w 1531284"/>
              <a:gd name="connsiteY10" fmla="*/ 1906622 h 4153711"/>
              <a:gd name="connsiteX11" fmla="*/ 723743 w 1531284"/>
              <a:gd name="connsiteY11" fmla="*/ 2033081 h 4153711"/>
              <a:gd name="connsiteX12" fmla="*/ 821020 w 1531284"/>
              <a:gd name="connsiteY12" fmla="*/ 2071992 h 4153711"/>
              <a:gd name="connsiteX13" fmla="*/ 1044756 w 1531284"/>
              <a:gd name="connsiteY13" fmla="*/ 2110902 h 4153711"/>
              <a:gd name="connsiteX14" fmla="*/ 1326858 w 1531284"/>
              <a:gd name="connsiteY14" fmla="*/ 2110902 h 4153711"/>
              <a:gd name="connsiteX15" fmla="*/ 1531139 w 1531284"/>
              <a:gd name="connsiteY15" fmla="*/ 2315183 h 4153711"/>
              <a:gd name="connsiteX16" fmla="*/ 1356041 w 1531284"/>
              <a:gd name="connsiteY16" fmla="*/ 2850205 h 4153711"/>
              <a:gd name="connsiteX17" fmla="*/ 1161488 w 1531284"/>
              <a:gd name="connsiteY17" fmla="*/ 3414409 h 4153711"/>
              <a:gd name="connsiteX18" fmla="*/ 1112849 w 1531284"/>
              <a:gd name="connsiteY18" fmla="*/ 4153711 h 41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1284" h="4153711">
                <a:moveTo>
                  <a:pt x="675105" y="0"/>
                </a:moveTo>
                <a:cubicBezTo>
                  <a:pt x="639437" y="113489"/>
                  <a:pt x="603769" y="226979"/>
                  <a:pt x="529190" y="301558"/>
                </a:cubicBezTo>
                <a:cubicBezTo>
                  <a:pt x="454611" y="376137"/>
                  <a:pt x="311938" y="392350"/>
                  <a:pt x="227632" y="447473"/>
                </a:cubicBezTo>
                <a:cubicBezTo>
                  <a:pt x="143326" y="502596"/>
                  <a:pt x="52535" y="570690"/>
                  <a:pt x="23352" y="632298"/>
                </a:cubicBezTo>
                <a:cubicBezTo>
                  <a:pt x="-5831" y="693906"/>
                  <a:pt x="-18801" y="770107"/>
                  <a:pt x="52535" y="817124"/>
                </a:cubicBezTo>
                <a:cubicBezTo>
                  <a:pt x="123871" y="864141"/>
                  <a:pt x="342743" y="878732"/>
                  <a:pt x="451369" y="914400"/>
                </a:cubicBezTo>
                <a:cubicBezTo>
                  <a:pt x="559994" y="950068"/>
                  <a:pt x="649165" y="985736"/>
                  <a:pt x="704288" y="1031132"/>
                </a:cubicBezTo>
                <a:cubicBezTo>
                  <a:pt x="759411" y="1076528"/>
                  <a:pt x="775624" y="1117060"/>
                  <a:pt x="782109" y="1186775"/>
                </a:cubicBezTo>
                <a:cubicBezTo>
                  <a:pt x="788594" y="1256490"/>
                  <a:pt x="775623" y="1355388"/>
                  <a:pt x="743198" y="1449422"/>
                </a:cubicBezTo>
                <a:cubicBezTo>
                  <a:pt x="710773" y="1543456"/>
                  <a:pt x="608632" y="1674779"/>
                  <a:pt x="587556" y="1750979"/>
                </a:cubicBezTo>
                <a:cubicBezTo>
                  <a:pt x="566480" y="1827179"/>
                  <a:pt x="594041" y="1859605"/>
                  <a:pt x="616739" y="1906622"/>
                </a:cubicBezTo>
                <a:cubicBezTo>
                  <a:pt x="639437" y="1953639"/>
                  <a:pt x="689696" y="2005519"/>
                  <a:pt x="723743" y="2033081"/>
                </a:cubicBezTo>
                <a:cubicBezTo>
                  <a:pt x="757790" y="2060643"/>
                  <a:pt x="767518" y="2059022"/>
                  <a:pt x="821020" y="2071992"/>
                </a:cubicBezTo>
                <a:cubicBezTo>
                  <a:pt x="874522" y="2084962"/>
                  <a:pt x="960450" y="2104417"/>
                  <a:pt x="1044756" y="2110902"/>
                </a:cubicBezTo>
                <a:cubicBezTo>
                  <a:pt x="1129062" y="2117387"/>
                  <a:pt x="1245794" y="2076855"/>
                  <a:pt x="1326858" y="2110902"/>
                </a:cubicBezTo>
                <a:cubicBezTo>
                  <a:pt x="1407922" y="2144949"/>
                  <a:pt x="1526275" y="2191966"/>
                  <a:pt x="1531139" y="2315183"/>
                </a:cubicBezTo>
                <a:cubicBezTo>
                  <a:pt x="1536003" y="2438400"/>
                  <a:pt x="1417649" y="2667001"/>
                  <a:pt x="1356041" y="2850205"/>
                </a:cubicBezTo>
                <a:cubicBezTo>
                  <a:pt x="1294433" y="3033409"/>
                  <a:pt x="1202020" y="3197158"/>
                  <a:pt x="1161488" y="3414409"/>
                </a:cubicBezTo>
                <a:cubicBezTo>
                  <a:pt x="1120956" y="3631660"/>
                  <a:pt x="1116902" y="3892685"/>
                  <a:pt x="1112849" y="4153711"/>
                </a:cubicBezTo>
              </a:path>
            </a:pathLst>
          </a:cu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椭圆 51">
            <a:extLst>
              <a:ext uri="{FF2B5EF4-FFF2-40B4-BE49-F238E27FC236}">
                <a16:creationId xmlns:a16="http://schemas.microsoft.com/office/drawing/2014/main" id="{A9F40408-D17A-5825-CA2D-425D2D386D82}"/>
              </a:ext>
            </a:extLst>
          </p:cNvPr>
          <p:cNvSpPr/>
          <p:nvPr/>
        </p:nvSpPr>
        <p:spPr>
          <a:xfrm>
            <a:off x="722647" y="1168840"/>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a:extLst>
              <a:ext uri="{FF2B5EF4-FFF2-40B4-BE49-F238E27FC236}">
                <a16:creationId xmlns:a16="http://schemas.microsoft.com/office/drawing/2014/main" id="{1112ED3F-7A22-5313-BEFA-9ED731E7FF40}"/>
              </a:ext>
            </a:extLst>
          </p:cNvPr>
          <p:cNvSpPr/>
          <p:nvPr/>
        </p:nvSpPr>
        <p:spPr>
          <a:xfrm>
            <a:off x="1041917" y="1351489"/>
            <a:ext cx="89065" cy="8312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右箭头 55">
            <a:extLst>
              <a:ext uri="{FF2B5EF4-FFF2-40B4-BE49-F238E27FC236}">
                <a16:creationId xmlns:a16="http://schemas.microsoft.com/office/drawing/2014/main" id="{528352DC-2B22-DC66-05C6-D1755979045F}"/>
              </a:ext>
            </a:extLst>
          </p:cNvPr>
          <p:cNvSpPr/>
          <p:nvPr/>
        </p:nvSpPr>
        <p:spPr>
          <a:xfrm rot="16200000">
            <a:off x="1365916" y="2579869"/>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D31DFA4D-409B-01EE-0450-4D91F063ABDF}"/>
                  </a:ext>
                </a:extLst>
              </p:cNvPr>
              <p:cNvSpPr txBox="1"/>
              <p:nvPr/>
            </p:nvSpPr>
            <p:spPr>
              <a:xfrm>
                <a:off x="-1072987" y="997606"/>
                <a:ext cx="4581426"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b="1" i="1" smtClean="0">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m:t>
                          </m:r>
                          <m:sSubSup>
                            <m:sSubSupPr>
                              <m:ctrlPr>
                                <a:rPr kumimoji="1" lang="en-US" altLang="zh-CN" sz="1200" i="1">
                                  <a:solidFill>
                                    <a:srgbClr val="FF0000"/>
                                  </a:solidFill>
                                  <a:latin typeface="Cambria Math" panose="02040503050406030204" pitchFamily="18" charset="0"/>
                                </a:rPr>
                              </m:ctrlPr>
                            </m:sSubSupPr>
                            <m:e>
                              <m:r>
                                <a:rPr kumimoji="1" lang="en-US" altLang="zh-CN" sz="1200" i="1">
                                  <a:solidFill>
                                    <a:srgbClr val="FF0000"/>
                                  </a:solidFill>
                                  <a:latin typeface="Cambria Math" panose="02040503050406030204" pitchFamily="18" charset="0"/>
                                </a:rPr>
                                <m:t>𝑗</m:t>
                              </m:r>
                            </m:e>
                            <m:sub>
                              <m:r>
                                <a:rPr kumimoji="1" lang="en-US" altLang="zh-CN" sz="1200" i="1">
                                  <a:solidFill>
                                    <a:srgbClr val="FF0000"/>
                                  </a:solidFill>
                                  <a:latin typeface="Cambria Math" panose="02040503050406030204" pitchFamily="18" charset="0"/>
                                </a:rPr>
                                <m:t>𝐵</m:t>
                              </m:r>
                              <m:r>
                                <a:rPr kumimoji="1" lang="en-US" altLang="zh-CN" sz="1200" i="1">
                                  <a:solidFill>
                                    <a:srgbClr val="FF0000"/>
                                  </a:solidFill>
                                  <a:latin typeface="Cambria Math" panose="02040503050406030204" pitchFamily="18" charset="0"/>
                                </a:rPr>
                                <m:t>1</m:t>
                              </m:r>
                            </m:sub>
                            <m:sup>
                              <m:r>
                                <a:rPr kumimoji="1" lang="en-US" altLang="zh-CN" sz="1200" i="1">
                                  <a:solidFill>
                                    <a:srgbClr val="FF0000"/>
                                  </a:solidFill>
                                  <a:latin typeface="Cambria Math" panose="02040503050406030204" pitchFamily="18" charset="0"/>
                                </a:rPr>
                                <m:t>𝑀𝑎𝑥</m:t>
                              </m:r>
                            </m:sup>
                          </m:sSubSup>
                        </m:sub>
                      </m:sSub>
                    </m:oMath>
                  </m:oMathPara>
                </a14:m>
                <a:endParaRPr lang="zh-CN" altLang="en-US" sz="1200" dirty="0"/>
              </a:p>
            </p:txBody>
          </p:sp>
        </mc:Choice>
        <mc:Fallback xmlns="">
          <p:sp>
            <p:nvSpPr>
              <p:cNvPr id="58" name="文本框 57">
                <a:extLst>
                  <a:ext uri="{FF2B5EF4-FFF2-40B4-BE49-F238E27FC236}">
                    <a16:creationId xmlns:a16="http://schemas.microsoft.com/office/drawing/2014/main" id="{D31DFA4D-409B-01EE-0450-4D91F063ABDF}"/>
                  </a:ext>
                </a:extLst>
              </p:cNvPr>
              <p:cNvSpPr txBox="1">
                <a:spLocks noRot="1" noChangeAspect="1" noMove="1" noResize="1" noEditPoints="1" noAdjustHandles="1" noChangeArrowheads="1" noChangeShapeType="1" noTextEdit="1"/>
              </p:cNvSpPr>
              <p:nvPr/>
            </p:nvSpPr>
            <p:spPr>
              <a:xfrm>
                <a:off x="-1072987" y="997606"/>
                <a:ext cx="4581426" cy="32188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C69C5886-6491-27EC-89FF-2DA4F15512FA}"/>
                  </a:ext>
                </a:extLst>
              </p:cNvPr>
              <p:cNvSpPr txBox="1"/>
              <p:nvPr/>
            </p:nvSpPr>
            <p:spPr>
              <a:xfrm>
                <a:off x="-1102803" y="1383429"/>
                <a:ext cx="5114040"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C000"/>
                              </a:solidFill>
                              <a:latin typeface="Cambria Math" panose="02040503050406030204" pitchFamily="18" charset="0"/>
                            </a:rPr>
                          </m:ctrlPr>
                        </m:sSubPr>
                        <m:e>
                          <m:r>
                            <a:rPr kumimoji="1" lang="en-US" altLang="zh-CN" sz="1200" b="1" i="1" smtClean="0">
                              <a:solidFill>
                                <a:srgbClr val="FFC000"/>
                              </a:solidFill>
                              <a:latin typeface="Cambria Math" panose="02040503050406030204" pitchFamily="18" charset="0"/>
                            </a:rPr>
                            <m:t>𝒑</m:t>
                          </m:r>
                        </m:e>
                        <m:sub>
                          <m:r>
                            <a:rPr kumimoji="1" lang="en-US" altLang="zh-CN" sz="1200" b="0" i="1" smtClean="0">
                              <a:solidFill>
                                <a:srgbClr val="FFC000"/>
                              </a:solidFill>
                              <a:latin typeface="Cambria Math" panose="02040503050406030204" pitchFamily="18" charset="0"/>
                            </a:rPr>
                            <m:t>𝑖</m:t>
                          </m:r>
                          <m:r>
                            <a:rPr kumimoji="1" lang="en-US" altLang="zh-CN" sz="1200" b="0" i="1" smtClean="0">
                              <a:solidFill>
                                <a:srgbClr val="FFC000"/>
                              </a:solidFill>
                              <a:latin typeface="Cambria Math" panose="02040503050406030204" pitchFamily="18" charset="0"/>
                            </a:rPr>
                            <m:t>,</m:t>
                          </m:r>
                          <m:sSubSup>
                            <m:sSubSupPr>
                              <m:ctrlPr>
                                <a:rPr kumimoji="1" lang="en-US" altLang="zh-CN" sz="1200" i="1">
                                  <a:solidFill>
                                    <a:srgbClr val="FFC000"/>
                                  </a:solidFill>
                                  <a:latin typeface="Cambria Math" panose="02040503050406030204" pitchFamily="18" charset="0"/>
                                </a:rPr>
                              </m:ctrlPr>
                            </m:sSubSupPr>
                            <m:e>
                              <m:r>
                                <a:rPr kumimoji="1" lang="en-US" altLang="zh-CN" sz="1200" i="1">
                                  <a:solidFill>
                                    <a:srgbClr val="FFC000"/>
                                  </a:solidFill>
                                  <a:latin typeface="Cambria Math" panose="02040503050406030204" pitchFamily="18" charset="0"/>
                                </a:rPr>
                                <m:t>𝑗</m:t>
                              </m:r>
                            </m:e>
                            <m:sub>
                              <m:r>
                                <a:rPr kumimoji="1" lang="en-US" altLang="zh-CN" sz="1200" i="1">
                                  <a:solidFill>
                                    <a:srgbClr val="FFC000"/>
                                  </a:solidFill>
                                  <a:latin typeface="Cambria Math" panose="02040503050406030204" pitchFamily="18" charset="0"/>
                                </a:rPr>
                                <m:t>𝐵</m:t>
                              </m:r>
                              <m:r>
                                <a:rPr kumimoji="1" lang="en-US" altLang="zh-CN" sz="1200" b="0" i="1" smtClean="0">
                                  <a:solidFill>
                                    <a:srgbClr val="FFC000"/>
                                  </a:solidFill>
                                  <a:latin typeface="Cambria Math" panose="02040503050406030204" pitchFamily="18" charset="0"/>
                                </a:rPr>
                                <m:t>2</m:t>
                              </m:r>
                            </m:sub>
                            <m:sup>
                              <m:r>
                                <a:rPr kumimoji="1" lang="en-US" altLang="zh-CN" sz="1200" i="1">
                                  <a:solidFill>
                                    <a:srgbClr val="FFC000"/>
                                  </a:solidFill>
                                  <a:latin typeface="Cambria Math" panose="02040503050406030204" pitchFamily="18" charset="0"/>
                                </a:rPr>
                                <m:t>𝑀𝑎𝑥</m:t>
                              </m:r>
                            </m:sup>
                          </m:sSubSup>
                        </m:sub>
                      </m:sSub>
                    </m:oMath>
                  </m:oMathPara>
                </a14:m>
                <a:endParaRPr lang="zh-CN" altLang="en-US" sz="1200" dirty="0"/>
              </a:p>
            </p:txBody>
          </p:sp>
        </mc:Choice>
        <mc:Fallback xmlns="">
          <p:sp>
            <p:nvSpPr>
              <p:cNvPr id="62" name="文本框 61">
                <a:extLst>
                  <a:ext uri="{FF2B5EF4-FFF2-40B4-BE49-F238E27FC236}">
                    <a16:creationId xmlns:a16="http://schemas.microsoft.com/office/drawing/2014/main" id="{C69C5886-6491-27EC-89FF-2DA4F15512FA}"/>
                  </a:ext>
                </a:extLst>
              </p:cNvPr>
              <p:cNvSpPr txBox="1">
                <a:spLocks noRot="1" noChangeAspect="1" noMove="1" noResize="1" noEditPoints="1" noAdjustHandles="1" noChangeArrowheads="1" noChangeShapeType="1" noTextEdit="1"/>
              </p:cNvSpPr>
              <p:nvPr/>
            </p:nvSpPr>
            <p:spPr>
              <a:xfrm>
                <a:off x="-1102803" y="1383429"/>
                <a:ext cx="5114040" cy="321883"/>
              </a:xfrm>
              <a:prstGeom prst="rect">
                <a:avLst/>
              </a:prstGeom>
              <a:blipFill>
                <a:blip r:embed="rId8"/>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7D1AB98C-AC85-D377-EF32-A81186DCC108}"/>
              </a:ext>
            </a:extLst>
          </p:cNvPr>
          <p:cNvSpPr/>
          <p:nvPr/>
        </p:nvSpPr>
        <p:spPr>
          <a:xfrm>
            <a:off x="5400202" y="4614706"/>
            <a:ext cx="89065" cy="8312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a:extLst>
              <a:ext uri="{FF2B5EF4-FFF2-40B4-BE49-F238E27FC236}">
                <a16:creationId xmlns:a16="http://schemas.microsoft.com/office/drawing/2014/main" id="{40589ACD-B706-2AB2-5574-AD0B56FC88E2}"/>
              </a:ext>
            </a:extLst>
          </p:cNvPr>
          <p:cNvSpPr/>
          <p:nvPr/>
        </p:nvSpPr>
        <p:spPr>
          <a:xfrm>
            <a:off x="5920472" y="3553942"/>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任意形状 71">
            <a:extLst>
              <a:ext uri="{FF2B5EF4-FFF2-40B4-BE49-F238E27FC236}">
                <a16:creationId xmlns:a16="http://schemas.microsoft.com/office/drawing/2014/main" id="{419969BE-6338-93DA-5193-FCE0B0D3BA5D}"/>
              </a:ext>
            </a:extLst>
          </p:cNvPr>
          <p:cNvSpPr/>
          <p:nvPr/>
        </p:nvSpPr>
        <p:spPr>
          <a:xfrm>
            <a:off x="856982" y="3553942"/>
            <a:ext cx="638541" cy="2012359"/>
          </a:xfrm>
          <a:custGeom>
            <a:avLst/>
            <a:gdLst>
              <a:gd name="connsiteX0" fmla="*/ 675105 w 1531284"/>
              <a:gd name="connsiteY0" fmla="*/ 0 h 4153711"/>
              <a:gd name="connsiteX1" fmla="*/ 529190 w 1531284"/>
              <a:gd name="connsiteY1" fmla="*/ 301558 h 4153711"/>
              <a:gd name="connsiteX2" fmla="*/ 227632 w 1531284"/>
              <a:gd name="connsiteY2" fmla="*/ 447473 h 4153711"/>
              <a:gd name="connsiteX3" fmla="*/ 23352 w 1531284"/>
              <a:gd name="connsiteY3" fmla="*/ 632298 h 4153711"/>
              <a:gd name="connsiteX4" fmla="*/ 52535 w 1531284"/>
              <a:gd name="connsiteY4" fmla="*/ 817124 h 4153711"/>
              <a:gd name="connsiteX5" fmla="*/ 451369 w 1531284"/>
              <a:gd name="connsiteY5" fmla="*/ 914400 h 4153711"/>
              <a:gd name="connsiteX6" fmla="*/ 704288 w 1531284"/>
              <a:gd name="connsiteY6" fmla="*/ 1031132 h 4153711"/>
              <a:gd name="connsiteX7" fmla="*/ 782109 w 1531284"/>
              <a:gd name="connsiteY7" fmla="*/ 1186775 h 4153711"/>
              <a:gd name="connsiteX8" fmla="*/ 743198 w 1531284"/>
              <a:gd name="connsiteY8" fmla="*/ 1449422 h 4153711"/>
              <a:gd name="connsiteX9" fmla="*/ 587556 w 1531284"/>
              <a:gd name="connsiteY9" fmla="*/ 1750979 h 4153711"/>
              <a:gd name="connsiteX10" fmla="*/ 616739 w 1531284"/>
              <a:gd name="connsiteY10" fmla="*/ 1906622 h 4153711"/>
              <a:gd name="connsiteX11" fmla="*/ 723743 w 1531284"/>
              <a:gd name="connsiteY11" fmla="*/ 2033081 h 4153711"/>
              <a:gd name="connsiteX12" fmla="*/ 821020 w 1531284"/>
              <a:gd name="connsiteY12" fmla="*/ 2071992 h 4153711"/>
              <a:gd name="connsiteX13" fmla="*/ 1044756 w 1531284"/>
              <a:gd name="connsiteY13" fmla="*/ 2110902 h 4153711"/>
              <a:gd name="connsiteX14" fmla="*/ 1326858 w 1531284"/>
              <a:gd name="connsiteY14" fmla="*/ 2110902 h 4153711"/>
              <a:gd name="connsiteX15" fmla="*/ 1531139 w 1531284"/>
              <a:gd name="connsiteY15" fmla="*/ 2315183 h 4153711"/>
              <a:gd name="connsiteX16" fmla="*/ 1356041 w 1531284"/>
              <a:gd name="connsiteY16" fmla="*/ 2850205 h 4153711"/>
              <a:gd name="connsiteX17" fmla="*/ 1161488 w 1531284"/>
              <a:gd name="connsiteY17" fmla="*/ 3414409 h 4153711"/>
              <a:gd name="connsiteX18" fmla="*/ 1112849 w 1531284"/>
              <a:gd name="connsiteY18" fmla="*/ 4153711 h 415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31284" h="4153711">
                <a:moveTo>
                  <a:pt x="675105" y="0"/>
                </a:moveTo>
                <a:cubicBezTo>
                  <a:pt x="639437" y="113489"/>
                  <a:pt x="603769" y="226979"/>
                  <a:pt x="529190" y="301558"/>
                </a:cubicBezTo>
                <a:cubicBezTo>
                  <a:pt x="454611" y="376137"/>
                  <a:pt x="311938" y="392350"/>
                  <a:pt x="227632" y="447473"/>
                </a:cubicBezTo>
                <a:cubicBezTo>
                  <a:pt x="143326" y="502596"/>
                  <a:pt x="52535" y="570690"/>
                  <a:pt x="23352" y="632298"/>
                </a:cubicBezTo>
                <a:cubicBezTo>
                  <a:pt x="-5831" y="693906"/>
                  <a:pt x="-18801" y="770107"/>
                  <a:pt x="52535" y="817124"/>
                </a:cubicBezTo>
                <a:cubicBezTo>
                  <a:pt x="123871" y="864141"/>
                  <a:pt x="342743" y="878732"/>
                  <a:pt x="451369" y="914400"/>
                </a:cubicBezTo>
                <a:cubicBezTo>
                  <a:pt x="559994" y="950068"/>
                  <a:pt x="649165" y="985736"/>
                  <a:pt x="704288" y="1031132"/>
                </a:cubicBezTo>
                <a:cubicBezTo>
                  <a:pt x="759411" y="1076528"/>
                  <a:pt x="775624" y="1117060"/>
                  <a:pt x="782109" y="1186775"/>
                </a:cubicBezTo>
                <a:cubicBezTo>
                  <a:pt x="788594" y="1256490"/>
                  <a:pt x="775623" y="1355388"/>
                  <a:pt x="743198" y="1449422"/>
                </a:cubicBezTo>
                <a:cubicBezTo>
                  <a:pt x="710773" y="1543456"/>
                  <a:pt x="608632" y="1674779"/>
                  <a:pt x="587556" y="1750979"/>
                </a:cubicBezTo>
                <a:cubicBezTo>
                  <a:pt x="566480" y="1827179"/>
                  <a:pt x="594041" y="1859605"/>
                  <a:pt x="616739" y="1906622"/>
                </a:cubicBezTo>
                <a:cubicBezTo>
                  <a:pt x="639437" y="1953639"/>
                  <a:pt x="689696" y="2005519"/>
                  <a:pt x="723743" y="2033081"/>
                </a:cubicBezTo>
                <a:cubicBezTo>
                  <a:pt x="757790" y="2060643"/>
                  <a:pt x="767518" y="2059022"/>
                  <a:pt x="821020" y="2071992"/>
                </a:cubicBezTo>
                <a:cubicBezTo>
                  <a:pt x="874522" y="2084962"/>
                  <a:pt x="960450" y="2104417"/>
                  <a:pt x="1044756" y="2110902"/>
                </a:cubicBezTo>
                <a:cubicBezTo>
                  <a:pt x="1129062" y="2117387"/>
                  <a:pt x="1245794" y="2076855"/>
                  <a:pt x="1326858" y="2110902"/>
                </a:cubicBezTo>
                <a:cubicBezTo>
                  <a:pt x="1407922" y="2144949"/>
                  <a:pt x="1526275" y="2191966"/>
                  <a:pt x="1531139" y="2315183"/>
                </a:cubicBezTo>
                <a:cubicBezTo>
                  <a:pt x="1536003" y="2438400"/>
                  <a:pt x="1417649" y="2667001"/>
                  <a:pt x="1356041" y="2850205"/>
                </a:cubicBezTo>
                <a:cubicBezTo>
                  <a:pt x="1294433" y="3033409"/>
                  <a:pt x="1202020" y="3197158"/>
                  <a:pt x="1161488" y="3414409"/>
                </a:cubicBezTo>
                <a:cubicBezTo>
                  <a:pt x="1120956" y="3631660"/>
                  <a:pt x="1116902" y="3892685"/>
                  <a:pt x="1112849" y="4153711"/>
                </a:cubicBezTo>
              </a:path>
            </a:pathLst>
          </a:cu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6" name="右箭头 75">
            <a:extLst>
              <a:ext uri="{FF2B5EF4-FFF2-40B4-BE49-F238E27FC236}">
                <a16:creationId xmlns:a16="http://schemas.microsoft.com/office/drawing/2014/main" id="{8D982F9E-1E5C-1C89-B351-20BD9716963C}"/>
              </a:ext>
            </a:extLst>
          </p:cNvPr>
          <p:cNvSpPr/>
          <p:nvPr/>
        </p:nvSpPr>
        <p:spPr>
          <a:xfrm rot="16200000">
            <a:off x="1455718" y="5278489"/>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cxnSp>
        <p:nvCxnSpPr>
          <p:cNvPr id="79" name="直线连接符 78">
            <a:extLst>
              <a:ext uri="{FF2B5EF4-FFF2-40B4-BE49-F238E27FC236}">
                <a16:creationId xmlns:a16="http://schemas.microsoft.com/office/drawing/2014/main" id="{AC263BF2-DA9B-C83D-B1CA-EE735108519D}"/>
              </a:ext>
            </a:extLst>
          </p:cNvPr>
          <p:cNvCxnSpPr>
            <a:cxnSpLocks/>
          </p:cNvCxnSpPr>
          <p:nvPr/>
        </p:nvCxnSpPr>
        <p:spPr>
          <a:xfrm>
            <a:off x="5157216" y="3520225"/>
            <a:ext cx="0" cy="2024105"/>
          </a:xfrm>
          <a:prstGeom prst="line">
            <a:avLst/>
          </a:prstGeom>
          <a:ln>
            <a:solidFill>
              <a:srgbClr val="00B0F0"/>
            </a:solidFill>
            <a:prstDash val="sysDash"/>
          </a:ln>
        </p:spPr>
        <p:style>
          <a:lnRef idx="2">
            <a:schemeClr val="accent1"/>
          </a:lnRef>
          <a:fillRef idx="0">
            <a:schemeClr val="accent1"/>
          </a:fillRef>
          <a:effectRef idx="1">
            <a:schemeClr val="accent1"/>
          </a:effectRef>
          <a:fontRef idx="minor">
            <a:schemeClr val="tx1"/>
          </a:fontRef>
        </p:style>
      </p:cxnSp>
      <p:cxnSp>
        <p:nvCxnSpPr>
          <p:cNvPr id="81" name="直线连接符 80">
            <a:extLst>
              <a:ext uri="{FF2B5EF4-FFF2-40B4-BE49-F238E27FC236}">
                <a16:creationId xmlns:a16="http://schemas.microsoft.com/office/drawing/2014/main" id="{D6AD8B33-F05E-1E52-A4AC-622CC79A8008}"/>
              </a:ext>
            </a:extLst>
          </p:cNvPr>
          <p:cNvCxnSpPr>
            <a:cxnSpLocks/>
          </p:cNvCxnSpPr>
          <p:nvPr/>
        </p:nvCxnSpPr>
        <p:spPr>
          <a:xfrm>
            <a:off x="6248509" y="3520225"/>
            <a:ext cx="0" cy="2024105"/>
          </a:xfrm>
          <a:prstGeom prst="line">
            <a:avLst/>
          </a:prstGeom>
          <a:ln>
            <a:solidFill>
              <a:schemeClr val="accent6">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84" name="直线连接符 83">
            <a:extLst>
              <a:ext uri="{FF2B5EF4-FFF2-40B4-BE49-F238E27FC236}">
                <a16:creationId xmlns:a16="http://schemas.microsoft.com/office/drawing/2014/main" id="{56C5D557-4BCA-1666-C546-1F96C895E820}"/>
              </a:ext>
            </a:extLst>
          </p:cNvPr>
          <p:cNvCxnSpPr>
            <a:cxnSpLocks/>
          </p:cNvCxnSpPr>
          <p:nvPr/>
        </p:nvCxnSpPr>
        <p:spPr>
          <a:xfrm>
            <a:off x="5703130" y="3520225"/>
            <a:ext cx="0" cy="2024105"/>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1049186F-5BC1-C4B9-0A15-1AAF031868DA}"/>
                  </a:ext>
                </a:extLst>
              </p:cNvPr>
              <p:cNvSpPr txBox="1"/>
              <p:nvPr/>
            </p:nvSpPr>
            <p:spPr>
              <a:xfrm>
                <a:off x="5023601" y="5583354"/>
                <a:ext cx="321755" cy="188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chemeClr val="accent1">
                                  <a:lumMod val="60000"/>
                                  <a:lumOff val="40000"/>
                                </a:schemeClr>
                              </a:solidFill>
                              <a:latin typeface="Cambria Math" panose="02040503050406030204" pitchFamily="18" charset="0"/>
                            </a:rPr>
                          </m:ctrlPr>
                        </m:sSubSupPr>
                        <m:e>
                          <m:r>
                            <a:rPr kumimoji="1" lang="en-US" altLang="zh-CN" sz="1100" b="0" i="1" smtClean="0">
                              <a:solidFill>
                                <a:schemeClr val="accent1">
                                  <a:lumMod val="60000"/>
                                  <a:lumOff val="40000"/>
                                </a:schemeClr>
                              </a:solidFill>
                              <a:latin typeface="Cambria Math" panose="02040503050406030204" pitchFamily="18" charset="0"/>
                            </a:rPr>
                            <m:t>𝑗</m:t>
                          </m:r>
                        </m:e>
                        <m:sub>
                          <m:r>
                            <a:rPr kumimoji="1" lang="en-US" altLang="zh-CN" sz="1100" b="0" i="1" smtClean="0">
                              <a:solidFill>
                                <a:schemeClr val="accent1">
                                  <a:lumMod val="60000"/>
                                  <a:lumOff val="40000"/>
                                </a:schemeClr>
                              </a:solidFill>
                              <a:latin typeface="Cambria Math" panose="02040503050406030204" pitchFamily="18" charset="0"/>
                            </a:rPr>
                            <m:t>𝐵</m:t>
                          </m:r>
                          <m:r>
                            <a:rPr kumimoji="1" lang="en-US" altLang="zh-CN" sz="1100" b="0" i="1" smtClean="0">
                              <a:solidFill>
                                <a:schemeClr val="accent1">
                                  <a:lumMod val="60000"/>
                                  <a:lumOff val="40000"/>
                                </a:schemeClr>
                              </a:solidFill>
                              <a:latin typeface="Cambria Math" panose="02040503050406030204" pitchFamily="18" charset="0"/>
                            </a:rPr>
                            <m:t>2</m:t>
                          </m:r>
                        </m:sub>
                        <m:sup>
                          <m:r>
                            <m:rPr>
                              <m:sty m:val="p"/>
                            </m:rPr>
                            <a:rPr kumimoji="1" lang="en-US" altLang="zh-CN" sz="1100" i="1">
                              <a:solidFill>
                                <a:schemeClr val="accent1">
                                  <a:lumMod val="60000"/>
                                  <a:lumOff val="40000"/>
                                </a:schemeClr>
                              </a:solidFill>
                              <a:latin typeface="Cambria Math" panose="02040503050406030204" pitchFamily="18" charset="0"/>
                            </a:rPr>
                            <m:t>prox</m:t>
                          </m:r>
                        </m:sup>
                      </m:sSubSup>
                    </m:oMath>
                  </m:oMathPara>
                </a14:m>
                <a:endParaRPr kumimoji="1" lang="zh-CN" altLang="en-US" sz="1100" dirty="0">
                  <a:solidFill>
                    <a:schemeClr val="accent1">
                      <a:lumMod val="60000"/>
                      <a:lumOff val="40000"/>
                    </a:schemeClr>
                  </a:solidFill>
                </a:endParaRPr>
              </a:p>
            </p:txBody>
          </p:sp>
        </mc:Choice>
        <mc:Fallback xmlns="">
          <p:sp>
            <p:nvSpPr>
              <p:cNvPr id="85" name="文本框 84">
                <a:extLst>
                  <a:ext uri="{FF2B5EF4-FFF2-40B4-BE49-F238E27FC236}">
                    <a16:creationId xmlns:a16="http://schemas.microsoft.com/office/drawing/2014/main" id="{1049186F-5BC1-C4B9-0A15-1AAF031868DA}"/>
                  </a:ext>
                </a:extLst>
              </p:cNvPr>
              <p:cNvSpPr txBox="1">
                <a:spLocks noRot="1" noChangeAspect="1" noMove="1" noResize="1" noEditPoints="1" noAdjustHandles="1" noChangeArrowheads="1" noChangeShapeType="1" noTextEdit="1"/>
              </p:cNvSpPr>
              <p:nvPr/>
            </p:nvSpPr>
            <p:spPr>
              <a:xfrm>
                <a:off x="5023601" y="5583354"/>
                <a:ext cx="321755" cy="188450"/>
              </a:xfrm>
              <a:prstGeom prst="rect">
                <a:avLst/>
              </a:prstGeom>
              <a:blipFill>
                <a:blip r:embed="rId9"/>
                <a:stretch>
                  <a:fillRect l="-11538" r="-3846"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BDBAABD-7DF5-8AD6-E61E-179FE42AC13B}"/>
                  </a:ext>
                </a:extLst>
              </p:cNvPr>
              <p:cNvSpPr txBox="1"/>
              <p:nvPr/>
            </p:nvSpPr>
            <p:spPr>
              <a:xfrm>
                <a:off x="6097554" y="5581515"/>
                <a:ext cx="280077" cy="1805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rgbClr val="92D050"/>
                              </a:solidFill>
                              <a:latin typeface="Cambria Math" panose="02040503050406030204" pitchFamily="18" charset="0"/>
                            </a:rPr>
                          </m:ctrlPr>
                        </m:sSubSupPr>
                        <m:e>
                          <m:r>
                            <a:rPr kumimoji="1" lang="en-US" altLang="zh-CN" sz="1100" b="0" i="1" smtClean="0">
                              <a:solidFill>
                                <a:srgbClr val="92D050"/>
                              </a:solidFill>
                              <a:latin typeface="Cambria Math" panose="02040503050406030204" pitchFamily="18" charset="0"/>
                            </a:rPr>
                            <m:t>𝑗</m:t>
                          </m:r>
                        </m:e>
                        <m:sub>
                          <m:r>
                            <a:rPr kumimoji="1" lang="en-US" altLang="zh-CN" sz="1100" b="0" i="1" smtClean="0">
                              <a:solidFill>
                                <a:srgbClr val="92D050"/>
                              </a:solidFill>
                              <a:latin typeface="Cambria Math" panose="02040503050406030204" pitchFamily="18" charset="0"/>
                            </a:rPr>
                            <m:t>𝐵</m:t>
                          </m:r>
                          <m:r>
                            <a:rPr kumimoji="1" lang="en-US" altLang="zh-CN" sz="1100" b="0" i="1" smtClean="0">
                              <a:solidFill>
                                <a:srgbClr val="92D050"/>
                              </a:solidFill>
                              <a:latin typeface="Cambria Math" panose="02040503050406030204" pitchFamily="18" charset="0"/>
                            </a:rPr>
                            <m:t>1</m:t>
                          </m:r>
                        </m:sub>
                        <m:sup>
                          <m:r>
                            <m:rPr>
                              <m:sty m:val="p"/>
                            </m:rPr>
                            <a:rPr kumimoji="1" lang="en-US" altLang="zh-CN" sz="1100" i="1">
                              <a:solidFill>
                                <a:srgbClr val="92D050"/>
                              </a:solidFill>
                              <a:latin typeface="Cambria Math" panose="02040503050406030204" pitchFamily="18" charset="0"/>
                            </a:rPr>
                            <m:t>dist</m:t>
                          </m:r>
                        </m:sup>
                      </m:sSubSup>
                    </m:oMath>
                  </m:oMathPara>
                </a14:m>
                <a:endParaRPr kumimoji="1" lang="zh-CN" altLang="en-US" sz="1100" dirty="0">
                  <a:solidFill>
                    <a:srgbClr val="92D050"/>
                  </a:solidFill>
                </a:endParaRPr>
              </a:p>
            </p:txBody>
          </p:sp>
        </mc:Choice>
        <mc:Fallback xmlns="">
          <p:sp>
            <p:nvSpPr>
              <p:cNvPr id="86" name="文本框 85">
                <a:extLst>
                  <a:ext uri="{FF2B5EF4-FFF2-40B4-BE49-F238E27FC236}">
                    <a16:creationId xmlns:a16="http://schemas.microsoft.com/office/drawing/2014/main" id="{EBDBAABD-7DF5-8AD6-E61E-179FE42AC13B}"/>
                  </a:ext>
                </a:extLst>
              </p:cNvPr>
              <p:cNvSpPr txBox="1">
                <a:spLocks noRot="1" noChangeAspect="1" noMove="1" noResize="1" noEditPoints="1" noAdjustHandles="1" noChangeArrowheads="1" noChangeShapeType="1" noTextEdit="1"/>
              </p:cNvSpPr>
              <p:nvPr/>
            </p:nvSpPr>
            <p:spPr>
              <a:xfrm>
                <a:off x="6097554" y="5581515"/>
                <a:ext cx="280077" cy="180562"/>
              </a:xfrm>
              <a:prstGeom prst="rect">
                <a:avLst/>
              </a:prstGeom>
              <a:blipFill>
                <a:blip r:embed="rId10"/>
                <a:stretch>
                  <a:fillRect l="-17391" r="-4348"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D1E79D5A-663D-10E7-A4E8-DEE3234BBDA0}"/>
                  </a:ext>
                </a:extLst>
              </p:cNvPr>
              <p:cNvSpPr txBox="1"/>
              <p:nvPr/>
            </p:nvSpPr>
            <p:spPr>
              <a:xfrm>
                <a:off x="5571863" y="5654320"/>
                <a:ext cx="340863"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chemeClr val="tx1"/>
                              </a:solidFill>
                              <a:latin typeface="Cambria Math" panose="02040503050406030204" pitchFamily="18" charset="0"/>
                            </a:rPr>
                          </m:ctrlPr>
                        </m:sSubPr>
                        <m:e>
                          <m:r>
                            <a:rPr kumimoji="1" lang="en-US" altLang="zh-CN" sz="1100" b="0" i="1" smtClean="0">
                              <a:solidFill>
                                <a:schemeClr val="tx1"/>
                              </a:solidFill>
                              <a:latin typeface="Cambria Math" panose="02040503050406030204" pitchFamily="18" charset="0"/>
                            </a:rPr>
                            <m:t>𝑗</m:t>
                          </m:r>
                        </m:e>
                        <m:sub>
                          <m:r>
                            <a:rPr kumimoji="1" lang="en-US" altLang="zh-CN" sz="1100" b="0" i="1" smtClean="0">
                              <a:solidFill>
                                <a:schemeClr val="tx1"/>
                              </a:solidFill>
                              <a:latin typeface="Cambria Math" panose="02040503050406030204" pitchFamily="18" charset="0"/>
                            </a:rPr>
                            <m:t>𝐵</m:t>
                          </m:r>
                          <m:r>
                            <a:rPr kumimoji="1" lang="en-US" altLang="zh-CN" sz="1100" b="0" i="1" smtClean="0">
                              <a:solidFill>
                                <a:schemeClr val="tx1"/>
                              </a:solidFill>
                              <a:latin typeface="Cambria Math" panose="02040503050406030204" pitchFamily="18" charset="0"/>
                            </a:rPr>
                            <m:t>1</m:t>
                          </m:r>
                          <m:r>
                            <a:rPr kumimoji="1" lang="en-US" altLang="zh-CN" sz="1100" b="0" i="1" smtClean="0">
                              <a:solidFill>
                                <a:schemeClr val="tx1"/>
                              </a:solidFill>
                              <a:latin typeface="Cambria Math" panose="02040503050406030204" pitchFamily="18" charset="0"/>
                            </a:rPr>
                            <m:t>𝐵</m:t>
                          </m:r>
                          <m:r>
                            <a:rPr kumimoji="1" lang="en-US" altLang="zh-CN" sz="1100" b="0" i="1" smtClean="0">
                              <a:solidFill>
                                <a:schemeClr val="tx1"/>
                              </a:solidFill>
                              <a:latin typeface="Cambria Math" panose="02040503050406030204" pitchFamily="18" charset="0"/>
                            </a:rPr>
                            <m:t>2</m:t>
                          </m:r>
                        </m:sub>
                      </m:sSub>
                    </m:oMath>
                  </m:oMathPara>
                </a14:m>
                <a:endParaRPr kumimoji="1" lang="zh-CN" altLang="en-US" sz="1100" dirty="0">
                  <a:solidFill>
                    <a:schemeClr val="tx1"/>
                  </a:solidFill>
                </a:endParaRPr>
              </a:p>
            </p:txBody>
          </p:sp>
        </mc:Choice>
        <mc:Fallback xmlns="">
          <p:sp>
            <p:nvSpPr>
              <p:cNvPr id="87" name="文本框 86">
                <a:extLst>
                  <a:ext uri="{FF2B5EF4-FFF2-40B4-BE49-F238E27FC236}">
                    <a16:creationId xmlns:a16="http://schemas.microsoft.com/office/drawing/2014/main" id="{D1E79D5A-663D-10E7-A4E8-DEE3234BBDA0}"/>
                  </a:ext>
                </a:extLst>
              </p:cNvPr>
              <p:cNvSpPr txBox="1">
                <a:spLocks noRot="1" noChangeAspect="1" noMove="1" noResize="1" noEditPoints="1" noAdjustHandles="1" noChangeArrowheads="1" noChangeShapeType="1" noTextEdit="1"/>
              </p:cNvSpPr>
              <p:nvPr/>
            </p:nvSpPr>
            <p:spPr>
              <a:xfrm>
                <a:off x="5571863" y="5654320"/>
                <a:ext cx="340863" cy="169277"/>
              </a:xfrm>
              <a:prstGeom prst="rect">
                <a:avLst/>
              </a:prstGeom>
              <a:blipFill>
                <a:blip r:embed="rId11"/>
                <a:stretch>
                  <a:fillRect l="-10714" r="-3571" b="-21429"/>
                </a:stretch>
              </a:blipFill>
            </p:spPr>
            <p:txBody>
              <a:bodyPr/>
              <a:lstStyle/>
              <a:p>
                <a:r>
                  <a:rPr lang="zh-CN" altLang="en-US">
                    <a:noFill/>
                  </a:rPr>
                  <a:t> </a:t>
                </a:r>
              </a:p>
            </p:txBody>
          </p:sp>
        </mc:Fallback>
      </mc:AlternateContent>
      <p:sp>
        <p:nvSpPr>
          <p:cNvPr id="90" name="矩形 89">
            <a:extLst>
              <a:ext uri="{FF2B5EF4-FFF2-40B4-BE49-F238E27FC236}">
                <a16:creationId xmlns:a16="http://schemas.microsoft.com/office/drawing/2014/main" id="{A442D26D-98A8-BAD5-9377-A138CAE8D689}"/>
              </a:ext>
            </a:extLst>
          </p:cNvPr>
          <p:cNvSpPr/>
          <p:nvPr/>
        </p:nvSpPr>
        <p:spPr>
          <a:xfrm>
            <a:off x="5173086" y="3527711"/>
            <a:ext cx="508413" cy="1983287"/>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8" name="文本框 87">
            <a:extLst>
              <a:ext uri="{FF2B5EF4-FFF2-40B4-BE49-F238E27FC236}">
                <a16:creationId xmlns:a16="http://schemas.microsoft.com/office/drawing/2014/main" id="{E2C19C50-4D49-6F03-D0A9-3D25A6631E82}"/>
              </a:ext>
            </a:extLst>
          </p:cNvPr>
          <p:cNvSpPr txBox="1"/>
          <p:nvPr/>
        </p:nvSpPr>
        <p:spPr>
          <a:xfrm>
            <a:off x="5239375" y="5079774"/>
            <a:ext cx="502919" cy="307777"/>
          </a:xfrm>
          <a:prstGeom prst="rect">
            <a:avLst/>
          </a:prstGeom>
          <a:noFill/>
        </p:spPr>
        <p:txBody>
          <a:bodyPr wrap="square" rtlCol="0">
            <a:spAutoFit/>
          </a:bodyPr>
          <a:lstStyle/>
          <a:p>
            <a:r>
              <a:rPr kumimoji="1" lang="en-US" altLang="zh-CN" sz="1400" dirty="0"/>
              <a:t>B2</a:t>
            </a:r>
            <a:endParaRPr kumimoji="1" lang="zh-CN" altLang="en-US" sz="1400" dirty="0"/>
          </a:p>
        </p:txBody>
      </p:sp>
      <p:sp>
        <p:nvSpPr>
          <p:cNvPr id="91" name="矩形 90">
            <a:extLst>
              <a:ext uri="{FF2B5EF4-FFF2-40B4-BE49-F238E27FC236}">
                <a16:creationId xmlns:a16="http://schemas.microsoft.com/office/drawing/2014/main" id="{A3A1EC65-5011-4629-EB60-7D4C9E6FC245}"/>
              </a:ext>
            </a:extLst>
          </p:cNvPr>
          <p:cNvSpPr/>
          <p:nvPr/>
        </p:nvSpPr>
        <p:spPr>
          <a:xfrm>
            <a:off x="5718464" y="3527711"/>
            <a:ext cx="508413" cy="1983287"/>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89" name="文本框 88">
            <a:extLst>
              <a:ext uri="{FF2B5EF4-FFF2-40B4-BE49-F238E27FC236}">
                <a16:creationId xmlns:a16="http://schemas.microsoft.com/office/drawing/2014/main" id="{E1BBAD4E-E982-EF59-F4B4-F53B4FAC942C}"/>
              </a:ext>
            </a:extLst>
          </p:cNvPr>
          <p:cNvSpPr txBox="1"/>
          <p:nvPr/>
        </p:nvSpPr>
        <p:spPr>
          <a:xfrm>
            <a:off x="5791861" y="5079774"/>
            <a:ext cx="502919" cy="307777"/>
          </a:xfrm>
          <a:prstGeom prst="rect">
            <a:avLst/>
          </a:prstGeom>
          <a:noFill/>
        </p:spPr>
        <p:txBody>
          <a:bodyPr wrap="square" rtlCol="0">
            <a:spAutoFit/>
          </a:bodyPr>
          <a:lstStyle/>
          <a:p>
            <a:r>
              <a:rPr kumimoji="1" lang="en-US" altLang="zh-CN" sz="1400" dirty="0"/>
              <a:t>B1</a:t>
            </a:r>
            <a:endParaRPr kumimoji="1" lang="zh-CN" altLang="en-US" sz="1400" dirty="0"/>
          </a:p>
        </p:txBody>
      </p:sp>
      <p:sp>
        <p:nvSpPr>
          <p:cNvPr id="99" name="任意形状 98">
            <a:extLst>
              <a:ext uri="{FF2B5EF4-FFF2-40B4-BE49-F238E27FC236}">
                <a16:creationId xmlns:a16="http://schemas.microsoft.com/office/drawing/2014/main" id="{FA537254-411F-7D21-458D-250553AE4FA3}"/>
              </a:ext>
            </a:extLst>
          </p:cNvPr>
          <p:cNvSpPr/>
          <p:nvPr/>
        </p:nvSpPr>
        <p:spPr>
          <a:xfrm>
            <a:off x="1045698" y="3990535"/>
            <a:ext cx="135988" cy="276665"/>
          </a:xfrm>
          <a:custGeom>
            <a:avLst/>
            <a:gdLst>
              <a:gd name="connsiteX0" fmla="*/ 0 w 135988"/>
              <a:gd name="connsiteY0" fmla="*/ 0 h 276665"/>
              <a:gd name="connsiteX1" fmla="*/ 107853 w 135988"/>
              <a:gd name="connsiteY1" fmla="*/ 65650 h 276665"/>
              <a:gd name="connsiteX2" fmla="*/ 135988 w 135988"/>
              <a:gd name="connsiteY2" fmla="*/ 178191 h 276665"/>
              <a:gd name="connsiteX3" fmla="*/ 107853 w 135988"/>
              <a:gd name="connsiteY3" fmla="*/ 276665 h 276665"/>
            </a:gdLst>
            <a:ahLst/>
            <a:cxnLst>
              <a:cxn ang="0">
                <a:pos x="connsiteX0" y="connsiteY0"/>
              </a:cxn>
              <a:cxn ang="0">
                <a:pos x="connsiteX1" y="connsiteY1"/>
              </a:cxn>
              <a:cxn ang="0">
                <a:pos x="connsiteX2" y="connsiteY2"/>
              </a:cxn>
              <a:cxn ang="0">
                <a:pos x="connsiteX3" y="connsiteY3"/>
              </a:cxn>
            </a:cxnLst>
            <a:rect l="l" t="t" r="r" b="b"/>
            <a:pathLst>
              <a:path w="135988" h="276665">
                <a:moveTo>
                  <a:pt x="0" y="0"/>
                </a:moveTo>
                <a:cubicBezTo>
                  <a:pt x="42594" y="17976"/>
                  <a:pt x="85188" y="35952"/>
                  <a:pt x="107853" y="65650"/>
                </a:cubicBezTo>
                <a:cubicBezTo>
                  <a:pt x="130518" y="95348"/>
                  <a:pt x="135988" y="143022"/>
                  <a:pt x="135988" y="178191"/>
                </a:cubicBezTo>
                <a:cubicBezTo>
                  <a:pt x="135988" y="213360"/>
                  <a:pt x="121920" y="245012"/>
                  <a:pt x="107853" y="276665"/>
                </a:cubicBezTo>
              </a:path>
            </a:pathLst>
          </a:custGeom>
          <a:noFill/>
          <a:ln w="444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970D7F31-C51E-2F48-B75F-5522553C4223}"/>
              </a:ext>
            </a:extLst>
          </p:cNvPr>
          <p:cNvSpPr/>
          <p:nvPr/>
        </p:nvSpPr>
        <p:spPr>
          <a:xfrm>
            <a:off x="853429" y="3746695"/>
            <a:ext cx="173513" cy="237416"/>
          </a:xfrm>
          <a:custGeom>
            <a:avLst/>
            <a:gdLst>
              <a:gd name="connsiteX0" fmla="*/ 135999 w 173513"/>
              <a:gd name="connsiteY0" fmla="*/ 0 h 237416"/>
              <a:gd name="connsiteX1" fmla="*/ 60971 w 173513"/>
              <a:gd name="connsiteY1" fmla="*/ 56271 h 237416"/>
              <a:gd name="connsiteX2" fmla="*/ 11 w 173513"/>
              <a:gd name="connsiteY2" fmla="*/ 135988 h 237416"/>
              <a:gd name="connsiteX3" fmla="*/ 65660 w 173513"/>
              <a:gd name="connsiteY3" fmla="*/ 225083 h 237416"/>
              <a:gd name="connsiteX4" fmla="*/ 173513 w 173513"/>
              <a:gd name="connsiteY4" fmla="*/ 234462 h 23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13" h="237416">
                <a:moveTo>
                  <a:pt x="135999" y="0"/>
                </a:moveTo>
                <a:cubicBezTo>
                  <a:pt x="109817" y="16803"/>
                  <a:pt x="83636" y="33606"/>
                  <a:pt x="60971" y="56271"/>
                </a:cubicBezTo>
                <a:cubicBezTo>
                  <a:pt x="38306" y="78936"/>
                  <a:pt x="-770" y="107853"/>
                  <a:pt x="11" y="135988"/>
                </a:cubicBezTo>
                <a:cubicBezTo>
                  <a:pt x="792" y="164123"/>
                  <a:pt x="36743" y="208671"/>
                  <a:pt x="65660" y="225083"/>
                </a:cubicBezTo>
                <a:cubicBezTo>
                  <a:pt x="94577" y="241495"/>
                  <a:pt x="134045" y="237978"/>
                  <a:pt x="173513" y="234462"/>
                </a:cubicBezTo>
              </a:path>
            </a:pathLst>
          </a:cu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椭圆 73">
            <a:extLst>
              <a:ext uri="{FF2B5EF4-FFF2-40B4-BE49-F238E27FC236}">
                <a16:creationId xmlns:a16="http://schemas.microsoft.com/office/drawing/2014/main" id="{CAD5A3C1-25AD-E700-F5E6-8B3D7E36EE14}"/>
              </a:ext>
            </a:extLst>
          </p:cNvPr>
          <p:cNvSpPr/>
          <p:nvPr/>
        </p:nvSpPr>
        <p:spPr>
          <a:xfrm>
            <a:off x="952852" y="3715060"/>
            <a:ext cx="89065" cy="83128"/>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椭圆 74">
            <a:extLst>
              <a:ext uri="{FF2B5EF4-FFF2-40B4-BE49-F238E27FC236}">
                <a16:creationId xmlns:a16="http://schemas.microsoft.com/office/drawing/2014/main" id="{EB1572BF-C072-263F-F262-AEC70F3A40F1}"/>
              </a:ext>
            </a:extLst>
          </p:cNvPr>
          <p:cNvSpPr/>
          <p:nvPr/>
        </p:nvSpPr>
        <p:spPr>
          <a:xfrm>
            <a:off x="997384" y="3945415"/>
            <a:ext cx="89065" cy="8312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椭圆 97">
            <a:extLst>
              <a:ext uri="{FF2B5EF4-FFF2-40B4-BE49-F238E27FC236}">
                <a16:creationId xmlns:a16="http://schemas.microsoft.com/office/drawing/2014/main" id="{6B2B247E-E75B-C2EF-1392-0C1692F79B95}"/>
              </a:ext>
            </a:extLst>
          </p:cNvPr>
          <p:cNvSpPr/>
          <p:nvPr/>
        </p:nvSpPr>
        <p:spPr>
          <a:xfrm>
            <a:off x="1111125" y="4231742"/>
            <a:ext cx="89065" cy="8312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F277243E-F16E-39F2-7623-1AB1D611E2FE}"/>
                  </a:ext>
                </a:extLst>
              </p:cNvPr>
              <p:cNvSpPr txBox="1"/>
              <p:nvPr/>
            </p:nvSpPr>
            <p:spPr>
              <a:xfrm>
                <a:off x="265505" y="3424812"/>
                <a:ext cx="941050" cy="331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92D050"/>
                              </a:solidFill>
                              <a:latin typeface="Cambria Math" panose="02040503050406030204" pitchFamily="18" charset="0"/>
                            </a:rPr>
                          </m:ctrlPr>
                        </m:sSubPr>
                        <m:e>
                          <m:r>
                            <a:rPr kumimoji="1" lang="en-US" altLang="zh-CN" sz="1200" b="1" i="1" smtClean="0">
                              <a:solidFill>
                                <a:srgbClr val="92D050"/>
                              </a:solidFill>
                              <a:latin typeface="Cambria Math" panose="02040503050406030204" pitchFamily="18" charset="0"/>
                            </a:rPr>
                            <m:t>𝒑</m:t>
                          </m:r>
                        </m:e>
                        <m:sub>
                          <m:r>
                            <a:rPr kumimoji="1" lang="en-US" altLang="zh-CN" sz="1200" b="0" i="1" smtClean="0">
                              <a:solidFill>
                                <a:srgbClr val="92D050"/>
                              </a:solidFill>
                              <a:latin typeface="Cambria Math" panose="02040503050406030204" pitchFamily="18" charset="0"/>
                            </a:rPr>
                            <m:t>𝑖</m:t>
                          </m:r>
                          <m:r>
                            <a:rPr kumimoji="1" lang="en-US" altLang="zh-CN" sz="1200" b="0" i="1" smtClean="0">
                              <a:solidFill>
                                <a:srgbClr val="92D050"/>
                              </a:solidFill>
                              <a:latin typeface="Cambria Math" panose="02040503050406030204" pitchFamily="18" charset="0"/>
                            </a:rPr>
                            <m:t>,</m:t>
                          </m:r>
                          <m:sSubSup>
                            <m:sSubSupPr>
                              <m:ctrlPr>
                                <a:rPr kumimoji="1" lang="en-US" altLang="zh-CN" sz="1200" i="1">
                                  <a:solidFill>
                                    <a:srgbClr val="92D050"/>
                                  </a:solidFill>
                                  <a:latin typeface="Cambria Math" panose="02040503050406030204" pitchFamily="18" charset="0"/>
                                </a:rPr>
                              </m:ctrlPr>
                            </m:sSubSupPr>
                            <m:e>
                              <m:r>
                                <a:rPr kumimoji="1" lang="en-US" altLang="zh-CN" sz="1200" i="1">
                                  <a:solidFill>
                                    <a:srgbClr val="92D050"/>
                                  </a:solidFill>
                                  <a:latin typeface="Cambria Math" panose="02040503050406030204" pitchFamily="18" charset="0"/>
                                </a:rPr>
                                <m:t>𝑗</m:t>
                              </m:r>
                            </m:e>
                            <m:sub>
                              <m:r>
                                <a:rPr kumimoji="1" lang="en-US" altLang="zh-CN" sz="1200" i="1">
                                  <a:solidFill>
                                    <a:srgbClr val="92D050"/>
                                  </a:solidFill>
                                  <a:latin typeface="Cambria Math" panose="02040503050406030204" pitchFamily="18" charset="0"/>
                                </a:rPr>
                                <m:t>𝐵</m:t>
                              </m:r>
                              <m:r>
                                <a:rPr kumimoji="1" lang="en-US" altLang="zh-CN" sz="1200" b="0" i="1" smtClean="0">
                                  <a:solidFill>
                                    <a:srgbClr val="92D050"/>
                                  </a:solidFill>
                                  <a:latin typeface="Cambria Math" panose="02040503050406030204" pitchFamily="18" charset="0"/>
                                </a:rPr>
                                <m:t>1</m:t>
                              </m:r>
                            </m:sub>
                            <m:sup>
                              <m:r>
                                <a:rPr kumimoji="1" lang="en-US" altLang="zh-CN" sz="1200" b="0" i="1" smtClean="0">
                                  <a:solidFill>
                                    <a:srgbClr val="92D050"/>
                                  </a:solidFill>
                                  <a:latin typeface="Cambria Math" panose="02040503050406030204" pitchFamily="18" charset="0"/>
                                </a:rPr>
                                <m:t>𝑝𝑟𝑜𝑥</m:t>
                              </m:r>
                            </m:sup>
                          </m:sSubSup>
                        </m:sub>
                      </m:sSub>
                    </m:oMath>
                  </m:oMathPara>
                </a14:m>
                <a:endParaRPr lang="zh-CN" altLang="en-US" sz="1200" dirty="0">
                  <a:solidFill>
                    <a:srgbClr val="92D050"/>
                  </a:solidFill>
                </a:endParaRPr>
              </a:p>
            </p:txBody>
          </p:sp>
        </mc:Choice>
        <mc:Fallback xmlns="">
          <p:sp>
            <p:nvSpPr>
              <p:cNvPr id="101" name="文本框 100">
                <a:extLst>
                  <a:ext uri="{FF2B5EF4-FFF2-40B4-BE49-F238E27FC236}">
                    <a16:creationId xmlns:a16="http://schemas.microsoft.com/office/drawing/2014/main" id="{F277243E-F16E-39F2-7623-1AB1D611E2FE}"/>
                  </a:ext>
                </a:extLst>
              </p:cNvPr>
              <p:cNvSpPr txBox="1">
                <a:spLocks noRot="1" noChangeAspect="1" noMove="1" noResize="1" noEditPoints="1" noAdjustHandles="1" noChangeArrowheads="1" noChangeShapeType="1" noTextEdit="1"/>
              </p:cNvSpPr>
              <p:nvPr/>
            </p:nvSpPr>
            <p:spPr>
              <a:xfrm>
                <a:off x="265505" y="3424812"/>
                <a:ext cx="941050" cy="33124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7CCE6B6D-4EB2-8999-D71B-2EFE6EA7FABD}"/>
                  </a:ext>
                </a:extLst>
              </p:cNvPr>
              <p:cNvSpPr txBox="1"/>
              <p:nvPr/>
            </p:nvSpPr>
            <p:spPr>
              <a:xfrm>
                <a:off x="1015972" y="4188109"/>
                <a:ext cx="941050" cy="331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00B0F0"/>
                              </a:solidFill>
                              <a:latin typeface="Cambria Math" panose="02040503050406030204" pitchFamily="18" charset="0"/>
                            </a:rPr>
                          </m:ctrlPr>
                        </m:sSubPr>
                        <m:e>
                          <m:r>
                            <a:rPr kumimoji="1" lang="en-US" altLang="zh-CN" sz="1200" b="1" i="1" smtClean="0">
                              <a:solidFill>
                                <a:srgbClr val="00B0F0"/>
                              </a:solidFill>
                              <a:latin typeface="Cambria Math" panose="02040503050406030204" pitchFamily="18" charset="0"/>
                            </a:rPr>
                            <m:t>𝒑</m:t>
                          </m:r>
                        </m:e>
                        <m:sub>
                          <m:r>
                            <a:rPr kumimoji="1" lang="en-US" altLang="zh-CN" sz="1200" b="0" i="1" smtClean="0">
                              <a:solidFill>
                                <a:srgbClr val="00B0F0"/>
                              </a:solidFill>
                              <a:latin typeface="Cambria Math" panose="02040503050406030204" pitchFamily="18" charset="0"/>
                            </a:rPr>
                            <m:t>𝑖</m:t>
                          </m:r>
                          <m:r>
                            <a:rPr kumimoji="1" lang="en-US" altLang="zh-CN" sz="1200" b="0" i="1" smtClean="0">
                              <a:solidFill>
                                <a:srgbClr val="00B0F0"/>
                              </a:solidFill>
                              <a:latin typeface="Cambria Math" panose="02040503050406030204" pitchFamily="18" charset="0"/>
                            </a:rPr>
                            <m:t>,</m:t>
                          </m:r>
                          <m:sSubSup>
                            <m:sSubSupPr>
                              <m:ctrlPr>
                                <a:rPr kumimoji="1" lang="en-US" altLang="zh-CN" sz="1200" i="1">
                                  <a:solidFill>
                                    <a:srgbClr val="00B0F0"/>
                                  </a:solidFill>
                                  <a:latin typeface="Cambria Math" panose="02040503050406030204" pitchFamily="18" charset="0"/>
                                </a:rPr>
                              </m:ctrlPr>
                            </m:sSubSupPr>
                            <m:e>
                              <m:r>
                                <a:rPr kumimoji="1" lang="en-US" altLang="zh-CN" sz="1200" i="1">
                                  <a:solidFill>
                                    <a:srgbClr val="00B0F0"/>
                                  </a:solidFill>
                                  <a:latin typeface="Cambria Math" panose="02040503050406030204" pitchFamily="18" charset="0"/>
                                </a:rPr>
                                <m:t>𝑗</m:t>
                              </m:r>
                            </m:e>
                            <m:sub>
                              <m:r>
                                <a:rPr kumimoji="1" lang="en-US" altLang="zh-CN" sz="1200" i="1">
                                  <a:solidFill>
                                    <a:srgbClr val="00B0F0"/>
                                  </a:solidFill>
                                  <a:latin typeface="Cambria Math" panose="02040503050406030204" pitchFamily="18" charset="0"/>
                                </a:rPr>
                                <m:t>𝐵</m:t>
                              </m:r>
                              <m:r>
                                <a:rPr kumimoji="1" lang="en-US" altLang="zh-CN" sz="1200" b="0" i="1" smtClean="0">
                                  <a:solidFill>
                                    <a:srgbClr val="00B0F0"/>
                                  </a:solidFill>
                                  <a:latin typeface="Cambria Math" panose="02040503050406030204" pitchFamily="18" charset="0"/>
                                </a:rPr>
                                <m:t>1</m:t>
                              </m:r>
                            </m:sub>
                            <m:sup>
                              <m:r>
                                <a:rPr kumimoji="1" lang="en-US" altLang="zh-CN" sz="1200" b="0" i="1" smtClean="0">
                                  <a:solidFill>
                                    <a:srgbClr val="00B0F0"/>
                                  </a:solidFill>
                                  <a:latin typeface="Cambria Math" panose="02040503050406030204" pitchFamily="18" charset="0"/>
                                </a:rPr>
                                <m:t>𝑑𝑖𝑠𝑡</m:t>
                              </m:r>
                            </m:sup>
                          </m:sSubSup>
                        </m:sub>
                      </m:sSub>
                    </m:oMath>
                  </m:oMathPara>
                </a14:m>
                <a:endParaRPr lang="zh-CN" altLang="en-US" sz="1200" dirty="0">
                  <a:solidFill>
                    <a:srgbClr val="00B0F0"/>
                  </a:solidFill>
                </a:endParaRPr>
              </a:p>
            </p:txBody>
          </p:sp>
        </mc:Choice>
        <mc:Fallback xmlns="">
          <p:sp>
            <p:nvSpPr>
              <p:cNvPr id="102" name="文本框 101">
                <a:extLst>
                  <a:ext uri="{FF2B5EF4-FFF2-40B4-BE49-F238E27FC236}">
                    <a16:creationId xmlns:a16="http://schemas.microsoft.com/office/drawing/2014/main" id="{7CCE6B6D-4EB2-8999-D71B-2EFE6EA7FABD}"/>
                  </a:ext>
                </a:extLst>
              </p:cNvPr>
              <p:cNvSpPr txBox="1">
                <a:spLocks noRot="1" noChangeAspect="1" noMove="1" noResize="1" noEditPoints="1" noAdjustHandles="1" noChangeArrowheads="1" noChangeShapeType="1" noTextEdit="1"/>
              </p:cNvSpPr>
              <p:nvPr/>
            </p:nvSpPr>
            <p:spPr>
              <a:xfrm>
                <a:off x="1015972" y="4188109"/>
                <a:ext cx="941050" cy="33124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18156A71-9758-7029-AFB1-E0A17A6996BB}"/>
                  </a:ext>
                </a:extLst>
              </p:cNvPr>
              <p:cNvSpPr txBox="1"/>
              <p:nvPr/>
            </p:nvSpPr>
            <p:spPr>
              <a:xfrm>
                <a:off x="909768" y="3727965"/>
                <a:ext cx="941050" cy="3002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tx1"/>
                              </a:solidFill>
                              <a:latin typeface="Cambria Math" panose="02040503050406030204" pitchFamily="18" charset="0"/>
                            </a:rPr>
                          </m:ctrlPr>
                        </m:sSubPr>
                        <m:e>
                          <m:r>
                            <a:rPr kumimoji="1" lang="en-US" altLang="zh-CN" sz="1200" b="1" i="1" smtClean="0">
                              <a:solidFill>
                                <a:schemeClr val="tx1"/>
                              </a:solidFill>
                              <a:latin typeface="Cambria Math" panose="02040503050406030204" pitchFamily="18" charset="0"/>
                            </a:rPr>
                            <m:t>𝒑</m:t>
                          </m:r>
                        </m:e>
                        <m:sub>
                          <m:r>
                            <a:rPr kumimoji="1" lang="en-US" altLang="zh-CN" sz="1200" b="0" i="1" smtClean="0">
                              <a:solidFill>
                                <a:schemeClr val="tx1"/>
                              </a:solidFill>
                              <a:latin typeface="Cambria Math" panose="02040503050406030204" pitchFamily="18" charset="0"/>
                            </a:rPr>
                            <m:t>𝑖</m:t>
                          </m:r>
                          <m:r>
                            <a:rPr kumimoji="1" lang="en-US" altLang="zh-CN" sz="1200" b="0" i="1" smtClean="0">
                              <a:solidFill>
                                <a:schemeClr val="tx1"/>
                              </a:solidFill>
                              <a:latin typeface="Cambria Math" panose="02040503050406030204" pitchFamily="18" charset="0"/>
                            </a:rPr>
                            <m:t>,</m:t>
                          </m:r>
                          <m:sSub>
                            <m:sSubPr>
                              <m:ctrlPr>
                                <a:rPr kumimoji="1" lang="en-US" altLang="zh-CN" sz="1200" b="0" i="1" smtClean="0">
                                  <a:solidFill>
                                    <a:schemeClr val="tx1"/>
                                  </a:solidFill>
                                  <a:latin typeface="Cambria Math" panose="02040503050406030204" pitchFamily="18" charset="0"/>
                                </a:rPr>
                              </m:ctrlPr>
                            </m:sSubPr>
                            <m:e>
                              <m:r>
                                <a:rPr kumimoji="1" lang="en-US" altLang="zh-CN" sz="1200" b="0" i="1" smtClean="0">
                                  <a:solidFill>
                                    <a:schemeClr val="tx1"/>
                                  </a:solidFill>
                                  <a:latin typeface="Cambria Math" panose="02040503050406030204" pitchFamily="18" charset="0"/>
                                </a:rPr>
                                <m:t>𝑗</m:t>
                              </m:r>
                            </m:e>
                            <m:sub>
                              <m:r>
                                <a:rPr kumimoji="1" lang="en-US" altLang="zh-CN" sz="1200" b="0" i="1" smtClean="0">
                                  <a:solidFill>
                                    <a:schemeClr val="tx1"/>
                                  </a:solidFill>
                                  <a:latin typeface="Cambria Math" panose="02040503050406030204" pitchFamily="18" charset="0"/>
                                </a:rPr>
                                <m:t>𝐵</m:t>
                              </m:r>
                              <m:r>
                                <a:rPr kumimoji="1" lang="en-US" altLang="zh-CN" sz="1200" b="0" i="1" smtClean="0">
                                  <a:solidFill>
                                    <a:schemeClr val="tx1"/>
                                  </a:solidFill>
                                  <a:latin typeface="Cambria Math" panose="02040503050406030204" pitchFamily="18" charset="0"/>
                                </a:rPr>
                                <m:t>1</m:t>
                              </m:r>
                              <m:r>
                                <a:rPr kumimoji="1" lang="en-US" altLang="zh-CN" sz="1200" b="0" i="1" smtClean="0">
                                  <a:solidFill>
                                    <a:schemeClr val="tx1"/>
                                  </a:solidFill>
                                  <a:latin typeface="Cambria Math" panose="02040503050406030204" pitchFamily="18" charset="0"/>
                                </a:rPr>
                                <m:t>𝐵</m:t>
                              </m:r>
                              <m:r>
                                <a:rPr kumimoji="1" lang="en-US" altLang="zh-CN" sz="1200" b="0" i="1" smtClean="0">
                                  <a:solidFill>
                                    <a:schemeClr val="tx1"/>
                                  </a:solidFill>
                                  <a:latin typeface="Cambria Math" panose="02040503050406030204" pitchFamily="18" charset="0"/>
                                </a:rPr>
                                <m:t>2</m:t>
                              </m:r>
                            </m:sub>
                          </m:sSub>
                          <m:r>
                            <a:rPr kumimoji="1" lang="en-US" altLang="zh-CN" sz="1200" i="1" smtClean="0">
                              <a:solidFill>
                                <a:schemeClr val="tx1"/>
                              </a:solidFill>
                              <a:latin typeface="Cambria Math" panose="02040503050406030204" pitchFamily="18" charset="0"/>
                            </a:rPr>
                            <m:t> </m:t>
                          </m:r>
                        </m:sub>
                      </m:sSub>
                    </m:oMath>
                  </m:oMathPara>
                </a14:m>
                <a:endParaRPr lang="zh-CN" altLang="en-US" sz="1200" dirty="0">
                  <a:solidFill>
                    <a:schemeClr val="tx1"/>
                  </a:solidFill>
                </a:endParaRPr>
              </a:p>
            </p:txBody>
          </p:sp>
        </mc:Choice>
        <mc:Fallback xmlns="">
          <p:sp>
            <p:nvSpPr>
              <p:cNvPr id="103" name="文本框 102">
                <a:extLst>
                  <a:ext uri="{FF2B5EF4-FFF2-40B4-BE49-F238E27FC236}">
                    <a16:creationId xmlns:a16="http://schemas.microsoft.com/office/drawing/2014/main" id="{18156A71-9758-7029-AFB1-E0A17A6996BB}"/>
                  </a:ext>
                </a:extLst>
              </p:cNvPr>
              <p:cNvSpPr txBox="1">
                <a:spLocks noRot="1" noChangeAspect="1" noMove="1" noResize="1" noEditPoints="1" noAdjustHandles="1" noChangeArrowheads="1" noChangeShapeType="1" noTextEdit="1"/>
              </p:cNvSpPr>
              <p:nvPr/>
            </p:nvSpPr>
            <p:spPr>
              <a:xfrm>
                <a:off x="909768" y="3727965"/>
                <a:ext cx="941050" cy="300210"/>
              </a:xfrm>
              <a:prstGeom prst="rect">
                <a:avLst/>
              </a:prstGeom>
              <a:blipFill>
                <a:blip r:embed="rId14"/>
                <a:stretch>
                  <a:fillRect/>
                </a:stretch>
              </a:blipFill>
            </p:spPr>
            <p:txBody>
              <a:bodyPr/>
              <a:lstStyle/>
              <a:p>
                <a:r>
                  <a:rPr lang="zh-CN" altLang="en-US">
                    <a:noFill/>
                  </a:rPr>
                  <a:t> </a:t>
                </a:r>
              </a:p>
            </p:txBody>
          </p:sp>
        </mc:Fallback>
      </mc:AlternateContent>
      <p:sp>
        <p:nvSpPr>
          <p:cNvPr id="104" name="文本框 103">
            <a:extLst>
              <a:ext uri="{FF2B5EF4-FFF2-40B4-BE49-F238E27FC236}">
                <a16:creationId xmlns:a16="http://schemas.microsoft.com/office/drawing/2014/main" id="{0A11FB48-41A6-CDCA-8FE0-8451FF3FA698}"/>
              </a:ext>
            </a:extLst>
          </p:cNvPr>
          <p:cNvSpPr txBox="1"/>
          <p:nvPr/>
        </p:nvSpPr>
        <p:spPr>
          <a:xfrm>
            <a:off x="488989" y="3821675"/>
            <a:ext cx="502919" cy="307777"/>
          </a:xfrm>
          <a:prstGeom prst="rect">
            <a:avLst/>
          </a:prstGeom>
          <a:noFill/>
        </p:spPr>
        <p:txBody>
          <a:bodyPr wrap="square" rtlCol="0">
            <a:spAutoFit/>
          </a:bodyPr>
          <a:lstStyle/>
          <a:p>
            <a:r>
              <a:rPr kumimoji="1" lang="en-US" altLang="zh-CN" sz="1400" dirty="0">
                <a:solidFill>
                  <a:srgbClr val="FF0000"/>
                </a:solidFill>
              </a:rPr>
              <a:t>B1</a:t>
            </a:r>
            <a:endParaRPr kumimoji="1" lang="zh-CN" altLang="en-US" sz="1400" dirty="0">
              <a:solidFill>
                <a:srgbClr val="FF0000"/>
              </a:solidFill>
            </a:endParaRPr>
          </a:p>
        </p:txBody>
      </p:sp>
      <p:sp>
        <p:nvSpPr>
          <p:cNvPr id="105" name="文本框 104">
            <a:extLst>
              <a:ext uri="{FF2B5EF4-FFF2-40B4-BE49-F238E27FC236}">
                <a16:creationId xmlns:a16="http://schemas.microsoft.com/office/drawing/2014/main" id="{798B9B69-0BB7-AA96-10CE-7C4836D995C4}"/>
              </a:ext>
            </a:extLst>
          </p:cNvPr>
          <p:cNvSpPr txBox="1"/>
          <p:nvPr/>
        </p:nvSpPr>
        <p:spPr>
          <a:xfrm>
            <a:off x="1203806" y="4003416"/>
            <a:ext cx="502919" cy="307777"/>
          </a:xfrm>
          <a:prstGeom prst="rect">
            <a:avLst/>
          </a:prstGeom>
          <a:noFill/>
        </p:spPr>
        <p:txBody>
          <a:bodyPr wrap="square" rtlCol="0">
            <a:spAutoFit/>
          </a:bodyPr>
          <a:lstStyle/>
          <a:p>
            <a:r>
              <a:rPr kumimoji="1" lang="en-US" altLang="zh-CN" sz="1400" dirty="0">
                <a:solidFill>
                  <a:srgbClr val="FFC000"/>
                </a:solidFill>
              </a:rPr>
              <a:t>B2</a:t>
            </a:r>
            <a:endParaRPr kumimoji="1" lang="zh-CN" altLang="en-US" sz="1400" dirty="0">
              <a:solidFill>
                <a:srgbClr val="FFC000"/>
              </a:solidFill>
            </a:endParaRPr>
          </a:p>
        </p:txBody>
      </p:sp>
      <p:sp>
        <p:nvSpPr>
          <p:cNvPr id="106" name="右箭头 105">
            <a:extLst>
              <a:ext uri="{FF2B5EF4-FFF2-40B4-BE49-F238E27FC236}">
                <a16:creationId xmlns:a16="http://schemas.microsoft.com/office/drawing/2014/main" id="{18CB2BAF-2055-54D8-65A0-CF7AC91E228E}"/>
              </a:ext>
            </a:extLst>
          </p:cNvPr>
          <p:cNvSpPr/>
          <p:nvPr/>
        </p:nvSpPr>
        <p:spPr>
          <a:xfrm>
            <a:off x="2334672" y="5107930"/>
            <a:ext cx="280218" cy="25146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106715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27C230-32E6-3CEF-7CBF-B4DBC7DA127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8429473-4436-FF8B-F721-7CB77F62DAA9}"/>
              </a:ext>
            </a:extLst>
          </p:cNvPr>
          <p:cNvSpPr>
            <a:spLocks noGrp="1"/>
          </p:cNvSpPr>
          <p:nvPr>
            <p:ph type="sldNum" sz="quarter" idx="12"/>
          </p:nvPr>
        </p:nvSpPr>
        <p:spPr/>
        <p:txBody>
          <a:bodyPr/>
          <a:lstStyle/>
          <a:p>
            <a:fld id="{8D04ACF1-8115-4F2A-BC52-125D9799F304}" type="slidenum">
              <a:rPr lang="zh-CN" altLang="en-US" smtClean="0"/>
              <a:t>115</a:t>
            </a:fld>
            <a:endParaRPr lang="zh-CN" altLang="en-US"/>
          </a:p>
        </p:txBody>
      </p:sp>
      <p:pic>
        <p:nvPicPr>
          <p:cNvPr id="20" name="图片 19" descr="图表, 折线图&#10;&#10;AI 生成的内容可能不正确。">
            <a:extLst>
              <a:ext uri="{FF2B5EF4-FFF2-40B4-BE49-F238E27FC236}">
                <a16:creationId xmlns:a16="http://schemas.microsoft.com/office/drawing/2014/main" id="{D7592DC1-662F-6B1F-F5AD-007139953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8808" y="1448429"/>
            <a:ext cx="5434080" cy="2704425"/>
          </a:xfrm>
          <a:prstGeom prst="rect">
            <a:avLst/>
          </a:prstGeom>
        </p:spPr>
      </p:pic>
      <p:sp>
        <p:nvSpPr>
          <p:cNvPr id="66" name="椭圆 65">
            <a:extLst>
              <a:ext uri="{FF2B5EF4-FFF2-40B4-BE49-F238E27FC236}">
                <a16:creationId xmlns:a16="http://schemas.microsoft.com/office/drawing/2014/main" id="{C1DC3A1B-513B-6B6B-1E5F-B4F13456E933}"/>
              </a:ext>
            </a:extLst>
          </p:cNvPr>
          <p:cNvSpPr/>
          <p:nvPr/>
        </p:nvSpPr>
        <p:spPr>
          <a:xfrm>
            <a:off x="7741852" y="1739877"/>
            <a:ext cx="89065" cy="831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42EFFDD5-CD26-4B22-5EF3-634AE2F587CC}"/>
              </a:ext>
            </a:extLst>
          </p:cNvPr>
          <p:cNvSpPr/>
          <p:nvPr/>
        </p:nvSpPr>
        <p:spPr>
          <a:xfrm>
            <a:off x="7539844" y="1713646"/>
            <a:ext cx="508413" cy="1983287"/>
          </a:xfrm>
          <a:prstGeom prst="rect">
            <a:avLst/>
          </a:prstGeom>
          <a:solidFill>
            <a:srgbClr val="FF0000">
              <a:alpha val="1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dirty="0"/>
          </a:p>
        </p:txBody>
      </p:sp>
      <p:sp>
        <p:nvSpPr>
          <p:cNvPr id="89" name="文本框 88">
            <a:extLst>
              <a:ext uri="{FF2B5EF4-FFF2-40B4-BE49-F238E27FC236}">
                <a16:creationId xmlns:a16="http://schemas.microsoft.com/office/drawing/2014/main" id="{1C8AB181-419F-BEB9-D211-33B44C46D8A6}"/>
              </a:ext>
            </a:extLst>
          </p:cNvPr>
          <p:cNvSpPr txBox="1"/>
          <p:nvPr/>
        </p:nvSpPr>
        <p:spPr>
          <a:xfrm>
            <a:off x="7613241" y="3265709"/>
            <a:ext cx="502919" cy="307777"/>
          </a:xfrm>
          <a:prstGeom prst="rect">
            <a:avLst/>
          </a:prstGeom>
          <a:noFill/>
        </p:spPr>
        <p:txBody>
          <a:bodyPr wrap="square" rtlCol="0">
            <a:spAutoFit/>
          </a:bodyPr>
          <a:lstStyle/>
          <a:p>
            <a:r>
              <a:rPr kumimoji="1" lang="en-US" altLang="zh-CN" sz="1400" dirty="0"/>
              <a:t>B1</a:t>
            </a:r>
            <a:endParaRPr kumimoji="1" lang="zh-CN" altLang="en-US" sz="1400" dirty="0"/>
          </a:p>
        </p:txBody>
      </p:sp>
      <p:pic>
        <p:nvPicPr>
          <p:cNvPr id="11" name="图片 10" descr="形状&#10;&#10;AI 生成的内容可能不正确。">
            <a:extLst>
              <a:ext uri="{FF2B5EF4-FFF2-40B4-BE49-F238E27FC236}">
                <a16:creationId xmlns:a16="http://schemas.microsoft.com/office/drawing/2014/main" id="{E768E383-33E1-A87D-FB5B-C698322B1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840" y="2705289"/>
            <a:ext cx="843264" cy="1373768"/>
          </a:xfrm>
          <a:prstGeom prst="rect">
            <a:avLst/>
          </a:prstGeom>
        </p:spPr>
      </p:pic>
      <p:pic>
        <p:nvPicPr>
          <p:cNvPr id="9" name="图片 8" descr="图片包含 玩具, 风筝, 飞行, 华美&#10;&#10;AI 生成的内容可能不正确。">
            <a:extLst>
              <a:ext uri="{FF2B5EF4-FFF2-40B4-BE49-F238E27FC236}">
                <a16:creationId xmlns:a16="http://schemas.microsoft.com/office/drawing/2014/main" id="{26DFDB05-8518-4EFA-B12E-56E7FFF9B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840" y="1680776"/>
            <a:ext cx="1723065" cy="1596214"/>
          </a:xfrm>
          <a:prstGeom prst="rect">
            <a:avLst/>
          </a:prstGeom>
          <a:ln w="28575">
            <a:solidFill>
              <a:schemeClr val="accent1"/>
            </a:solidFill>
          </a:ln>
        </p:spPr>
      </p:pic>
      <p:sp>
        <p:nvSpPr>
          <p:cNvPr id="12" name="矩形 11">
            <a:extLst>
              <a:ext uri="{FF2B5EF4-FFF2-40B4-BE49-F238E27FC236}">
                <a16:creationId xmlns:a16="http://schemas.microsoft.com/office/drawing/2014/main" id="{AA504B6A-E932-B534-E0F4-396E695FD1E6}"/>
              </a:ext>
            </a:extLst>
          </p:cNvPr>
          <p:cNvSpPr/>
          <p:nvPr/>
        </p:nvSpPr>
        <p:spPr>
          <a:xfrm>
            <a:off x="1233935" y="2867297"/>
            <a:ext cx="215537" cy="241663"/>
          </a:xfrm>
          <a:prstGeom prst="rect">
            <a:avLst/>
          </a:prstGeom>
          <a:noFill/>
          <a:ln w="222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14" name="直线连接符 13">
            <a:extLst>
              <a:ext uri="{FF2B5EF4-FFF2-40B4-BE49-F238E27FC236}">
                <a16:creationId xmlns:a16="http://schemas.microsoft.com/office/drawing/2014/main" id="{C56618C3-6443-3786-9F6F-FD2EC2BE8CFC}"/>
              </a:ext>
            </a:extLst>
          </p:cNvPr>
          <p:cNvCxnSpPr>
            <a:cxnSpLocks/>
          </p:cNvCxnSpPr>
          <p:nvPr/>
        </p:nvCxnSpPr>
        <p:spPr>
          <a:xfrm flipV="1">
            <a:off x="1451811" y="1664368"/>
            <a:ext cx="304800" cy="12071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线连接符 16">
            <a:extLst>
              <a:ext uri="{FF2B5EF4-FFF2-40B4-BE49-F238E27FC236}">
                <a16:creationId xmlns:a16="http://schemas.microsoft.com/office/drawing/2014/main" id="{D54990E3-2304-DD7B-EDB0-AD21EB5E2EFF}"/>
              </a:ext>
            </a:extLst>
          </p:cNvPr>
          <p:cNvCxnSpPr>
            <a:cxnSpLocks/>
          </p:cNvCxnSpPr>
          <p:nvPr/>
        </p:nvCxnSpPr>
        <p:spPr>
          <a:xfrm>
            <a:off x="1447800" y="3112168"/>
            <a:ext cx="296779" cy="180474"/>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DFE82308-5A14-12EC-225E-E61289698840}"/>
                  </a:ext>
                </a:extLst>
              </p:cNvPr>
              <p:cNvSpPr txBox="1"/>
              <p:nvPr/>
            </p:nvSpPr>
            <p:spPr>
              <a:xfrm>
                <a:off x="1958769" y="2317941"/>
                <a:ext cx="756187"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b="1" i="1" smtClean="0">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m:t>
                          </m:r>
                          <m:sSubSup>
                            <m:sSubSupPr>
                              <m:ctrlPr>
                                <a:rPr kumimoji="1" lang="en-US" altLang="zh-CN" sz="1200" i="1">
                                  <a:solidFill>
                                    <a:srgbClr val="FF0000"/>
                                  </a:solidFill>
                                  <a:latin typeface="Cambria Math" panose="02040503050406030204" pitchFamily="18" charset="0"/>
                                </a:rPr>
                              </m:ctrlPr>
                            </m:sSubSupPr>
                            <m:e>
                              <m:r>
                                <a:rPr kumimoji="1" lang="en-US" altLang="zh-CN" sz="1200" i="1">
                                  <a:solidFill>
                                    <a:srgbClr val="FF0000"/>
                                  </a:solidFill>
                                  <a:latin typeface="Cambria Math" panose="02040503050406030204" pitchFamily="18" charset="0"/>
                                </a:rPr>
                                <m:t>𝑗</m:t>
                              </m:r>
                            </m:e>
                            <m:sub>
                              <m:r>
                                <a:rPr kumimoji="1" lang="en-US" altLang="zh-CN" sz="1200" i="1">
                                  <a:solidFill>
                                    <a:srgbClr val="FF0000"/>
                                  </a:solidFill>
                                  <a:latin typeface="Cambria Math" panose="02040503050406030204" pitchFamily="18" charset="0"/>
                                </a:rPr>
                                <m:t>𝐵</m:t>
                              </m:r>
                              <m:r>
                                <a:rPr kumimoji="1" lang="en-US" altLang="zh-CN" sz="1200" i="1">
                                  <a:solidFill>
                                    <a:srgbClr val="FF0000"/>
                                  </a:solidFill>
                                  <a:latin typeface="Cambria Math" panose="02040503050406030204" pitchFamily="18" charset="0"/>
                                </a:rPr>
                                <m:t>1</m:t>
                              </m:r>
                            </m:sub>
                            <m:sup>
                              <m:r>
                                <a:rPr kumimoji="1" lang="en-US" altLang="zh-CN" sz="1200" i="1">
                                  <a:solidFill>
                                    <a:srgbClr val="FF0000"/>
                                  </a:solidFill>
                                  <a:latin typeface="Cambria Math" panose="02040503050406030204" pitchFamily="18" charset="0"/>
                                </a:rPr>
                                <m:t>𝑀𝑎𝑥</m:t>
                              </m:r>
                            </m:sup>
                          </m:sSubSup>
                        </m:sub>
                      </m:sSub>
                    </m:oMath>
                  </m:oMathPara>
                </a14:m>
                <a:endParaRPr lang="zh-CN" altLang="en-US" sz="1200" dirty="0"/>
              </a:p>
            </p:txBody>
          </p:sp>
        </mc:Choice>
        <mc:Fallback xmlns="">
          <p:sp>
            <p:nvSpPr>
              <p:cNvPr id="23" name="文本框 22">
                <a:extLst>
                  <a:ext uri="{FF2B5EF4-FFF2-40B4-BE49-F238E27FC236}">
                    <a16:creationId xmlns:a16="http://schemas.microsoft.com/office/drawing/2014/main" id="{DFE82308-5A14-12EC-225E-E61289698840}"/>
                  </a:ext>
                </a:extLst>
              </p:cNvPr>
              <p:cNvSpPr txBox="1">
                <a:spLocks noRot="1" noChangeAspect="1" noMove="1" noResize="1" noEditPoints="1" noAdjustHandles="1" noChangeArrowheads="1" noChangeShapeType="1" noTextEdit="1"/>
              </p:cNvSpPr>
              <p:nvPr/>
            </p:nvSpPr>
            <p:spPr>
              <a:xfrm>
                <a:off x="1958769" y="2317941"/>
                <a:ext cx="756187" cy="321883"/>
              </a:xfrm>
              <a:prstGeom prst="rect">
                <a:avLst/>
              </a:prstGeom>
              <a:blipFill>
                <a:blip r:embed="rId5"/>
                <a:stretch>
                  <a:fillRect/>
                </a:stretch>
              </a:blipFill>
            </p:spPr>
            <p:txBody>
              <a:bodyPr/>
              <a:lstStyle/>
              <a:p>
                <a:r>
                  <a:rPr lang="zh-CN" altLang="en-US">
                    <a:noFill/>
                  </a:rPr>
                  <a:t> </a:t>
                </a:r>
              </a:p>
            </p:txBody>
          </p:sp>
        </mc:Fallback>
      </mc:AlternateContent>
      <p:cxnSp>
        <p:nvCxnSpPr>
          <p:cNvPr id="24" name="直线连接符 23">
            <a:extLst>
              <a:ext uri="{FF2B5EF4-FFF2-40B4-BE49-F238E27FC236}">
                <a16:creationId xmlns:a16="http://schemas.microsoft.com/office/drawing/2014/main" id="{10DAE640-5BC8-C518-E771-25FA36351B89}"/>
              </a:ext>
            </a:extLst>
          </p:cNvPr>
          <p:cNvCxnSpPr>
            <a:cxnSpLocks/>
          </p:cNvCxnSpPr>
          <p:nvPr/>
        </p:nvCxnSpPr>
        <p:spPr>
          <a:xfrm flipH="1">
            <a:off x="4046762" y="1799933"/>
            <a:ext cx="3716583"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034D53D-38E8-C430-7E42-8B717B62ED47}"/>
                  </a:ext>
                </a:extLst>
              </p:cNvPr>
              <p:cNvSpPr txBox="1"/>
              <p:nvPr/>
            </p:nvSpPr>
            <p:spPr>
              <a:xfrm>
                <a:off x="4046761" y="1823005"/>
                <a:ext cx="1131848"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sSub>
                        <m:sSubPr>
                          <m:ctrlPr>
                            <a:rPr kumimoji="1" lang="en-US" altLang="zh-CN" sz="1100" i="1" smtClean="0">
                              <a:solidFill>
                                <a:srgbClr val="FF0000"/>
                              </a:solidFill>
                              <a:latin typeface="Cambria Math" panose="02040503050406030204" pitchFamily="18" charset="0"/>
                            </a:rPr>
                          </m:ctrlPr>
                        </m:sSubPr>
                        <m:e>
                          <m:r>
                            <a:rPr kumimoji="1" lang="en-US" altLang="zh-CN" sz="1100" i="1" smtClean="0">
                              <a:solidFill>
                                <a:srgbClr val="FF0000"/>
                              </a:solidFill>
                              <a:latin typeface="Cambria Math" panose="02040503050406030204" pitchFamily="18" charset="0"/>
                              <a:ea typeface="Cambria Math" panose="02040503050406030204" pitchFamily="18" charset="0"/>
                            </a:rPr>
                            <m:t>𝜅</m:t>
                          </m:r>
                          <m:r>
                            <a:rPr kumimoji="1" lang="en-US" altLang="zh-CN" sz="1100" b="0" i="1" smtClean="0">
                              <a:solidFill>
                                <a:srgbClr val="FF0000"/>
                              </a:solidFill>
                              <a:latin typeface="Cambria Math" panose="02040503050406030204" pitchFamily="18" charset="0"/>
                              <a:ea typeface="Cambria Math" panose="02040503050406030204" pitchFamily="18" charset="0"/>
                            </a:rPr>
                            <m:t>(</m:t>
                          </m:r>
                          <m:r>
                            <a:rPr kumimoji="1" lang="en-US" altLang="zh-CN" sz="1100" b="1" i="1" smtClean="0">
                              <a:solidFill>
                                <a:srgbClr val="FF0000"/>
                              </a:solidFill>
                              <a:latin typeface="Cambria Math" panose="02040503050406030204" pitchFamily="18" charset="0"/>
                            </a:rPr>
                            <m:t>𝒑</m:t>
                          </m:r>
                        </m:e>
                        <m:sub>
                          <m:r>
                            <a:rPr kumimoji="1" lang="en-US" altLang="zh-CN" sz="1100" b="0" i="1" smtClean="0">
                              <a:solidFill>
                                <a:srgbClr val="FF0000"/>
                              </a:solidFill>
                              <a:latin typeface="Cambria Math" panose="02040503050406030204" pitchFamily="18" charset="0"/>
                            </a:rPr>
                            <m:t>𝑖</m:t>
                          </m:r>
                          <m:r>
                            <a:rPr kumimoji="1" lang="en-US" altLang="zh-CN" sz="1100" b="0" i="1" smtClean="0">
                              <a:solidFill>
                                <a:srgbClr val="FF0000"/>
                              </a:solidFill>
                              <a:latin typeface="Cambria Math" panose="02040503050406030204" pitchFamily="18" charset="0"/>
                            </a:rPr>
                            <m:t>,</m:t>
                          </m:r>
                          <m:sSubSup>
                            <m:sSubSupPr>
                              <m:ctrlPr>
                                <a:rPr kumimoji="1" lang="en-US" altLang="zh-CN" sz="1100" i="1">
                                  <a:solidFill>
                                    <a:srgbClr val="FF0000"/>
                                  </a:solidFill>
                                  <a:latin typeface="Cambria Math" panose="02040503050406030204" pitchFamily="18" charset="0"/>
                                </a:rPr>
                              </m:ctrlPr>
                            </m:sSubSupPr>
                            <m:e>
                              <m:r>
                                <a:rPr kumimoji="1" lang="en-US" altLang="zh-CN" sz="1100" i="1">
                                  <a:solidFill>
                                    <a:srgbClr val="FF0000"/>
                                  </a:solidFill>
                                  <a:latin typeface="Cambria Math" panose="02040503050406030204" pitchFamily="18" charset="0"/>
                                </a:rPr>
                                <m:t>𝑗</m:t>
                              </m:r>
                            </m:e>
                            <m:sub>
                              <m:r>
                                <a:rPr kumimoji="1" lang="en-US" altLang="zh-CN" sz="1100" i="1">
                                  <a:solidFill>
                                    <a:srgbClr val="FF0000"/>
                                  </a:solidFill>
                                  <a:latin typeface="Cambria Math" panose="02040503050406030204" pitchFamily="18" charset="0"/>
                                </a:rPr>
                                <m:t>𝐵</m:t>
                              </m:r>
                              <m:r>
                                <a:rPr kumimoji="1" lang="en-US" altLang="zh-CN" sz="1100" i="1">
                                  <a:solidFill>
                                    <a:srgbClr val="FF0000"/>
                                  </a:solidFill>
                                  <a:latin typeface="Cambria Math" panose="02040503050406030204" pitchFamily="18" charset="0"/>
                                </a:rPr>
                                <m:t>1</m:t>
                              </m:r>
                            </m:sub>
                            <m:sup>
                              <m:r>
                                <a:rPr kumimoji="1" lang="en-US" altLang="zh-CN" sz="1100" i="1">
                                  <a:solidFill>
                                    <a:srgbClr val="FF0000"/>
                                  </a:solidFill>
                                  <a:latin typeface="Cambria Math" panose="02040503050406030204" pitchFamily="18" charset="0"/>
                                </a:rPr>
                                <m:t>𝑀𝑎𝑥</m:t>
                              </m:r>
                            </m:sup>
                          </m:sSubSup>
                        </m:sub>
                      </m:sSub>
                      <m:r>
                        <a:rPr kumimoji="1" lang="en-US" altLang="zh-CN" sz="1100" b="0" i="1" smtClean="0">
                          <a:solidFill>
                            <a:srgbClr val="FF0000"/>
                          </a:solidFill>
                          <a:latin typeface="Cambria Math" panose="02040503050406030204" pitchFamily="18" charset="0"/>
                        </a:rPr>
                        <m:t>)</m:t>
                      </m:r>
                    </m:oMath>
                  </m:oMathPara>
                </a14:m>
                <a:endParaRPr kumimoji="1" lang="zh-CN" altLang="en-US" sz="1100" dirty="0">
                  <a:solidFill>
                    <a:srgbClr val="FF0000"/>
                  </a:solidFill>
                </a:endParaRPr>
              </a:p>
            </p:txBody>
          </p:sp>
        </mc:Choice>
        <mc:Fallback xmlns="">
          <p:sp>
            <p:nvSpPr>
              <p:cNvPr id="25" name="文本框 24">
                <a:extLst>
                  <a:ext uri="{FF2B5EF4-FFF2-40B4-BE49-F238E27FC236}">
                    <a16:creationId xmlns:a16="http://schemas.microsoft.com/office/drawing/2014/main" id="{E034D53D-38E8-C430-7E42-8B717B62ED47}"/>
                  </a:ext>
                </a:extLst>
              </p:cNvPr>
              <p:cNvSpPr txBox="1">
                <a:spLocks noRot="1" noChangeAspect="1" noMove="1" noResize="1" noEditPoints="1" noAdjustHandles="1" noChangeArrowheads="1" noChangeShapeType="1" noTextEdit="1"/>
              </p:cNvSpPr>
              <p:nvPr/>
            </p:nvSpPr>
            <p:spPr>
              <a:xfrm>
                <a:off x="4046761" y="1823005"/>
                <a:ext cx="1131848" cy="210442"/>
              </a:xfrm>
              <a:prstGeom prst="rect">
                <a:avLst/>
              </a:prstGeom>
              <a:blipFill>
                <a:blip r:embed="rId6"/>
                <a:stretch>
                  <a:fillRect l="-2198" r="-3297"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93F89A0-5AE4-A8C9-6025-2FAB4D3D4CFD}"/>
                  </a:ext>
                </a:extLst>
              </p:cNvPr>
              <p:cNvSpPr txBox="1"/>
              <p:nvPr/>
            </p:nvSpPr>
            <p:spPr>
              <a:xfrm>
                <a:off x="4117846" y="2452202"/>
                <a:ext cx="440185" cy="2104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100" i="1" smtClean="0">
                          <a:solidFill>
                            <a:schemeClr val="accent1">
                              <a:lumMod val="60000"/>
                              <a:lumOff val="40000"/>
                            </a:schemeClr>
                          </a:solidFill>
                          <a:latin typeface="Cambria Math" panose="02040503050406030204" pitchFamily="18" charset="0"/>
                          <a:ea typeface="Cambria Math" panose="02040503050406030204" pitchFamily="18" charset="0"/>
                        </a:rPr>
                        <m:t>𝛼</m:t>
                      </m:r>
                      <m:sSub>
                        <m:sSubPr>
                          <m:ctrlPr>
                            <a:rPr kumimoji="1" lang="en-US" altLang="zh-CN" sz="1100" i="1" smtClean="0">
                              <a:solidFill>
                                <a:schemeClr val="accent1">
                                  <a:lumMod val="60000"/>
                                  <a:lumOff val="40000"/>
                                </a:schemeClr>
                              </a:solidFill>
                              <a:latin typeface="Cambria Math" panose="02040503050406030204" pitchFamily="18" charset="0"/>
                            </a:rPr>
                          </m:ctrlPr>
                        </m:sSubPr>
                        <m:e>
                          <m:r>
                            <a:rPr kumimoji="1" lang="en-US" altLang="zh-CN" sz="1100" i="1" smtClean="0">
                              <a:solidFill>
                                <a:schemeClr val="accent1">
                                  <a:lumMod val="60000"/>
                                  <a:lumOff val="40000"/>
                                </a:schemeClr>
                              </a:solidFill>
                              <a:latin typeface="Cambria Math" panose="02040503050406030204" pitchFamily="18" charset="0"/>
                              <a:ea typeface="Cambria Math" panose="02040503050406030204" pitchFamily="18" charset="0"/>
                            </a:rPr>
                            <m:t>𝜅</m:t>
                          </m:r>
                        </m:e>
                        <m:sub>
                          <m:sSubSup>
                            <m:sSubSupPr>
                              <m:ctrlPr>
                                <a:rPr kumimoji="1" lang="en-US" altLang="zh-CN" sz="1100" i="1" smtClean="0">
                                  <a:solidFill>
                                    <a:schemeClr val="accent1">
                                      <a:lumMod val="60000"/>
                                      <a:lumOff val="40000"/>
                                    </a:schemeClr>
                                  </a:solidFill>
                                  <a:latin typeface="Cambria Math" panose="02040503050406030204" pitchFamily="18" charset="0"/>
                                </a:rPr>
                              </m:ctrlPr>
                            </m:sSubSupPr>
                            <m:e>
                              <m:r>
                                <a:rPr kumimoji="1" lang="en-US" altLang="zh-CN" sz="1100" i="1">
                                  <a:solidFill>
                                    <a:schemeClr val="accent1">
                                      <a:lumMod val="60000"/>
                                      <a:lumOff val="40000"/>
                                    </a:schemeClr>
                                  </a:solidFill>
                                  <a:latin typeface="Cambria Math" panose="02040503050406030204" pitchFamily="18" charset="0"/>
                                </a:rPr>
                                <m:t>𝑗</m:t>
                              </m:r>
                            </m:e>
                            <m:sub>
                              <m:r>
                                <a:rPr kumimoji="1" lang="en-US" altLang="zh-CN" sz="1100" i="1">
                                  <a:solidFill>
                                    <a:schemeClr val="accent1">
                                      <a:lumMod val="60000"/>
                                      <a:lumOff val="40000"/>
                                    </a:schemeClr>
                                  </a:solidFill>
                                  <a:latin typeface="Cambria Math" panose="02040503050406030204" pitchFamily="18" charset="0"/>
                                </a:rPr>
                                <m:t>𝐵</m:t>
                              </m:r>
                              <m:r>
                                <a:rPr kumimoji="1" lang="en-US" altLang="zh-CN" sz="1100" i="1">
                                  <a:solidFill>
                                    <a:schemeClr val="accent1">
                                      <a:lumMod val="60000"/>
                                      <a:lumOff val="40000"/>
                                    </a:schemeClr>
                                  </a:solidFill>
                                  <a:latin typeface="Cambria Math" panose="02040503050406030204" pitchFamily="18" charset="0"/>
                                </a:rPr>
                                <m:t>1</m:t>
                              </m:r>
                            </m:sub>
                            <m:sup>
                              <m:r>
                                <a:rPr kumimoji="1" lang="en-US" altLang="zh-CN" sz="1100" i="1">
                                  <a:solidFill>
                                    <a:schemeClr val="accent1">
                                      <a:lumMod val="60000"/>
                                      <a:lumOff val="40000"/>
                                    </a:schemeClr>
                                  </a:solidFill>
                                  <a:latin typeface="Cambria Math" panose="02040503050406030204" pitchFamily="18" charset="0"/>
                                </a:rPr>
                                <m:t>𝑀𝑎𝑥</m:t>
                              </m:r>
                            </m:sup>
                          </m:sSubSup>
                        </m:sub>
                      </m:sSub>
                    </m:oMath>
                  </m:oMathPara>
                </a14:m>
                <a:endParaRPr kumimoji="1" lang="zh-CN" altLang="en-US" sz="1100" dirty="0">
                  <a:solidFill>
                    <a:schemeClr val="accent1">
                      <a:lumMod val="60000"/>
                      <a:lumOff val="40000"/>
                    </a:schemeClr>
                  </a:solidFill>
                </a:endParaRPr>
              </a:p>
            </p:txBody>
          </p:sp>
        </mc:Choice>
        <mc:Fallback xmlns="">
          <p:sp>
            <p:nvSpPr>
              <p:cNvPr id="28" name="文本框 27">
                <a:extLst>
                  <a:ext uri="{FF2B5EF4-FFF2-40B4-BE49-F238E27FC236}">
                    <a16:creationId xmlns:a16="http://schemas.microsoft.com/office/drawing/2014/main" id="{193F89A0-5AE4-A8C9-6025-2FAB4D3D4CFD}"/>
                  </a:ext>
                </a:extLst>
              </p:cNvPr>
              <p:cNvSpPr txBox="1">
                <a:spLocks noRot="1" noChangeAspect="1" noMove="1" noResize="1" noEditPoints="1" noAdjustHandles="1" noChangeArrowheads="1" noChangeShapeType="1" noTextEdit="1"/>
              </p:cNvSpPr>
              <p:nvPr/>
            </p:nvSpPr>
            <p:spPr>
              <a:xfrm>
                <a:off x="4117846" y="2452202"/>
                <a:ext cx="440185" cy="210442"/>
              </a:xfrm>
              <a:prstGeom prst="rect">
                <a:avLst/>
              </a:prstGeom>
              <a:blipFill>
                <a:blip r:embed="rId7"/>
                <a:stretch>
                  <a:fillRect l="-5556" b="-16667"/>
                </a:stretch>
              </a:blipFill>
            </p:spPr>
            <p:txBody>
              <a:bodyPr/>
              <a:lstStyle/>
              <a:p>
                <a:r>
                  <a:rPr lang="zh-CN" altLang="en-US">
                    <a:noFill/>
                  </a:rPr>
                  <a:t> </a:t>
                </a:r>
              </a:p>
            </p:txBody>
          </p:sp>
        </mc:Fallback>
      </mc:AlternateContent>
      <p:sp>
        <p:nvSpPr>
          <p:cNvPr id="30" name="椭圆 29">
            <a:extLst>
              <a:ext uri="{FF2B5EF4-FFF2-40B4-BE49-F238E27FC236}">
                <a16:creationId xmlns:a16="http://schemas.microsoft.com/office/drawing/2014/main" id="{F884579F-361E-53F7-681C-38CA54102C4F}"/>
              </a:ext>
            </a:extLst>
          </p:cNvPr>
          <p:cNvSpPr/>
          <p:nvPr/>
        </p:nvSpPr>
        <p:spPr>
          <a:xfrm>
            <a:off x="7642053" y="2628201"/>
            <a:ext cx="67903" cy="67903"/>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BD1354C9-B24D-6E80-70F2-074B9C4103C5}"/>
              </a:ext>
            </a:extLst>
          </p:cNvPr>
          <p:cNvSpPr/>
          <p:nvPr/>
        </p:nvSpPr>
        <p:spPr>
          <a:xfrm>
            <a:off x="7864584" y="2632247"/>
            <a:ext cx="67903" cy="67903"/>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1" name="直线连接符 40">
            <a:extLst>
              <a:ext uri="{FF2B5EF4-FFF2-40B4-BE49-F238E27FC236}">
                <a16:creationId xmlns:a16="http://schemas.microsoft.com/office/drawing/2014/main" id="{7C71E8D1-901F-733B-9A85-D1C3FE497E90}"/>
              </a:ext>
            </a:extLst>
          </p:cNvPr>
          <p:cNvCxnSpPr>
            <a:cxnSpLocks/>
          </p:cNvCxnSpPr>
          <p:nvPr/>
        </p:nvCxnSpPr>
        <p:spPr>
          <a:xfrm>
            <a:off x="7899030" y="2631918"/>
            <a:ext cx="7185" cy="1081438"/>
          </a:xfrm>
          <a:prstGeom prst="line">
            <a:avLst/>
          </a:prstGeom>
          <a:ln>
            <a:solidFill>
              <a:schemeClr val="accent5">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46" name="直线连接符 45">
            <a:extLst>
              <a:ext uri="{FF2B5EF4-FFF2-40B4-BE49-F238E27FC236}">
                <a16:creationId xmlns:a16="http://schemas.microsoft.com/office/drawing/2014/main" id="{B2E31D8F-76FB-DEDC-8705-B7103BA76351}"/>
              </a:ext>
            </a:extLst>
          </p:cNvPr>
          <p:cNvCxnSpPr>
            <a:cxnSpLocks/>
          </p:cNvCxnSpPr>
          <p:nvPr/>
        </p:nvCxnSpPr>
        <p:spPr>
          <a:xfrm>
            <a:off x="7672411" y="2631918"/>
            <a:ext cx="7185" cy="1081438"/>
          </a:xfrm>
          <a:prstGeom prst="line">
            <a:avLst/>
          </a:prstGeom>
          <a:ln>
            <a:solidFill>
              <a:schemeClr val="accent5">
                <a:lumMod val="60000"/>
                <a:lumOff val="4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47" name="椭圆 46">
            <a:extLst>
              <a:ext uri="{FF2B5EF4-FFF2-40B4-BE49-F238E27FC236}">
                <a16:creationId xmlns:a16="http://schemas.microsoft.com/office/drawing/2014/main" id="{EE3B82EB-AB8C-82BE-619D-07ECA52BA92B}"/>
              </a:ext>
            </a:extLst>
          </p:cNvPr>
          <p:cNvSpPr/>
          <p:nvPr/>
        </p:nvSpPr>
        <p:spPr>
          <a:xfrm>
            <a:off x="2309921" y="2730989"/>
            <a:ext cx="83884" cy="8388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2E4F4DF1-3750-B1A4-A933-40B4C33059F8}"/>
              </a:ext>
            </a:extLst>
          </p:cNvPr>
          <p:cNvSpPr/>
          <p:nvPr/>
        </p:nvSpPr>
        <p:spPr>
          <a:xfrm>
            <a:off x="2296578" y="2730989"/>
            <a:ext cx="110570" cy="11057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B3FFB56F-DA2B-6AF8-AD21-494EE34279B1}"/>
              </a:ext>
            </a:extLst>
          </p:cNvPr>
          <p:cNvSpPr/>
          <p:nvPr/>
        </p:nvSpPr>
        <p:spPr>
          <a:xfrm>
            <a:off x="2180582" y="2008531"/>
            <a:ext cx="111348" cy="11134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32B04F1-1A27-9948-2BEA-53948C2E77B4}"/>
                  </a:ext>
                </a:extLst>
              </p:cNvPr>
              <p:cNvSpPr txBox="1"/>
              <p:nvPr/>
            </p:nvSpPr>
            <p:spPr>
              <a:xfrm>
                <a:off x="7437861" y="3880169"/>
                <a:ext cx="393056" cy="2083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chemeClr val="accent5">
                                  <a:lumMod val="60000"/>
                                  <a:lumOff val="40000"/>
                                </a:schemeClr>
                              </a:solidFill>
                              <a:latin typeface="Cambria Math" panose="02040503050406030204" pitchFamily="18" charset="0"/>
                            </a:rPr>
                          </m:ctrlPr>
                        </m:sSubSupPr>
                        <m:e>
                          <m:r>
                            <a:rPr kumimoji="1" lang="en-US" altLang="zh-CN" sz="1100" b="0" i="1" smtClean="0">
                              <a:solidFill>
                                <a:schemeClr val="accent5">
                                  <a:lumMod val="60000"/>
                                  <a:lumOff val="40000"/>
                                </a:schemeClr>
                              </a:solidFill>
                              <a:latin typeface="Cambria Math" panose="02040503050406030204" pitchFamily="18" charset="0"/>
                            </a:rPr>
                            <m:t>𝑗</m:t>
                          </m:r>
                        </m:e>
                        <m:sub>
                          <m:r>
                            <a:rPr kumimoji="1" lang="en-US" altLang="zh-CN" sz="1100" b="0" i="1" smtClean="0">
                              <a:solidFill>
                                <a:schemeClr val="accent5">
                                  <a:lumMod val="60000"/>
                                  <a:lumOff val="40000"/>
                                </a:schemeClr>
                              </a:solidFill>
                              <a:latin typeface="Cambria Math" panose="02040503050406030204" pitchFamily="18" charset="0"/>
                            </a:rPr>
                            <m:t>𝐵</m:t>
                          </m:r>
                          <m:r>
                            <a:rPr kumimoji="1" lang="en-US" altLang="zh-CN" sz="1100" b="0" i="1" smtClean="0">
                              <a:solidFill>
                                <a:schemeClr val="accent5">
                                  <a:lumMod val="60000"/>
                                  <a:lumOff val="40000"/>
                                </a:schemeClr>
                              </a:solidFill>
                              <a:latin typeface="Cambria Math" panose="02040503050406030204" pitchFamily="18" charset="0"/>
                            </a:rPr>
                            <m:t>1_</m:t>
                          </m:r>
                          <m:r>
                            <a:rPr kumimoji="1" lang="en-US" altLang="zh-CN" sz="1100" b="0" i="1" smtClean="0">
                              <a:solidFill>
                                <a:schemeClr val="accent5">
                                  <a:lumMod val="60000"/>
                                  <a:lumOff val="40000"/>
                                </a:schemeClr>
                              </a:solidFill>
                              <a:latin typeface="Cambria Math" panose="02040503050406030204" pitchFamily="18" charset="0"/>
                            </a:rPr>
                            <m:t>𝑓𝑖𝑡</m:t>
                          </m:r>
                        </m:sub>
                        <m:sup>
                          <m:r>
                            <a:rPr kumimoji="1" lang="en-US" altLang="zh-CN" sz="1100" b="0" i="1" smtClean="0">
                              <a:solidFill>
                                <a:schemeClr val="accent5">
                                  <a:lumMod val="60000"/>
                                  <a:lumOff val="40000"/>
                                </a:schemeClr>
                              </a:solidFill>
                              <a:latin typeface="Cambria Math" panose="02040503050406030204" pitchFamily="18" charset="0"/>
                            </a:rPr>
                            <m:t>𝑝𝑟𝑜𝑥</m:t>
                          </m:r>
                        </m:sup>
                      </m:sSubSup>
                    </m:oMath>
                  </m:oMathPara>
                </a14:m>
                <a:endParaRPr kumimoji="1" lang="zh-CN" altLang="en-US" sz="1100" dirty="0">
                  <a:solidFill>
                    <a:schemeClr val="accent5">
                      <a:lumMod val="60000"/>
                      <a:lumOff val="40000"/>
                    </a:schemeClr>
                  </a:solidFill>
                </a:endParaRPr>
              </a:p>
            </p:txBody>
          </p:sp>
        </mc:Choice>
        <mc:Fallback xmlns="">
          <p:sp>
            <p:nvSpPr>
              <p:cNvPr id="54" name="文本框 53">
                <a:extLst>
                  <a:ext uri="{FF2B5EF4-FFF2-40B4-BE49-F238E27FC236}">
                    <a16:creationId xmlns:a16="http://schemas.microsoft.com/office/drawing/2014/main" id="{332B04F1-1A27-9948-2BEA-53948C2E77B4}"/>
                  </a:ext>
                </a:extLst>
              </p:cNvPr>
              <p:cNvSpPr txBox="1">
                <a:spLocks noRot="1" noChangeAspect="1" noMove="1" noResize="1" noEditPoints="1" noAdjustHandles="1" noChangeArrowheads="1" noChangeShapeType="1" noTextEdit="1"/>
              </p:cNvSpPr>
              <p:nvPr/>
            </p:nvSpPr>
            <p:spPr>
              <a:xfrm>
                <a:off x="7437861" y="3880169"/>
                <a:ext cx="393056" cy="208390"/>
              </a:xfrm>
              <a:prstGeom prst="rect">
                <a:avLst/>
              </a:prstGeom>
              <a:blipFill>
                <a:blip r:embed="rId8"/>
                <a:stretch>
                  <a:fillRect l="-9375" r="-6250"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3D171713-5DED-166C-0511-00314178E962}"/>
                  </a:ext>
                </a:extLst>
              </p:cNvPr>
              <p:cNvSpPr txBox="1"/>
              <p:nvPr/>
            </p:nvSpPr>
            <p:spPr>
              <a:xfrm>
                <a:off x="7896923" y="3763434"/>
                <a:ext cx="396519" cy="2044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100" i="1" smtClean="0">
                              <a:solidFill>
                                <a:schemeClr val="accent5">
                                  <a:lumMod val="60000"/>
                                  <a:lumOff val="40000"/>
                                </a:schemeClr>
                              </a:solidFill>
                              <a:latin typeface="Cambria Math" panose="02040503050406030204" pitchFamily="18" charset="0"/>
                            </a:rPr>
                          </m:ctrlPr>
                        </m:sSubSupPr>
                        <m:e>
                          <m:r>
                            <a:rPr kumimoji="1" lang="en-US" altLang="zh-CN" sz="1100" b="0" i="1" smtClean="0">
                              <a:solidFill>
                                <a:schemeClr val="accent5">
                                  <a:lumMod val="60000"/>
                                  <a:lumOff val="40000"/>
                                </a:schemeClr>
                              </a:solidFill>
                              <a:latin typeface="Cambria Math" panose="02040503050406030204" pitchFamily="18" charset="0"/>
                            </a:rPr>
                            <m:t>𝑗</m:t>
                          </m:r>
                        </m:e>
                        <m:sub>
                          <m:r>
                            <a:rPr kumimoji="1" lang="en-US" altLang="zh-CN" sz="1100" b="0" i="1" smtClean="0">
                              <a:solidFill>
                                <a:schemeClr val="accent5">
                                  <a:lumMod val="60000"/>
                                  <a:lumOff val="40000"/>
                                </a:schemeClr>
                              </a:solidFill>
                              <a:latin typeface="Cambria Math" panose="02040503050406030204" pitchFamily="18" charset="0"/>
                            </a:rPr>
                            <m:t>𝐵</m:t>
                          </m:r>
                          <m:r>
                            <a:rPr kumimoji="1" lang="en-US" altLang="zh-CN" sz="1100" b="0" i="1" smtClean="0">
                              <a:solidFill>
                                <a:schemeClr val="accent5">
                                  <a:lumMod val="60000"/>
                                  <a:lumOff val="40000"/>
                                </a:schemeClr>
                              </a:solidFill>
                              <a:latin typeface="Cambria Math" panose="02040503050406030204" pitchFamily="18" charset="0"/>
                            </a:rPr>
                            <m:t>1_</m:t>
                          </m:r>
                          <m:r>
                            <a:rPr kumimoji="1" lang="en-US" altLang="zh-CN" sz="1100" b="0" i="1" smtClean="0">
                              <a:solidFill>
                                <a:schemeClr val="accent5">
                                  <a:lumMod val="60000"/>
                                  <a:lumOff val="40000"/>
                                </a:schemeClr>
                              </a:solidFill>
                              <a:latin typeface="Cambria Math" panose="02040503050406030204" pitchFamily="18" charset="0"/>
                            </a:rPr>
                            <m:t>𝑓𝑖𝑡</m:t>
                          </m:r>
                        </m:sub>
                        <m:sup>
                          <m:r>
                            <a:rPr kumimoji="1" lang="en-US" altLang="zh-CN" sz="1100" b="0" i="1" smtClean="0">
                              <a:solidFill>
                                <a:schemeClr val="accent5">
                                  <a:lumMod val="60000"/>
                                  <a:lumOff val="40000"/>
                                </a:schemeClr>
                              </a:solidFill>
                              <a:latin typeface="Cambria Math" panose="02040503050406030204" pitchFamily="18" charset="0"/>
                            </a:rPr>
                            <m:t>𝑑𝑖𝑠𝑡</m:t>
                          </m:r>
                        </m:sup>
                      </m:sSubSup>
                    </m:oMath>
                  </m:oMathPara>
                </a14:m>
                <a:endParaRPr kumimoji="1" lang="zh-CN" altLang="en-US" sz="1100" dirty="0">
                  <a:solidFill>
                    <a:schemeClr val="accent5">
                      <a:lumMod val="60000"/>
                      <a:lumOff val="40000"/>
                    </a:schemeClr>
                  </a:solidFill>
                </a:endParaRPr>
              </a:p>
            </p:txBody>
          </p:sp>
        </mc:Choice>
        <mc:Fallback xmlns="">
          <p:sp>
            <p:nvSpPr>
              <p:cNvPr id="55" name="文本框 54">
                <a:extLst>
                  <a:ext uri="{FF2B5EF4-FFF2-40B4-BE49-F238E27FC236}">
                    <a16:creationId xmlns:a16="http://schemas.microsoft.com/office/drawing/2014/main" id="{3D171713-5DED-166C-0511-00314178E962}"/>
                  </a:ext>
                </a:extLst>
              </p:cNvPr>
              <p:cNvSpPr txBox="1">
                <a:spLocks noRot="1" noChangeAspect="1" noMove="1" noResize="1" noEditPoints="1" noAdjustHandles="1" noChangeArrowheads="1" noChangeShapeType="1" noTextEdit="1"/>
              </p:cNvSpPr>
              <p:nvPr/>
            </p:nvSpPr>
            <p:spPr>
              <a:xfrm>
                <a:off x="7896923" y="3763434"/>
                <a:ext cx="396519" cy="204480"/>
              </a:xfrm>
              <a:prstGeom prst="rect">
                <a:avLst/>
              </a:prstGeom>
              <a:blipFill>
                <a:blip r:embed="rId9"/>
                <a:stretch>
                  <a:fillRect l="-9375" r="-6250"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0A9D281-4AE9-DFCA-7EFA-E66600D9FAB1}"/>
                  </a:ext>
                </a:extLst>
              </p:cNvPr>
              <p:cNvSpPr txBox="1"/>
              <p:nvPr/>
            </p:nvSpPr>
            <p:spPr>
              <a:xfrm>
                <a:off x="2164539" y="2843568"/>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1_</m:t>
                              </m:r>
                              <m:r>
                                <a:rPr kumimoji="1" lang="en-US" altLang="zh-CN" sz="1200" b="0" i="1" smtClean="0">
                                  <a:solidFill>
                                    <a:schemeClr val="accent5">
                                      <a:lumMod val="60000"/>
                                      <a:lumOff val="40000"/>
                                    </a:schemeClr>
                                  </a:solidFill>
                                  <a:latin typeface="Cambria Math" panose="02040503050406030204" pitchFamily="18" charset="0"/>
                                </a:rPr>
                                <m:t>𝑓𝑖𝑡</m:t>
                              </m:r>
                            </m:sub>
                            <m:sup>
                              <m:r>
                                <a:rPr kumimoji="1" lang="en-US" altLang="zh-CN" sz="1200" b="0" i="1" smtClean="0">
                                  <a:solidFill>
                                    <a:schemeClr val="accent5">
                                      <a:lumMod val="60000"/>
                                      <a:lumOff val="40000"/>
                                    </a:schemeClr>
                                  </a:solidFill>
                                  <a:latin typeface="Cambria Math" panose="02040503050406030204" pitchFamily="18" charset="0"/>
                                </a:rPr>
                                <m:t>𝑝𝑟𝑜𝑥</m:t>
                              </m:r>
                            </m:sup>
                          </m:sSubSup>
                        </m:sub>
                      </m:sSub>
                    </m:oMath>
                  </m:oMathPara>
                </a14:m>
                <a:endParaRPr lang="zh-CN" altLang="en-US" sz="1200" dirty="0">
                  <a:solidFill>
                    <a:schemeClr val="accent5">
                      <a:lumMod val="60000"/>
                      <a:lumOff val="40000"/>
                    </a:schemeClr>
                  </a:solidFill>
                </a:endParaRPr>
              </a:p>
            </p:txBody>
          </p:sp>
        </mc:Choice>
        <mc:Fallback xmlns="">
          <p:sp>
            <p:nvSpPr>
              <p:cNvPr id="57" name="文本框 56">
                <a:extLst>
                  <a:ext uri="{FF2B5EF4-FFF2-40B4-BE49-F238E27FC236}">
                    <a16:creationId xmlns:a16="http://schemas.microsoft.com/office/drawing/2014/main" id="{C0A9D281-4AE9-DFCA-7EFA-E66600D9FAB1}"/>
                  </a:ext>
                </a:extLst>
              </p:cNvPr>
              <p:cNvSpPr txBox="1">
                <a:spLocks noRot="1" noChangeAspect="1" noMove="1" noResize="1" noEditPoints="1" noAdjustHandles="1" noChangeArrowheads="1" noChangeShapeType="1" noTextEdit="1"/>
              </p:cNvSpPr>
              <p:nvPr/>
            </p:nvSpPr>
            <p:spPr>
              <a:xfrm>
                <a:off x="2164539" y="2843568"/>
                <a:ext cx="756187" cy="35496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5FD3396C-2368-1389-3522-4B933345BB99}"/>
                  </a:ext>
                </a:extLst>
              </p:cNvPr>
              <p:cNvSpPr txBox="1"/>
              <p:nvPr/>
            </p:nvSpPr>
            <p:spPr>
              <a:xfrm>
                <a:off x="2326578" y="1846130"/>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1_</m:t>
                              </m:r>
                              <m:r>
                                <a:rPr kumimoji="1" lang="en-US" altLang="zh-CN" sz="1200" b="0" i="1" smtClean="0">
                                  <a:solidFill>
                                    <a:schemeClr val="accent5">
                                      <a:lumMod val="60000"/>
                                      <a:lumOff val="40000"/>
                                    </a:schemeClr>
                                  </a:solidFill>
                                  <a:latin typeface="Cambria Math" panose="02040503050406030204" pitchFamily="18" charset="0"/>
                                </a:rPr>
                                <m:t>𝑓𝑖𝑡</m:t>
                              </m:r>
                            </m:sub>
                            <m:sup>
                              <m:r>
                                <a:rPr kumimoji="1" lang="en-US" altLang="zh-CN" sz="1200" b="0" i="1" smtClean="0">
                                  <a:solidFill>
                                    <a:schemeClr val="accent5">
                                      <a:lumMod val="60000"/>
                                      <a:lumOff val="40000"/>
                                    </a:schemeClr>
                                  </a:solidFill>
                                  <a:latin typeface="Cambria Math" panose="02040503050406030204" pitchFamily="18" charset="0"/>
                                </a:rPr>
                                <m:t>𝑑𝑖𝑠𝑡</m:t>
                              </m:r>
                            </m:sup>
                          </m:sSubSup>
                        </m:sub>
                      </m:sSub>
                    </m:oMath>
                  </m:oMathPara>
                </a14:m>
                <a:endParaRPr lang="zh-CN" altLang="en-US" sz="1200" dirty="0">
                  <a:solidFill>
                    <a:schemeClr val="accent5">
                      <a:lumMod val="60000"/>
                      <a:lumOff val="40000"/>
                    </a:schemeClr>
                  </a:solidFill>
                </a:endParaRPr>
              </a:p>
            </p:txBody>
          </p:sp>
        </mc:Choice>
        <mc:Fallback xmlns="">
          <p:sp>
            <p:nvSpPr>
              <p:cNvPr id="59" name="文本框 58">
                <a:extLst>
                  <a:ext uri="{FF2B5EF4-FFF2-40B4-BE49-F238E27FC236}">
                    <a16:creationId xmlns:a16="http://schemas.microsoft.com/office/drawing/2014/main" id="{5FD3396C-2368-1389-3522-4B933345BB99}"/>
                  </a:ext>
                </a:extLst>
              </p:cNvPr>
              <p:cNvSpPr txBox="1">
                <a:spLocks noRot="1" noChangeAspect="1" noMove="1" noResize="1" noEditPoints="1" noAdjustHandles="1" noChangeArrowheads="1" noChangeShapeType="1" noTextEdit="1"/>
              </p:cNvSpPr>
              <p:nvPr/>
            </p:nvSpPr>
            <p:spPr>
              <a:xfrm>
                <a:off x="2326578" y="1846130"/>
                <a:ext cx="756187" cy="354969"/>
              </a:xfrm>
              <a:prstGeom prst="rect">
                <a:avLst/>
              </a:prstGeom>
              <a:blipFill>
                <a:blip r:embed="rId11"/>
                <a:stretch>
                  <a:fillRect/>
                </a:stretch>
              </a:blipFill>
            </p:spPr>
            <p:txBody>
              <a:bodyPr/>
              <a:lstStyle/>
              <a:p>
                <a:r>
                  <a:rPr lang="zh-CN" altLang="en-US">
                    <a:noFill/>
                  </a:rPr>
                  <a:t> </a:t>
                </a:r>
              </a:p>
            </p:txBody>
          </p:sp>
        </mc:Fallback>
      </mc:AlternateContent>
      <p:cxnSp>
        <p:nvCxnSpPr>
          <p:cNvPr id="61" name="直线箭头连接符 60">
            <a:extLst>
              <a:ext uri="{FF2B5EF4-FFF2-40B4-BE49-F238E27FC236}">
                <a16:creationId xmlns:a16="http://schemas.microsoft.com/office/drawing/2014/main" id="{E3D7836E-4735-322F-852A-8741559138D9}"/>
              </a:ext>
            </a:extLst>
          </p:cNvPr>
          <p:cNvCxnSpPr>
            <a:cxnSpLocks/>
            <a:stCxn id="57" idx="0"/>
          </p:cNvCxnSpPr>
          <p:nvPr/>
        </p:nvCxnSpPr>
        <p:spPr>
          <a:xfrm>
            <a:off x="2542633" y="2843568"/>
            <a:ext cx="4762628" cy="1140796"/>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直线箭头连接符 63">
            <a:extLst>
              <a:ext uri="{FF2B5EF4-FFF2-40B4-BE49-F238E27FC236}">
                <a16:creationId xmlns:a16="http://schemas.microsoft.com/office/drawing/2014/main" id="{2FE68F42-E76D-CD75-AC78-D889BA198F8B}"/>
              </a:ext>
            </a:extLst>
          </p:cNvPr>
          <p:cNvCxnSpPr>
            <a:cxnSpLocks/>
          </p:cNvCxnSpPr>
          <p:nvPr/>
        </p:nvCxnSpPr>
        <p:spPr>
          <a:xfrm>
            <a:off x="2351863" y="2136194"/>
            <a:ext cx="5520895" cy="1683297"/>
          </a:xfrm>
          <a:prstGeom prst="straightConnector1">
            <a:avLst/>
          </a:prstGeom>
          <a:ln>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线连接符 26">
            <a:extLst>
              <a:ext uri="{FF2B5EF4-FFF2-40B4-BE49-F238E27FC236}">
                <a16:creationId xmlns:a16="http://schemas.microsoft.com/office/drawing/2014/main" id="{FDDE9712-A971-C507-26B1-6497C309CFE1}"/>
              </a:ext>
            </a:extLst>
          </p:cNvPr>
          <p:cNvCxnSpPr/>
          <p:nvPr/>
        </p:nvCxnSpPr>
        <p:spPr>
          <a:xfrm>
            <a:off x="4046761" y="2705289"/>
            <a:ext cx="4700075" cy="0"/>
          </a:xfrm>
          <a:prstGeom prst="line">
            <a:avLst/>
          </a:prstGeom>
          <a:ln w="19050" cap="flat" cmpd="sng" algn="ctr">
            <a:solidFill>
              <a:schemeClr val="tx2">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776678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97FC91E-3EBF-B44C-BB7B-FEF8511897B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26C4136-E6C5-918E-371D-ED14F0317BB9}"/>
              </a:ext>
            </a:extLst>
          </p:cNvPr>
          <p:cNvSpPr>
            <a:spLocks noGrp="1"/>
          </p:cNvSpPr>
          <p:nvPr>
            <p:ph type="sldNum" sz="quarter" idx="12"/>
          </p:nvPr>
        </p:nvSpPr>
        <p:spPr/>
        <p:txBody>
          <a:bodyPr/>
          <a:lstStyle/>
          <a:p>
            <a:fld id="{8D04ACF1-8115-4F2A-BC52-125D9799F304}" type="slidenum">
              <a:rPr lang="zh-CN" altLang="en-US" smtClean="0"/>
              <a:t>116</a:t>
            </a:fld>
            <a:endParaRPr lang="zh-CN" altLang="en-US"/>
          </a:p>
        </p:txBody>
      </p:sp>
      <p:pic>
        <p:nvPicPr>
          <p:cNvPr id="11" name="图片 10" descr="形状&#10;&#10;AI 生成的内容可能不正确。">
            <a:extLst>
              <a:ext uri="{FF2B5EF4-FFF2-40B4-BE49-F238E27FC236}">
                <a16:creationId xmlns:a16="http://schemas.microsoft.com/office/drawing/2014/main" id="{91B42431-D075-F293-E3F1-342A414EA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840" y="2705289"/>
            <a:ext cx="843264" cy="1373768"/>
          </a:xfrm>
          <a:prstGeom prst="rect">
            <a:avLst/>
          </a:prstGeom>
        </p:spPr>
      </p:pic>
      <p:pic>
        <p:nvPicPr>
          <p:cNvPr id="9" name="图片 8" descr="图片包含 玩具, 风筝, 飞行, 华美&#10;&#10;AI 生成的内容可能不正确。">
            <a:extLst>
              <a:ext uri="{FF2B5EF4-FFF2-40B4-BE49-F238E27FC236}">
                <a16:creationId xmlns:a16="http://schemas.microsoft.com/office/drawing/2014/main" id="{4C2E3400-CB4F-C61D-9301-F03A6956A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840" y="1680776"/>
            <a:ext cx="1723065" cy="1596214"/>
          </a:xfrm>
          <a:prstGeom prst="rect">
            <a:avLst/>
          </a:prstGeom>
          <a:ln w="28575">
            <a:solidFill>
              <a:schemeClr val="accent1"/>
            </a:solidFill>
          </a:ln>
        </p:spPr>
      </p:pic>
      <p:sp>
        <p:nvSpPr>
          <p:cNvPr id="12" name="矩形 11">
            <a:extLst>
              <a:ext uri="{FF2B5EF4-FFF2-40B4-BE49-F238E27FC236}">
                <a16:creationId xmlns:a16="http://schemas.microsoft.com/office/drawing/2014/main" id="{4F488F7A-8A36-6132-B6A1-97922A98E5B5}"/>
              </a:ext>
            </a:extLst>
          </p:cNvPr>
          <p:cNvSpPr/>
          <p:nvPr/>
        </p:nvSpPr>
        <p:spPr>
          <a:xfrm>
            <a:off x="1233935" y="2867297"/>
            <a:ext cx="215537" cy="241663"/>
          </a:xfrm>
          <a:prstGeom prst="rect">
            <a:avLst/>
          </a:prstGeom>
          <a:noFill/>
          <a:ln w="222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CN" altLang="en-US"/>
          </a:p>
        </p:txBody>
      </p:sp>
      <p:cxnSp>
        <p:nvCxnSpPr>
          <p:cNvPr id="14" name="直线连接符 13">
            <a:extLst>
              <a:ext uri="{FF2B5EF4-FFF2-40B4-BE49-F238E27FC236}">
                <a16:creationId xmlns:a16="http://schemas.microsoft.com/office/drawing/2014/main" id="{2F22DA1C-681E-B1FB-3663-86FB77C760B2}"/>
              </a:ext>
            </a:extLst>
          </p:cNvPr>
          <p:cNvCxnSpPr>
            <a:cxnSpLocks/>
          </p:cNvCxnSpPr>
          <p:nvPr/>
        </p:nvCxnSpPr>
        <p:spPr>
          <a:xfrm flipV="1">
            <a:off x="1451811" y="1664368"/>
            <a:ext cx="304800" cy="12071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线连接符 16">
            <a:extLst>
              <a:ext uri="{FF2B5EF4-FFF2-40B4-BE49-F238E27FC236}">
                <a16:creationId xmlns:a16="http://schemas.microsoft.com/office/drawing/2014/main" id="{5A7911B4-B197-67E0-C613-430EB0CCA86E}"/>
              </a:ext>
            </a:extLst>
          </p:cNvPr>
          <p:cNvCxnSpPr>
            <a:cxnSpLocks/>
          </p:cNvCxnSpPr>
          <p:nvPr/>
        </p:nvCxnSpPr>
        <p:spPr>
          <a:xfrm>
            <a:off x="1447800" y="3112168"/>
            <a:ext cx="296779" cy="180474"/>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FF7B2A2-59A4-7A51-D1F7-F8EF1C5B2CDF}"/>
                  </a:ext>
                </a:extLst>
              </p:cNvPr>
              <p:cNvSpPr txBox="1"/>
              <p:nvPr/>
            </p:nvSpPr>
            <p:spPr>
              <a:xfrm>
                <a:off x="1424661" y="2542206"/>
                <a:ext cx="756187" cy="321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rgbClr val="FF0000"/>
                              </a:solidFill>
                              <a:latin typeface="Cambria Math" panose="02040503050406030204" pitchFamily="18" charset="0"/>
                            </a:rPr>
                          </m:ctrlPr>
                        </m:sSubPr>
                        <m:e>
                          <m:r>
                            <a:rPr kumimoji="1" lang="en-US" altLang="zh-CN" sz="1200" b="1" i="1" smtClean="0">
                              <a:solidFill>
                                <a:srgbClr val="FF0000"/>
                              </a:solidFill>
                              <a:latin typeface="Cambria Math" panose="02040503050406030204" pitchFamily="18" charset="0"/>
                            </a:rPr>
                            <m:t>𝒑</m:t>
                          </m:r>
                        </m:e>
                        <m:sub>
                          <m:r>
                            <a:rPr kumimoji="1" lang="en-US" altLang="zh-CN" sz="1200" b="0" i="1" smtClean="0">
                              <a:solidFill>
                                <a:srgbClr val="FF0000"/>
                              </a:solidFill>
                              <a:latin typeface="Cambria Math" panose="02040503050406030204" pitchFamily="18" charset="0"/>
                            </a:rPr>
                            <m:t>𝑖</m:t>
                          </m:r>
                          <m:r>
                            <a:rPr kumimoji="1" lang="en-US" altLang="zh-CN" sz="1200" b="0" i="1" smtClean="0">
                              <a:solidFill>
                                <a:srgbClr val="FF0000"/>
                              </a:solidFill>
                              <a:latin typeface="Cambria Math" panose="02040503050406030204" pitchFamily="18" charset="0"/>
                            </a:rPr>
                            <m:t>,</m:t>
                          </m:r>
                          <m:sSubSup>
                            <m:sSubSupPr>
                              <m:ctrlPr>
                                <a:rPr kumimoji="1" lang="en-US" altLang="zh-CN" sz="1200" i="1">
                                  <a:solidFill>
                                    <a:srgbClr val="FF0000"/>
                                  </a:solidFill>
                                  <a:latin typeface="Cambria Math" panose="02040503050406030204" pitchFamily="18" charset="0"/>
                                </a:rPr>
                              </m:ctrlPr>
                            </m:sSubSupPr>
                            <m:e>
                              <m:r>
                                <a:rPr kumimoji="1" lang="en-US" altLang="zh-CN" sz="1200" i="1">
                                  <a:solidFill>
                                    <a:srgbClr val="FF0000"/>
                                  </a:solidFill>
                                  <a:latin typeface="Cambria Math" panose="02040503050406030204" pitchFamily="18" charset="0"/>
                                </a:rPr>
                                <m:t>𝑗</m:t>
                              </m:r>
                            </m:e>
                            <m:sub>
                              <m:r>
                                <a:rPr kumimoji="1" lang="en-US" altLang="zh-CN" sz="1200" i="1">
                                  <a:solidFill>
                                    <a:srgbClr val="FF0000"/>
                                  </a:solidFill>
                                  <a:latin typeface="Cambria Math" panose="02040503050406030204" pitchFamily="18" charset="0"/>
                                </a:rPr>
                                <m:t>𝐵</m:t>
                              </m:r>
                              <m:r>
                                <a:rPr kumimoji="1" lang="en-US" altLang="zh-CN" sz="1200" i="1">
                                  <a:solidFill>
                                    <a:srgbClr val="FF0000"/>
                                  </a:solidFill>
                                  <a:latin typeface="Cambria Math" panose="02040503050406030204" pitchFamily="18" charset="0"/>
                                </a:rPr>
                                <m:t>1</m:t>
                              </m:r>
                            </m:sub>
                            <m:sup>
                              <m:r>
                                <a:rPr kumimoji="1" lang="en-US" altLang="zh-CN" sz="1200" i="1">
                                  <a:solidFill>
                                    <a:srgbClr val="FF0000"/>
                                  </a:solidFill>
                                  <a:latin typeface="Cambria Math" panose="02040503050406030204" pitchFamily="18" charset="0"/>
                                </a:rPr>
                                <m:t>𝑀𝑎𝑥</m:t>
                              </m:r>
                            </m:sup>
                          </m:sSubSup>
                        </m:sub>
                      </m:sSub>
                    </m:oMath>
                  </m:oMathPara>
                </a14:m>
                <a:endParaRPr lang="zh-CN" altLang="en-US" sz="1200" dirty="0"/>
              </a:p>
            </p:txBody>
          </p:sp>
        </mc:Choice>
        <mc:Fallback xmlns="">
          <p:sp>
            <p:nvSpPr>
              <p:cNvPr id="23" name="文本框 22">
                <a:extLst>
                  <a:ext uri="{FF2B5EF4-FFF2-40B4-BE49-F238E27FC236}">
                    <a16:creationId xmlns:a16="http://schemas.microsoft.com/office/drawing/2014/main" id="{9FF7B2A2-59A4-7A51-D1F7-F8EF1C5B2CDF}"/>
                  </a:ext>
                </a:extLst>
              </p:cNvPr>
              <p:cNvSpPr txBox="1">
                <a:spLocks noRot="1" noChangeAspect="1" noMove="1" noResize="1" noEditPoints="1" noAdjustHandles="1" noChangeArrowheads="1" noChangeShapeType="1" noTextEdit="1"/>
              </p:cNvSpPr>
              <p:nvPr/>
            </p:nvSpPr>
            <p:spPr>
              <a:xfrm>
                <a:off x="1424661" y="2542206"/>
                <a:ext cx="756187" cy="321883"/>
              </a:xfrm>
              <a:prstGeom prst="rect">
                <a:avLst/>
              </a:prstGeom>
              <a:blipFill>
                <a:blip r:embed="rId4"/>
                <a:stretch>
                  <a:fillRect/>
                </a:stretch>
              </a:blipFill>
            </p:spPr>
            <p:txBody>
              <a:bodyPr/>
              <a:lstStyle/>
              <a:p>
                <a:r>
                  <a:rPr lang="zh-CN" altLang="en-US">
                    <a:noFill/>
                  </a:rPr>
                  <a:t> </a:t>
                </a:r>
              </a:p>
            </p:txBody>
          </p:sp>
        </mc:Fallback>
      </mc:AlternateContent>
      <p:sp>
        <p:nvSpPr>
          <p:cNvPr id="47" name="椭圆 46">
            <a:extLst>
              <a:ext uri="{FF2B5EF4-FFF2-40B4-BE49-F238E27FC236}">
                <a16:creationId xmlns:a16="http://schemas.microsoft.com/office/drawing/2014/main" id="{06E4C323-B02A-2117-AFE3-77ABD638B64D}"/>
              </a:ext>
            </a:extLst>
          </p:cNvPr>
          <p:cNvSpPr/>
          <p:nvPr/>
        </p:nvSpPr>
        <p:spPr>
          <a:xfrm>
            <a:off x="2309921" y="2730989"/>
            <a:ext cx="83884" cy="8388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42A23296-EC5B-A820-46BE-C6B3072BE610}"/>
              </a:ext>
            </a:extLst>
          </p:cNvPr>
          <p:cNvSpPr/>
          <p:nvPr/>
        </p:nvSpPr>
        <p:spPr>
          <a:xfrm>
            <a:off x="2296578" y="2730989"/>
            <a:ext cx="110570" cy="11057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2BB09722-4EFB-FBB0-186D-B0DE2B399C22}"/>
              </a:ext>
            </a:extLst>
          </p:cNvPr>
          <p:cNvSpPr/>
          <p:nvPr/>
        </p:nvSpPr>
        <p:spPr>
          <a:xfrm>
            <a:off x="2180582" y="2008531"/>
            <a:ext cx="111348" cy="11134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881CFF23-F5E7-8906-5E1C-ACC65C91ADCE}"/>
                  </a:ext>
                </a:extLst>
              </p:cNvPr>
              <p:cNvSpPr txBox="1"/>
              <p:nvPr/>
            </p:nvSpPr>
            <p:spPr>
              <a:xfrm>
                <a:off x="2164539" y="2810978"/>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m:t>
                              </m:r>
                              <m:r>
                                <a:rPr kumimoji="1" lang="en-US" altLang="zh-CN" sz="1200" i="1">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𝑓𝑖𝑡</m:t>
                              </m:r>
                              <m:r>
                                <a:rPr kumimoji="1" lang="en-US" altLang="zh-CN" sz="1200" b="0" i="1" smtClean="0">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𝑜𝑝𝑡</m:t>
                              </m:r>
                            </m:sub>
                            <m:sup>
                              <m:r>
                                <a:rPr kumimoji="1" lang="en-US" altLang="zh-CN" sz="1200" b="0" i="1" smtClean="0">
                                  <a:solidFill>
                                    <a:schemeClr val="accent5">
                                      <a:lumMod val="60000"/>
                                      <a:lumOff val="40000"/>
                                    </a:schemeClr>
                                  </a:solidFill>
                                  <a:latin typeface="Cambria Math" panose="02040503050406030204" pitchFamily="18" charset="0"/>
                                </a:rPr>
                                <m:t>𝑝𝑟𝑜𝑥</m:t>
                              </m:r>
                            </m:sup>
                          </m:sSubSup>
                        </m:sub>
                      </m:sSub>
                    </m:oMath>
                  </m:oMathPara>
                </a14:m>
                <a:endParaRPr lang="zh-CN" altLang="en-US" sz="1200" dirty="0">
                  <a:solidFill>
                    <a:schemeClr val="accent5">
                      <a:lumMod val="60000"/>
                      <a:lumOff val="40000"/>
                    </a:schemeClr>
                  </a:solidFill>
                </a:endParaRPr>
              </a:p>
            </p:txBody>
          </p:sp>
        </mc:Choice>
        <mc:Fallback xmlns="">
          <p:sp>
            <p:nvSpPr>
              <p:cNvPr id="57" name="文本框 56">
                <a:extLst>
                  <a:ext uri="{FF2B5EF4-FFF2-40B4-BE49-F238E27FC236}">
                    <a16:creationId xmlns:a16="http://schemas.microsoft.com/office/drawing/2014/main" id="{881CFF23-F5E7-8906-5E1C-ACC65C91ADCE}"/>
                  </a:ext>
                </a:extLst>
              </p:cNvPr>
              <p:cNvSpPr txBox="1">
                <a:spLocks noRot="1" noChangeAspect="1" noMove="1" noResize="1" noEditPoints="1" noAdjustHandles="1" noChangeArrowheads="1" noChangeShapeType="1" noTextEdit="1"/>
              </p:cNvSpPr>
              <p:nvPr/>
            </p:nvSpPr>
            <p:spPr>
              <a:xfrm>
                <a:off x="2164539" y="2810978"/>
                <a:ext cx="756187" cy="354969"/>
              </a:xfrm>
              <a:prstGeom prst="rect">
                <a:avLst/>
              </a:prstGeom>
              <a:blipFill>
                <a:blip r:embed="rId5"/>
                <a:stretch>
                  <a:fillRect r="-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7B88B391-CE6E-4FC6-E185-4FA8712ACBF4}"/>
                  </a:ext>
                </a:extLst>
              </p:cNvPr>
              <p:cNvSpPr txBox="1"/>
              <p:nvPr/>
            </p:nvSpPr>
            <p:spPr>
              <a:xfrm>
                <a:off x="2447253" y="1784483"/>
                <a:ext cx="756187" cy="354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200" i="1" smtClean="0">
                              <a:solidFill>
                                <a:schemeClr val="accent5">
                                  <a:lumMod val="60000"/>
                                  <a:lumOff val="40000"/>
                                </a:schemeClr>
                              </a:solidFill>
                              <a:latin typeface="Cambria Math" panose="02040503050406030204" pitchFamily="18" charset="0"/>
                            </a:rPr>
                          </m:ctrlPr>
                        </m:sSubPr>
                        <m:e>
                          <m:r>
                            <a:rPr kumimoji="1" lang="en-US" altLang="zh-CN" sz="1200" b="1" i="1" smtClean="0">
                              <a:solidFill>
                                <a:schemeClr val="accent5">
                                  <a:lumMod val="60000"/>
                                  <a:lumOff val="40000"/>
                                </a:schemeClr>
                              </a:solidFill>
                              <a:latin typeface="Cambria Math" panose="02040503050406030204" pitchFamily="18" charset="0"/>
                            </a:rPr>
                            <m:t>𝒑</m:t>
                          </m:r>
                        </m:e>
                        <m:sub>
                          <m:r>
                            <a:rPr kumimoji="1" lang="en-US" altLang="zh-CN" sz="1200" b="0" i="1" smtClean="0">
                              <a:solidFill>
                                <a:schemeClr val="accent5">
                                  <a:lumMod val="60000"/>
                                  <a:lumOff val="40000"/>
                                </a:schemeClr>
                              </a:solidFill>
                              <a:latin typeface="Cambria Math" panose="02040503050406030204" pitchFamily="18" charset="0"/>
                            </a:rPr>
                            <m:t>𝑖</m:t>
                          </m:r>
                          <m:r>
                            <a:rPr kumimoji="1" lang="en-US" altLang="zh-CN" sz="1200" b="0" i="1" smtClean="0">
                              <a:solidFill>
                                <a:schemeClr val="accent5">
                                  <a:lumMod val="60000"/>
                                  <a:lumOff val="40000"/>
                                </a:schemeClr>
                              </a:solidFill>
                              <a:latin typeface="Cambria Math" panose="02040503050406030204" pitchFamily="18" charset="0"/>
                            </a:rPr>
                            <m:t>,</m:t>
                          </m:r>
                          <m:sSubSup>
                            <m:sSubSupPr>
                              <m:ctrlPr>
                                <a:rPr kumimoji="1" lang="en-US" altLang="zh-CN" sz="1200" i="1">
                                  <a:solidFill>
                                    <a:schemeClr val="accent5">
                                      <a:lumMod val="60000"/>
                                      <a:lumOff val="40000"/>
                                    </a:schemeClr>
                                  </a:solidFill>
                                  <a:latin typeface="Cambria Math" panose="02040503050406030204" pitchFamily="18" charset="0"/>
                                </a:rPr>
                              </m:ctrlPr>
                            </m:sSubSupPr>
                            <m:e>
                              <m:r>
                                <a:rPr kumimoji="1" lang="en-US" altLang="zh-CN" sz="1200" i="1">
                                  <a:solidFill>
                                    <a:schemeClr val="accent5">
                                      <a:lumMod val="60000"/>
                                      <a:lumOff val="40000"/>
                                    </a:schemeClr>
                                  </a:solidFill>
                                  <a:latin typeface="Cambria Math" panose="02040503050406030204" pitchFamily="18" charset="0"/>
                                </a:rPr>
                                <m:t>𝑗</m:t>
                              </m:r>
                            </m:e>
                            <m:sub>
                              <m:r>
                                <a:rPr kumimoji="1" lang="en-US" altLang="zh-CN" sz="1200" i="1">
                                  <a:solidFill>
                                    <a:schemeClr val="accent5">
                                      <a:lumMod val="60000"/>
                                      <a:lumOff val="40000"/>
                                    </a:schemeClr>
                                  </a:solidFill>
                                  <a:latin typeface="Cambria Math" panose="02040503050406030204" pitchFamily="18" charset="0"/>
                                </a:rPr>
                                <m:t>𝐵</m:t>
                              </m:r>
                              <m:r>
                                <a:rPr kumimoji="1" lang="en-US" altLang="zh-CN" sz="1200" i="1">
                                  <a:solidFill>
                                    <a:schemeClr val="accent5">
                                      <a:lumMod val="60000"/>
                                      <a:lumOff val="40000"/>
                                    </a:schemeClr>
                                  </a:solidFill>
                                  <a:latin typeface="Cambria Math" panose="02040503050406030204" pitchFamily="18" charset="0"/>
                                </a:rPr>
                                <m:t>1</m:t>
                              </m:r>
                              <m:r>
                                <a:rPr kumimoji="1" lang="en-US" altLang="zh-CN" sz="1200" i="1">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𝑓𝑖𝑡</m:t>
                              </m:r>
                              <m:r>
                                <a:rPr kumimoji="1" lang="en-US" altLang="zh-CN" sz="1200" b="0" i="1" smtClean="0">
                                  <a:solidFill>
                                    <a:schemeClr val="accent5">
                                      <a:lumMod val="60000"/>
                                      <a:lumOff val="40000"/>
                                    </a:schemeClr>
                                  </a:solidFill>
                                  <a:latin typeface="Cambria Math" panose="02040503050406030204" pitchFamily="18" charset="0"/>
                                </a:rPr>
                                <m:t>_</m:t>
                              </m:r>
                              <m:r>
                                <a:rPr kumimoji="1" lang="en-US" altLang="zh-CN" sz="1200" b="0" i="1" smtClean="0">
                                  <a:solidFill>
                                    <a:schemeClr val="accent5">
                                      <a:lumMod val="60000"/>
                                      <a:lumOff val="40000"/>
                                    </a:schemeClr>
                                  </a:solidFill>
                                  <a:latin typeface="Cambria Math" panose="02040503050406030204" pitchFamily="18" charset="0"/>
                                </a:rPr>
                                <m:t>𝑜𝑝𝑡</m:t>
                              </m:r>
                            </m:sub>
                            <m:sup>
                              <m:r>
                                <a:rPr kumimoji="1" lang="en-US" altLang="zh-CN" sz="1200" b="0" i="1" smtClean="0">
                                  <a:solidFill>
                                    <a:schemeClr val="accent5">
                                      <a:lumMod val="60000"/>
                                      <a:lumOff val="40000"/>
                                    </a:schemeClr>
                                  </a:solidFill>
                                  <a:latin typeface="Cambria Math" panose="02040503050406030204" pitchFamily="18" charset="0"/>
                                </a:rPr>
                                <m:t>𝑑𝑖𝑠𝑡</m:t>
                              </m:r>
                            </m:sup>
                          </m:sSubSup>
                        </m:sub>
                      </m:sSub>
                    </m:oMath>
                  </m:oMathPara>
                </a14:m>
                <a:endParaRPr lang="zh-CN" altLang="en-US" sz="1200" dirty="0">
                  <a:solidFill>
                    <a:schemeClr val="accent5">
                      <a:lumMod val="60000"/>
                      <a:lumOff val="40000"/>
                    </a:schemeClr>
                  </a:solidFill>
                </a:endParaRPr>
              </a:p>
            </p:txBody>
          </p:sp>
        </mc:Choice>
        <mc:Fallback xmlns="">
          <p:sp>
            <p:nvSpPr>
              <p:cNvPr id="59" name="文本框 58">
                <a:extLst>
                  <a:ext uri="{FF2B5EF4-FFF2-40B4-BE49-F238E27FC236}">
                    <a16:creationId xmlns:a16="http://schemas.microsoft.com/office/drawing/2014/main" id="{7B88B391-CE6E-4FC6-E185-4FA8712ACBF4}"/>
                  </a:ext>
                </a:extLst>
              </p:cNvPr>
              <p:cNvSpPr txBox="1">
                <a:spLocks noRot="1" noChangeAspect="1" noMove="1" noResize="1" noEditPoints="1" noAdjustHandles="1" noChangeArrowheads="1" noChangeShapeType="1" noTextEdit="1"/>
              </p:cNvSpPr>
              <p:nvPr/>
            </p:nvSpPr>
            <p:spPr>
              <a:xfrm>
                <a:off x="2447253" y="1784483"/>
                <a:ext cx="756187" cy="354969"/>
              </a:xfrm>
              <a:prstGeom prst="rect">
                <a:avLst/>
              </a:prstGeom>
              <a:blipFill>
                <a:blip r:embed="rId6"/>
                <a:stretch>
                  <a:fillRect r="-8197"/>
                </a:stretch>
              </a:blipFill>
            </p:spPr>
            <p:txBody>
              <a:bodyPr/>
              <a:lstStyle/>
              <a:p>
                <a:r>
                  <a:rPr lang="zh-CN" altLang="en-US">
                    <a:noFill/>
                  </a:rPr>
                  <a:t> </a:t>
                </a:r>
              </a:p>
            </p:txBody>
          </p:sp>
        </mc:Fallback>
      </mc:AlternateContent>
      <p:sp>
        <p:nvSpPr>
          <p:cNvPr id="3" name="椭圆 2">
            <a:extLst>
              <a:ext uri="{FF2B5EF4-FFF2-40B4-BE49-F238E27FC236}">
                <a16:creationId xmlns:a16="http://schemas.microsoft.com/office/drawing/2014/main" id="{2041587F-3DCA-8CAC-3282-67365BB2C2CA}"/>
              </a:ext>
            </a:extLst>
          </p:cNvPr>
          <p:cNvSpPr/>
          <p:nvPr/>
        </p:nvSpPr>
        <p:spPr>
          <a:xfrm>
            <a:off x="2012209" y="2031616"/>
            <a:ext cx="789877" cy="756277"/>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cxnSp>
        <p:nvCxnSpPr>
          <p:cNvPr id="5" name="直线箭头连接符 4">
            <a:extLst>
              <a:ext uri="{FF2B5EF4-FFF2-40B4-BE49-F238E27FC236}">
                <a16:creationId xmlns:a16="http://schemas.microsoft.com/office/drawing/2014/main" id="{41348205-0830-880F-C8D0-B38A0C644D06}"/>
              </a:ext>
            </a:extLst>
          </p:cNvPr>
          <p:cNvCxnSpPr/>
          <p:nvPr/>
        </p:nvCxnSpPr>
        <p:spPr>
          <a:xfrm flipV="1">
            <a:off x="2393805" y="2267952"/>
            <a:ext cx="361118" cy="141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B3E6B3B-2A41-612D-944F-67CF63BA8134}"/>
                  </a:ext>
                </a:extLst>
              </p:cNvPr>
              <p:cNvSpPr txBox="1"/>
              <p:nvPr/>
            </p:nvSpPr>
            <p:spPr>
              <a:xfrm>
                <a:off x="2542632" y="2363004"/>
                <a:ext cx="708463" cy="201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100" i="1" smtClean="0">
                              <a:latin typeface="Cambria Math" panose="02040503050406030204" pitchFamily="18" charset="0"/>
                            </a:rPr>
                          </m:ctrlPr>
                        </m:sSubPr>
                        <m:e>
                          <m:r>
                            <a:rPr kumimoji="1" lang="en-US" altLang="zh-CN" sz="1100" b="0" i="1" smtClean="0">
                              <a:latin typeface="Cambria Math" panose="02040503050406030204" pitchFamily="18" charset="0"/>
                            </a:rPr>
                            <m:t>𝐶𝑅</m:t>
                          </m:r>
                        </m:e>
                        <m:sub>
                          <m:r>
                            <a:rPr kumimoji="1" lang="en-US" altLang="zh-CN" sz="1100" b="0" i="1" smtClean="0">
                              <a:latin typeface="Cambria Math" panose="02040503050406030204" pitchFamily="18" charset="0"/>
                            </a:rPr>
                            <m:t>𝑖</m:t>
                          </m:r>
                          <m:r>
                            <a:rPr kumimoji="1" lang="en-US" altLang="zh-CN" sz="1100" b="0" i="1" smtClean="0">
                              <a:latin typeface="Cambria Math" panose="02040503050406030204" pitchFamily="18" charset="0"/>
                            </a:rPr>
                            <m:t>,</m:t>
                          </m:r>
                          <m:r>
                            <a:rPr kumimoji="1" lang="en-US" altLang="zh-CN" sz="1100" b="0" i="1" smtClean="0">
                              <a:latin typeface="Cambria Math" panose="02040503050406030204" pitchFamily="18" charset="0"/>
                            </a:rPr>
                            <m:t>𝐵</m:t>
                          </m:r>
                          <m:r>
                            <a:rPr kumimoji="1" lang="en-US" altLang="zh-CN" sz="1100" b="0" i="1" smtClean="0">
                              <a:latin typeface="Cambria Math" panose="02040503050406030204" pitchFamily="18" charset="0"/>
                            </a:rPr>
                            <m:t>1</m:t>
                          </m:r>
                          <m:r>
                            <a:rPr kumimoji="1" lang="en-US" altLang="zh-CN" sz="1100" b="0" i="1" smtClean="0">
                              <a:latin typeface="Cambria Math" panose="02040503050406030204" pitchFamily="18" charset="0"/>
                            </a:rPr>
                            <m:t>(</m:t>
                          </m:r>
                          <m:sSub>
                            <m:sSubPr>
                              <m:ctrlPr>
                                <a:rPr kumimoji="1" lang="en-US" altLang="zh-CN" sz="1100" b="0" i="1" smtClean="0">
                                  <a:latin typeface="Cambria Math" panose="02040503050406030204" pitchFamily="18" charset="0"/>
                                </a:rPr>
                              </m:ctrlPr>
                            </m:sSubPr>
                            <m:e>
                              <m:r>
                                <a:rPr kumimoji="1" lang="en-US" altLang="zh-CN" sz="1100" b="0" i="1" smtClean="0">
                                  <a:latin typeface="Cambria Math" panose="02040503050406030204" pitchFamily="18" charset="0"/>
                                  <a:ea typeface="Cambria Math" panose="02040503050406030204" pitchFamily="18" charset="0"/>
                                </a:rPr>
                                <m:t>𝛼</m:t>
                              </m:r>
                            </m:e>
                            <m:sub>
                              <m:r>
                                <a:rPr kumimoji="1" lang="en-US" altLang="zh-CN" sz="1100" b="0" i="1" smtClean="0">
                                  <a:latin typeface="Cambria Math" panose="02040503050406030204" pitchFamily="18" charset="0"/>
                                </a:rPr>
                                <m:t>𝑜𝑝𝑡</m:t>
                              </m:r>
                            </m:sub>
                          </m:sSub>
                          <m:r>
                            <a:rPr kumimoji="1" lang="en-US" altLang="zh-CN" sz="1100" b="0" i="1" smtClean="0">
                              <a:latin typeface="Cambria Math" panose="02040503050406030204" pitchFamily="18" charset="0"/>
                            </a:rPr>
                            <m:t>)</m:t>
                          </m:r>
                        </m:sub>
                      </m:sSub>
                    </m:oMath>
                  </m:oMathPara>
                </a14:m>
                <a:endParaRPr kumimoji="1" lang="zh-CN" altLang="en-US" sz="1100" dirty="0"/>
              </a:p>
            </p:txBody>
          </p:sp>
        </mc:Choice>
        <mc:Fallback xmlns="">
          <p:sp>
            <p:nvSpPr>
              <p:cNvPr id="6" name="文本框 5">
                <a:extLst>
                  <a:ext uri="{FF2B5EF4-FFF2-40B4-BE49-F238E27FC236}">
                    <a16:creationId xmlns:a16="http://schemas.microsoft.com/office/drawing/2014/main" id="{BB3E6B3B-2A41-612D-944F-67CF63BA8134}"/>
                  </a:ext>
                </a:extLst>
              </p:cNvPr>
              <p:cNvSpPr txBox="1">
                <a:spLocks noRot="1" noChangeAspect="1" noMove="1" noResize="1" noEditPoints="1" noAdjustHandles="1" noChangeArrowheads="1" noChangeShapeType="1" noTextEdit="1"/>
              </p:cNvSpPr>
              <p:nvPr/>
            </p:nvSpPr>
            <p:spPr>
              <a:xfrm>
                <a:off x="2542632" y="2363004"/>
                <a:ext cx="708463" cy="201337"/>
              </a:xfrm>
              <a:prstGeom prst="rect">
                <a:avLst/>
              </a:prstGeom>
              <a:blipFill>
                <a:blip r:embed="rId7"/>
                <a:stretch>
                  <a:fillRect l="-5357" r="-5357" b="-11765"/>
                </a:stretch>
              </a:blipFill>
            </p:spPr>
            <p:txBody>
              <a:bodyPr/>
              <a:lstStyle/>
              <a:p>
                <a:r>
                  <a:rPr lang="zh-CN" altLang="en-US">
                    <a:noFill/>
                  </a:rPr>
                  <a:t> </a:t>
                </a:r>
              </a:p>
            </p:txBody>
          </p:sp>
        </mc:Fallback>
      </mc:AlternateContent>
      <p:pic>
        <p:nvPicPr>
          <p:cNvPr id="8" name="图片 7" descr="图示, 示意图&#10;&#10;AI 生成的内容可能不正确。">
            <a:extLst>
              <a:ext uri="{FF2B5EF4-FFF2-40B4-BE49-F238E27FC236}">
                <a16:creationId xmlns:a16="http://schemas.microsoft.com/office/drawing/2014/main" id="{0D12FE01-2A07-47AD-7DAA-2DF24B9371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9273" y="1480439"/>
            <a:ext cx="2953046" cy="659013"/>
          </a:xfrm>
          <a:prstGeom prst="rect">
            <a:avLst/>
          </a:prstGeom>
        </p:spPr>
      </p:pic>
      <p:pic>
        <p:nvPicPr>
          <p:cNvPr id="13" name="图片 12" descr="图片包含 文本&#10;&#10;AI 生成的内容可能不正确。">
            <a:extLst>
              <a:ext uri="{FF2B5EF4-FFF2-40B4-BE49-F238E27FC236}">
                <a16:creationId xmlns:a16="http://schemas.microsoft.com/office/drawing/2014/main" id="{C6E1B2A2-92AA-FD5F-FD48-1F12F0A7A6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7623" y="2174892"/>
            <a:ext cx="2296345" cy="441605"/>
          </a:xfrm>
          <a:prstGeom prst="rect">
            <a:avLst/>
          </a:prstGeom>
        </p:spPr>
      </p:pic>
      <p:sp>
        <p:nvSpPr>
          <p:cNvPr id="16" name="文本框 15">
            <a:extLst>
              <a:ext uri="{FF2B5EF4-FFF2-40B4-BE49-F238E27FC236}">
                <a16:creationId xmlns:a16="http://schemas.microsoft.com/office/drawing/2014/main" id="{6E40E858-4BE0-7FFB-780F-6D3BBFA445D0}"/>
              </a:ext>
            </a:extLst>
          </p:cNvPr>
          <p:cNvSpPr txBox="1"/>
          <p:nvPr/>
        </p:nvSpPr>
        <p:spPr>
          <a:xfrm>
            <a:off x="6496340" y="2217273"/>
            <a:ext cx="4578926" cy="261610"/>
          </a:xfrm>
          <a:prstGeom prst="rect">
            <a:avLst/>
          </a:prstGeom>
          <a:noFill/>
        </p:spPr>
        <p:txBody>
          <a:bodyPr wrap="square">
            <a:spAutoFit/>
          </a:bodyPr>
          <a:lstStyle/>
          <a:p>
            <a:r>
              <a:rPr lang="en-US" altLang="zh-CN" sz="1100" dirty="0"/>
              <a:t>(</a:t>
            </a:r>
            <a:r>
              <a:rPr lang="zh-CN" altLang="en-US" sz="1100" dirty="0"/>
              <a:t>α was varied within 0.1 to 0.9</a:t>
            </a:r>
            <a:r>
              <a:rPr lang="en-US" altLang="zh-CN" sz="1100" dirty="0"/>
              <a:t>.)</a:t>
            </a:r>
            <a:endParaRPr lang="zh-CN" altLang="en-US" sz="1100" dirty="0"/>
          </a:p>
        </p:txBody>
      </p:sp>
    </p:spTree>
    <p:extLst>
      <p:ext uri="{BB962C8B-B14F-4D97-AF65-F5344CB8AC3E}">
        <p14:creationId xmlns:p14="http://schemas.microsoft.com/office/powerpoint/2010/main" val="16426706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14EB94-0BB9-1008-93AC-36B3E36C362E}"/>
              </a:ext>
            </a:extLst>
          </p:cNvPr>
          <p:cNvSpPr>
            <a:spLocks noGrp="1"/>
          </p:cNvSpPr>
          <p:nvPr>
            <p:ph type="sldNum" sz="quarter" idx="12"/>
          </p:nvPr>
        </p:nvSpPr>
        <p:spPr/>
        <p:txBody>
          <a:bodyPr/>
          <a:lstStyle/>
          <a:p>
            <a:fld id="{8D04ACF1-8115-4F2A-BC52-125D9799F304}" type="slidenum">
              <a:rPr lang="zh-CN" altLang="en-US" smtClean="0"/>
              <a:t>117</a:t>
            </a:fld>
            <a:endParaRPr lang="zh-CN" altLang="en-US"/>
          </a:p>
        </p:txBody>
      </p:sp>
      <p:pic>
        <p:nvPicPr>
          <p:cNvPr id="4" name="图片 3">
            <a:extLst>
              <a:ext uri="{FF2B5EF4-FFF2-40B4-BE49-F238E27FC236}">
                <a16:creationId xmlns:a16="http://schemas.microsoft.com/office/drawing/2014/main" id="{E56E3606-2EC3-8093-DF81-91DDAC82427E}"/>
              </a:ext>
            </a:extLst>
          </p:cNvPr>
          <p:cNvPicPr>
            <a:picLocks noChangeAspect="1"/>
          </p:cNvPicPr>
          <p:nvPr/>
        </p:nvPicPr>
        <p:blipFill>
          <a:blip r:embed="rId3"/>
          <a:stretch>
            <a:fillRect/>
          </a:stretch>
        </p:blipFill>
        <p:spPr>
          <a:xfrm>
            <a:off x="485350" y="480949"/>
            <a:ext cx="5010576" cy="743757"/>
          </a:xfrm>
          <a:prstGeom prst="rect">
            <a:avLst/>
          </a:prstGeom>
        </p:spPr>
      </p:pic>
      <p:pic>
        <p:nvPicPr>
          <p:cNvPr id="6" name="图片 5">
            <a:extLst>
              <a:ext uri="{FF2B5EF4-FFF2-40B4-BE49-F238E27FC236}">
                <a16:creationId xmlns:a16="http://schemas.microsoft.com/office/drawing/2014/main" id="{377CA616-C170-912F-E029-EA9A367948BE}"/>
              </a:ext>
            </a:extLst>
          </p:cNvPr>
          <p:cNvPicPr>
            <a:picLocks noChangeAspect="1"/>
          </p:cNvPicPr>
          <p:nvPr/>
        </p:nvPicPr>
        <p:blipFill>
          <a:blip r:embed="rId4"/>
          <a:stretch>
            <a:fillRect/>
          </a:stretch>
        </p:blipFill>
        <p:spPr>
          <a:xfrm>
            <a:off x="1981080" y="1409624"/>
            <a:ext cx="1362195" cy="862724"/>
          </a:xfrm>
          <a:prstGeom prst="rect">
            <a:avLst/>
          </a:prstGeom>
        </p:spPr>
      </p:pic>
      <p:pic>
        <p:nvPicPr>
          <p:cNvPr id="8" name="图片 7">
            <a:extLst>
              <a:ext uri="{FF2B5EF4-FFF2-40B4-BE49-F238E27FC236}">
                <a16:creationId xmlns:a16="http://schemas.microsoft.com/office/drawing/2014/main" id="{B5934BF5-6876-5D4B-630A-6CAD1778CA28}"/>
              </a:ext>
            </a:extLst>
          </p:cNvPr>
          <p:cNvPicPr>
            <a:picLocks noChangeAspect="1"/>
          </p:cNvPicPr>
          <p:nvPr/>
        </p:nvPicPr>
        <p:blipFill>
          <a:blip r:embed="rId5"/>
          <a:stretch>
            <a:fillRect/>
          </a:stretch>
        </p:blipFill>
        <p:spPr>
          <a:xfrm>
            <a:off x="923288" y="2400156"/>
            <a:ext cx="3801112" cy="855251"/>
          </a:xfrm>
          <a:prstGeom prst="rect">
            <a:avLst/>
          </a:prstGeom>
        </p:spPr>
      </p:pic>
      <p:pic>
        <p:nvPicPr>
          <p:cNvPr id="10" name="图片 9">
            <a:extLst>
              <a:ext uri="{FF2B5EF4-FFF2-40B4-BE49-F238E27FC236}">
                <a16:creationId xmlns:a16="http://schemas.microsoft.com/office/drawing/2014/main" id="{579A7260-CF70-85FF-C147-A3E501C4A7CB}"/>
              </a:ext>
            </a:extLst>
          </p:cNvPr>
          <p:cNvPicPr>
            <a:picLocks noChangeAspect="1"/>
          </p:cNvPicPr>
          <p:nvPr/>
        </p:nvPicPr>
        <p:blipFill>
          <a:blip r:embed="rId6"/>
          <a:stretch>
            <a:fillRect/>
          </a:stretch>
        </p:blipFill>
        <p:spPr>
          <a:xfrm>
            <a:off x="3695603" y="1590600"/>
            <a:ext cx="1162147" cy="405956"/>
          </a:xfrm>
          <a:prstGeom prst="rect">
            <a:avLst/>
          </a:prstGeom>
        </p:spPr>
      </p:pic>
      <p:sp>
        <p:nvSpPr>
          <p:cNvPr id="11" name="箭头: 下 10">
            <a:extLst>
              <a:ext uri="{FF2B5EF4-FFF2-40B4-BE49-F238E27FC236}">
                <a16:creationId xmlns:a16="http://schemas.microsoft.com/office/drawing/2014/main" id="{C21F25F0-5FB9-39A5-F584-BEDA71680E9E}"/>
              </a:ext>
            </a:extLst>
          </p:cNvPr>
          <p:cNvSpPr/>
          <p:nvPr/>
        </p:nvSpPr>
        <p:spPr>
          <a:xfrm>
            <a:off x="1447800" y="1432733"/>
            <a:ext cx="342900" cy="7437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C371723C-8263-DF14-08BF-56D60DEDE164}"/>
              </a:ext>
            </a:extLst>
          </p:cNvPr>
          <p:cNvPicPr>
            <a:picLocks noChangeAspect="1"/>
          </p:cNvPicPr>
          <p:nvPr/>
        </p:nvPicPr>
        <p:blipFill>
          <a:blip r:embed="rId7"/>
          <a:stretch>
            <a:fillRect/>
          </a:stretch>
        </p:blipFill>
        <p:spPr>
          <a:xfrm>
            <a:off x="2657723" y="3479073"/>
            <a:ext cx="1371104" cy="674435"/>
          </a:xfrm>
          <a:prstGeom prst="rect">
            <a:avLst/>
          </a:prstGeom>
        </p:spPr>
      </p:pic>
      <p:pic>
        <p:nvPicPr>
          <p:cNvPr id="15" name="图片 14">
            <a:extLst>
              <a:ext uri="{FF2B5EF4-FFF2-40B4-BE49-F238E27FC236}">
                <a16:creationId xmlns:a16="http://schemas.microsoft.com/office/drawing/2014/main" id="{422379EC-7142-6116-E92A-654E69F5B226}"/>
              </a:ext>
            </a:extLst>
          </p:cNvPr>
          <p:cNvPicPr>
            <a:picLocks noChangeAspect="1"/>
          </p:cNvPicPr>
          <p:nvPr/>
        </p:nvPicPr>
        <p:blipFill>
          <a:blip r:embed="rId8"/>
          <a:stretch>
            <a:fillRect/>
          </a:stretch>
        </p:blipFill>
        <p:spPr>
          <a:xfrm>
            <a:off x="1114426" y="4377174"/>
            <a:ext cx="2000250" cy="461596"/>
          </a:xfrm>
          <a:prstGeom prst="rect">
            <a:avLst/>
          </a:prstGeom>
        </p:spPr>
      </p:pic>
      <p:sp>
        <p:nvSpPr>
          <p:cNvPr id="16" name="箭头: 下 15">
            <a:extLst>
              <a:ext uri="{FF2B5EF4-FFF2-40B4-BE49-F238E27FC236}">
                <a16:creationId xmlns:a16="http://schemas.microsoft.com/office/drawing/2014/main" id="{6392B354-2055-621D-36D1-1C4EFE70CCA6}"/>
              </a:ext>
            </a:extLst>
          </p:cNvPr>
          <p:cNvSpPr/>
          <p:nvPr/>
        </p:nvSpPr>
        <p:spPr>
          <a:xfrm>
            <a:off x="1447800" y="3429000"/>
            <a:ext cx="342900" cy="7437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8C2B8346-7665-EAA4-6C78-36BF9279ECA9}"/>
              </a:ext>
            </a:extLst>
          </p:cNvPr>
          <p:cNvPicPr>
            <a:picLocks noChangeAspect="1"/>
          </p:cNvPicPr>
          <p:nvPr/>
        </p:nvPicPr>
        <p:blipFill>
          <a:blip r:embed="rId9"/>
          <a:stretch>
            <a:fillRect/>
          </a:stretch>
        </p:blipFill>
        <p:spPr>
          <a:xfrm>
            <a:off x="3480783" y="4430857"/>
            <a:ext cx="767070" cy="327514"/>
          </a:xfrm>
          <a:prstGeom prst="rect">
            <a:avLst/>
          </a:prstGeom>
        </p:spPr>
      </p:pic>
      <p:sp>
        <p:nvSpPr>
          <p:cNvPr id="19" name="箭头: 下 18">
            <a:extLst>
              <a:ext uri="{FF2B5EF4-FFF2-40B4-BE49-F238E27FC236}">
                <a16:creationId xmlns:a16="http://schemas.microsoft.com/office/drawing/2014/main" id="{7C0BD6C5-89D1-4825-D7D6-901154E8C314}"/>
              </a:ext>
            </a:extLst>
          </p:cNvPr>
          <p:cNvSpPr/>
          <p:nvPr/>
        </p:nvSpPr>
        <p:spPr>
          <a:xfrm>
            <a:off x="6695236" y="1432733"/>
            <a:ext cx="342900" cy="7437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23937440-8DBC-9DAB-AFBC-DFF641B94B55}"/>
              </a:ext>
            </a:extLst>
          </p:cNvPr>
          <p:cNvPicPr>
            <a:picLocks noChangeAspect="1"/>
          </p:cNvPicPr>
          <p:nvPr/>
        </p:nvPicPr>
        <p:blipFill>
          <a:blip r:embed="rId10"/>
          <a:stretch>
            <a:fillRect/>
          </a:stretch>
        </p:blipFill>
        <p:spPr>
          <a:xfrm>
            <a:off x="5723572" y="2272348"/>
            <a:ext cx="2629128" cy="384375"/>
          </a:xfrm>
          <a:prstGeom prst="rect">
            <a:avLst/>
          </a:prstGeom>
        </p:spPr>
      </p:pic>
      <p:sp>
        <p:nvSpPr>
          <p:cNvPr id="22" name="箭头: 下 21">
            <a:extLst>
              <a:ext uri="{FF2B5EF4-FFF2-40B4-BE49-F238E27FC236}">
                <a16:creationId xmlns:a16="http://schemas.microsoft.com/office/drawing/2014/main" id="{6E4D0744-32C7-85AA-281E-1B628C2C612A}"/>
              </a:ext>
            </a:extLst>
          </p:cNvPr>
          <p:cNvSpPr/>
          <p:nvPr/>
        </p:nvSpPr>
        <p:spPr>
          <a:xfrm>
            <a:off x="6722972" y="2752581"/>
            <a:ext cx="342900" cy="743757"/>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0E5F8F6A-9C32-0471-2300-7C6E71A7D406}"/>
              </a:ext>
            </a:extLst>
          </p:cNvPr>
          <p:cNvPicPr>
            <a:picLocks noChangeAspect="1"/>
          </p:cNvPicPr>
          <p:nvPr/>
        </p:nvPicPr>
        <p:blipFill>
          <a:blip r:embed="rId11"/>
          <a:stretch>
            <a:fillRect/>
          </a:stretch>
        </p:blipFill>
        <p:spPr>
          <a:xfrm>
            <a:off x="5364689" y="3592196"/>
            <a:ext cx="3245912" cy="429864"/>
          </a:xfrm>
          <a:prstGeom prst="rect">
            <a:avLst/>
          </a:prstGeom>
        </p:spPr>
      </p:pic>
    </p:spTree>
    <p:extLst>
      <p:ext uri="{BB962C8B-B14F-4D97-AF65-F5344CB8AC3E}">
        <p14:creationId xmlns:p14="http://schemas.microsoft.com/office/powerpoint/2010/main" val="2735519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951D1A8-8C7D-8FEA-3933-D9C6A9B15EC3}"/>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5F207D3F-A5C4-5A5A-66A2-027DDED02EB6}"/>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Overview</a:t>
            </a:r>
          </a:p>
        </p:txBody>
      </p:sp>
      <p:sp>
        <p:nvSpPr>
          <p:cNvPr id="4" name="文本框 3">
            <a:extLst>
              <a:ext uri="{FF2B5EF4-FFF2-40B4-BE49-F238E27FC236}">
                <a16:creationId xmlns:a16="http://schemas.microsoft.com/office/drawing/2014/main" id="{B907BA04-21B6-AFB4-9588-10DF65DFA95F}"/>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Tree>
    <p:extLst>
      <p:ext uri="{BB962C8B-B14F-4D97-AF65-F5344CB8AC3E}">
        <p14:creationId xmlns:p14="http://schemas.microsoft.com/office/powerpoint/2010/main" val="1192577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0314A-5AE7-6543-15BA-83DD70E5DF24}"/>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70299BAB-785D-BB21-D7B0-CEB28A39A41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Definition of ICA and</a:t>
            </a:r>
            <a:r>
              <a:rPr lang="zh-CN" altLang="en-US" sz="2400" b="1" dirty="0">
                <a:solidFill>
                  <a:schemeClr val="bg2">
                    <a:lumMod val="25000"/>
                  </a:schemeClr>
                </a:solidFill>
              </a:rPr>
              <a:t> </a:t>
            </a:r>
            <a:r>
              <a:rPr lang="en-US" altLang="zh-CN" sz="2400" b="1" dirty="0">
                <a:solidFill>
                  <a:schemeClr val="bg2">
                    <a:lumMod val="25000"/>
                  </a:schemeClr>
                </a:solidFill>
              </a:rPr>
              <a:t>ICA</a:t>
            </a:r>
            <a:r>
              <a:rPr lang="zh-CN" altLang="en-US" sz="2400" b="1" dirty="0">
                <a:solidFill>
                  <a:schemeClr val="bg2">
                    <a:lumMod val="25000"/>
                  </a:schemeClr>
                </a:solidFill>
              </a:rPr>
              <a:t> </a:t>
            </a:r>
            <a:r>
              <a:rPr lang="en-US" altLang="zh-CN" sz="2400" b="1" dirty="0">
                <a:solidFill>
                  <a:schemeClr val="bg2">
                    <a:lumMod val="25000"/>
                  </a:schemeClr>
                </a:solidFill>
              </a:rPr>
              <a:t>Siphon</a:t>
            </a:r>
          </a:p>
        </p:txBody>
      </p:sp>
      <p:sp>
        <p:nvSpPr>
          <p:cNvPr id="4" name="文本框 3">
            <a:extLst>
              <a:ext uri="{FF2B5EF4-FFF2-40B4-BE49-F238E27FC236}">
                <a16:creationId xmlns:a16="http://schemas.microsoft.com/office/drawing/2014/main" id="{DD075D84-5AD4-6A40-3170-8C45C4361BAA}"/>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pic>
        <p:nvPicPr>
          <p:cNvPr id="10" name="图片 9">
            <a:extLst>
              <a:ext uri="{FF2B5EF4-FFF2-40B4-BE49-F238E27FC236}">
                <a16:creationId xmlns:a16="http://schemas.microsoft.com/office/drawing/2014/main" id="{40F5E5FC-1490-2664-168C-20C59DEE2998}"/>
              </a:ext>
            </a:extLst>
          </p:cNvPr>
          <p:cNvPicPr>
            <a:picLocks noChangeAspect="1"/>
          </p:cNvPicPr>
          <p:nvPr/>
        </p:nvPicPr>
        <p:blipFill>
          <a:blip r:embed="rId3"/>
          <a:srcRect l="7881"/>
          <a:stretch>
            <a:fillRect/>
          </a:stretch>
        </p:blipFill>
        <p:spPr>
          <a:xfrm>
            <a:off x="36514" y="2081291"/>
            <a:ext cx="4033110" cy="3688889"/>
          </a:xfrm>
          <a:prstGeom prst="rect">
            <a:avLst/>
          </a:prstGeom>
        </p:spPr>
      </p:pic>
      <p:sp>
        <p:nvSpPr>
          <p:cNvPr id="25" name="任意多边形: 形状 24">
            <a:extLst>
              <a:ext uri="{FF2B5EF4-FFF2-40B4-BE49-F238E27FC236}">
                <a16:creationId xmlns:a16="http://schemas.microsoft.com/office/drawing/2014/main" id="{AE3AA5C2-B750-2492-ABAD-56916C1376E2}"/>
              </a:ext>
            </a:extLst>
          </p:cNvPr>
          <p:cNvSpPr/>
          <p:nvPr/>
        </p:nvSpPr>
        <p:spPr>
          <a:xfrm>
            <a:off x="4708671" y="1304740"/>
            <a:ext cx="758586" cy="3056350"/>
          </a:xfrm>
          <a:custGeom>
            <a:avLst/>
            <a:gdLst>
              <a:gd name="connsiteX0" fmla="*/ 645851 w 758586"/>
              <a:gd name="connsiteY0" fmla="*/ 0 h 3056350"/>
              <a:gd name="connsiteX1" fmla="*/ 761 w 758586"/>
              <a:gd name="connsiteY1" fmla="*/ 1290180 h 3056350"/>
              <a:gd name="connsiteX2" fmla="*/ 758586 w 758586"/>
              <a:gd name="connsiteY2" fmla="*/ 3056350 h 3056350"/>
            </a:gdLst>
            <a:ahLst/>
            <a:cxnLst>
              <a:cxn ang="0">
                <a:pos x="connsiteX0" y="connsiteY0"/>
              </a:cxn>
              <a:cxn ang="0">
                <a:pos x="connsiteX1" y="connsiteY1"/>
              </a:cxn>
              <a:cxn ang="0">
                <a:pos x="connsiteX2" y="connsiteY2"/>
              </a:cxn>
            </a:cxnLst>
            <a:rect l="l" t="t" r="r" b="b"/>
            <a:pathLst>
              <a:path w="758586" h="3056350">
                <a:moveTo>
                  <a:pt x="645851" y="0"/>
                </a:moveTo>
                <a:cubicBezTo>
                  <a:pt x="313911" y="390394"/>
                  <a:pt x="-18028" y="780788"/>
                  <a:pt x="761" y="1290180"/>
                </a:cubicBezTo>
                <a:cubicBezTo>
                  <a:pt x="19550" y="1799572"/>
                  <a:pt x="389068" y="2427961"/>
                  <a:pt x="758586" y="3056350"/>
                </a:cubicBezTo>
              </a:path>
            </a:pathLst>
          </a:custGeom>
          <a:noFill/>
          <a:ln w="762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DF013E7F-0C1E-08F4-EB3A-453A4F572514}"/>
              </a:ext>
            </a:extLst>
          </p:cNvPr>
          <p:cNvCxnSpPr/>
          <p:nvPr/>
        </p:nvCxnSpPr>
        <p:spPr>
          <a:xfrm>
            <a:off x="4502752" y="3684685"/>
            <a:ext cx="0" cy="532356"/>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2C76E7EB-1721-03C6-A130-BA2371597AC8}"/>
              </a:ext>
            </a:extLst>
          </p:cNvPr>
          <p:cNvCxnSpPr>
            <a:cxnSpLocks/>
          </p:cNvCxnSpPr>
          <p:nvPr/>
        </p:nvCxnSpPr>
        <p:spPr>
          <a:xfrm flipH="1">
            <a:off x="4502567" y="4208690"/>
            <a:ext cx="585397" cy="8351"/>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4773DE52-6045-05B3-C681-ABCDEA3A7DFD}"/>
              </a:ext>
            </a:extLst>
          </p:cNvPr>
          <p:cNvCxnSpPr>
            <a:cxnSpLocks/>
          </p:cNvCxnSpPr>
          <p:nvPr/>
        </p:nvCxnSpPr>
        <p:spPr>
          <a:xfrm flipH="1">
            <a:off x="4502567" y="4040307"/>
            <a:ext cx="225655" cy="176734"/>
          </a:xfrm>
          <a:prstGeom prst="line">
            <a:avLst/>
          </a:prstGeom>
        </p:spPr>
        <p:style>
          <a:lnRef idx="2">
            <a:schemeClr val="dk1"/>
          </a:lnRef>
          <a:fillRef idx="0">
            <a:schemeClr val="dk1"/>
          </a:fillRef>
          <a:effectRef idx="1">
            <a:schemeClr val="dk1"/>
          </a:effectRef>
          <a:fontRef idx="minor">
            <a:schemeClr val="tx1"/>
          </a:fontRef>
        </p:style>
      </p:cxnSp>
      <p:sp>
        <p:nvSpPr>
          <p:cNvPr id="37" name="文本框 36">
            <a:extLst>
              <a:ext uri="{FF2B5EF4-FFF2-40B4-BE49-F238E27FC236}">
                <a16:creationId xmlns:a16="http://schemas.microsoft.com/office/drawing/2014/main" id="{F32ABDB2-2BC4-94AB-EC71-12311CD1B082}"/>
              </a:ext>
            </a:extLst>
          </p:cNvPr>
          <p:cNvSpPr txBox="1"/>
          <p:nvPr/>
        </p:nvSpPr>
        <p:spPr>
          <a:xfrm>
            <a:off x="4885173" y="3997869"/>
            <a:ext cx="247184" cy="261610"/>
          </a:xfrm>
          <a:prstGeom prst="rect">
            <a:avLst/>
          </a:prstGeom>
          <a:noFill/>
        </p:spPr>
        <p:txBody>
          <a:bodyPr wrap="none" rtlCol="0">
            <a:spAutoFit/>
          </a:bodyPr>
          <a:lstStyle/>
          <a:p>
            <a:r>
              <a:rPr lang="en-US" altLang="zh-CN" sz="1100" dirty="0"/>
              <a:t>x</a:t>
            </a:r>
            <a:endParaRPr lang="zh-CN" altLang="en-US" sz="1100" dirty="0"/>
          </a:p>
        </p:txBody>
      </p:sp>
      <p:sp>
        <p:nvSpPr>
          <p:cNvPr id="38" name="文本框 37">
            <a:extLst>
              <a:ext uri="{FF2B5EF4-FFF2-40B4-BE49-F238E27FC236}">
                <a16:creationId xmlns:a16="http://schemas.microsoft.com/office/drawing/2014/main" id="{3AA01E08-257C-A275-4294-9B1F277E468E}"/>
              </a:ext>
            </a:extLst>
          </p:cNvPr>
          <p:cNvSpPr txBox="1"/>
          <p:nvPr/>
        </p:nvSpPr>
        <p:spPr>
          <a:xfrm>
            <a:off x="4559514" y="3820058"/>
            <a:ext cx="247184" cy="261610"/>
          </a:xfrm>
          <a:prstGeom prst="rect">
            <a:avLst/>
          </a:prstGeom>
          <a:noFill/>
        </p:spPr>
        <p:txBody>
          <a:bodyPr wrap="none" rtlCol="0">
            <a:spAutoFit/>
          </a:bodyPr>
          <a:lstStyle/>
          <a:p>
            <a:r>
              <a:rPr lang="en-US" altLang="zh-CN" sz="1100" dirty="0"/>
              <a:t>y</a:t>
            </a:r>
            <a:endParaRPr lang="zh-CN" altLang="en-US" sz="1100" dirty="0"/>
          </a:p>
        </p:txBody>
      </p:sp>
      <p:sp>
        <p:nvSpPr>
          <p:cNvPr id="39" name="文本框 38">
            <a:extLst>
              <a:ext uri="{FF2B5EF4-FFF2-40B4-BE49-F238E27FC236}">
                <a16:creationId xmlns:a16="http://schemas.microsoft.com/office/drawing/2014/main" id="{266FF30E-A119-3539-3B17-384C3FD0AD23}"/>
              </a:ext>
            </a:extLst>
          </p:cNvPr>
          <p:cNvSpPr txBox="1"/>
          <p:nvPr/>
        </p:nvSpPr>
        <p:spPr>
          <a:xfrm>
            <a:off x="4295092" y="3505434"/>
            <a:ext cx="247184" cy="261610"/>
          </a:xfrm>
          <a:prstGeom prst="rect">
            <a:avLst/>
          </a:prstGeom>
          <a:noFill/>
        </p:spPr>
        <p:txBody>
          <a:bodyPr wrap="none" rtlCol="0">
            <a:spAutoFit/>
          </a:bodyPr>
          <a:lstStyle/>
          <a:p>
            <a:r>
              <a:rPr lang="en-US" altLang="zh-CN" sz="1100" dirty="0"/>
              <a:t>z</a:t>
            </a:r>
            <a:endParaRPr lang="zh-CN" altLang="en-US" sz="1100" dirty="0"/>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966932A-DA25-7518-E181-271F1655B7D4}"/>
                  </a:ext>
                </a:extLst>
              </p:cNvPr>
              <p:cNvSpPr txBox="1"/>
              <p:nvPr/>
            </p:nvSpPr>
            <p:spPr>
              <a:xfrm>
                <a:off x="5624208" y="4208690"/>
                <a:ext cx="1327864" cy="22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𝑧</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40" name="文本框 39">
                <a:extLst>
                  <a:ext uri="{FF2B5EF4-FFF2-40B4-BE49-F238E27FC236}">
                    <a16:creationId xmlns:a16="http://schemas.microsoft.com/office/drawing/2014/main" id="{2966932A-DA25-7518-E181-271F1655B7D4}"/>
                  </a:ext>
                </a:extLst>
              </p:cNvPr>
              <p:cNvSpPr txBox="1">
                <a:spLocks noRot="1" noChangeAspect="1" noMove="1" noResize="1" noEditPoints="1" noAdjustHandles="1" noChangeArrowheads="1" noChangeShapeType="1" noTextEdit="1"/>
              </p:cNvSpPr>
              <p:nvPr/>
            </p:nvSpPr>
            <p:spPr>
              <a:xfrm>
                <a:off x="5624208" y="4208690"/>
                <a:ext cx="1327864" cy="224870"/>
              </a:xfrm>
              <a:prstGeom prst="rect">
                <a:avLst/>
              </a:prstGeom>
              <a:blipFill>
                <a:blip r:embed="rId4"/>
                <a:stretch>
                  <a:fillRect l="-3226" r="-4608" b="-297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5D6F27E-6264-FBC2-85DE-A795B8B2421B}"/>
                  </a:ext>
                </a:extLst>
              </p:cNvPr>
              <p:cNvSpPr txBox="1"/>
              <p:nvPr/>
            </p:nvSpPr>
            <p:spPr>
              <a:xfrm>
                <a:off x="5560441" y="3972952"/>
                <a:ext cx="1327864" cy="22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𝑖</m:t>
                          </m:r>
                          <m:r>
                            <a:rPr lang="en-US" altLang="zh-CN" sz="1400" i="1">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𝑧</m:t>
                          </m:r>
                        </m:e>
                        <m:sub>
                          <m:r>
                            <a:rPr lang="en-US" altLang="zh-CN" sz="1400" i="1">
                              <a:latin typeface="Cambria Math" panose="02040503050406030204" pitchFamily="18" charset="0"/>
                            </a:rPr>
                            <m:t>𝑖</m:t>
                          </m:r>
                          <m:r>
                            <a:rPr lang="en-US" altLang="zh-CN" sz="1400" i="1">
                              <a:latin typeface="Cambria Math" panose="02040503050406030204" pitchFamily="18" charset="0"/>
                            </a:rPr>
                            <m:t>,2</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41" name="文本框 40">
                <a:extLst>
                  <a:ext uri="{FF2B5EF4-FFF2-40B4-BE49-F238E27FC236}">
                    <a16:creationId xmlns:a16="http://schemas.microsoft.com/office/drawing/2014/main" id="{25D6F27E-6264-FBC2-85DE-A795B8B2421B}"/>
                  </a:ext>
                </a:extLst>
              </p:cNvPr>
              <p:cNvSpPr txBox="1">
                <a:spLocks noRot="1" noChangeAspect="1" noMove="1" noResize="1" noEditPoints="1" noAdjustHandles="1" noChangeArrowheads="1" noChangeShapeType="1" noTextEdit="1"/>
              </p:cNvSpPr>
              <p:nvPr/>
            </p:nvSpPr>
            <p:spPr>
              <a:xfrm>
                <a:off x="5560441" y="3972952"/>
                <a:ext cx="1327864" cy="224870"/>
              </a:xfrm>
              <a:prstGeom prst="rect">
                <a:avLst/>
              </a:prstGeom>
              <a:blipFill>
                <a:blip r:embed="rId5"/>
                <a:stretch>
                  <a:fillRect l="-2752" r="-4587" b="-27027"/>
                </a:stretch>
              </a:blipFill>
            </p:spPr>
            <p:txBody>
              <a:bodyPr/>
              <a:lstStyle/>
              <a:p>
                <a:r>
                  <a:rPr lang="zh-CN" altLang="en-US">
                    <a:noFill/>
                  </a:rPr>
                  <a:t> </a:t>
                </a:r>
              </a:p>
            </p:txBody>
          </p:sp>
        </mc:Fallback>
      </mc:AlternateContent>
      <p:cxnSp>
        <p:nvCxnSpPr>
          <p:cNvPr id="43" name="直接连接符 42">
            <a:extLst>
              <a:ext uri="{FF2B5EF4-FFF2-40B4-BE49-F238E27FC236}">
                <a16:creationId xmlns:a16="http://schemas.microsoft.com/office/drawing/2014/main" id="{963AA673-94C8-447A-FA5E-293D3F3AB50C}"/>
              </a:ext>
            </a:extLst>
          </p:cNvPr>
          <p:cNvCxnSpPr>
            <a:endCxn id="41" idx="1"/>
          </p:cNvCxnSpPr>
          <p:nvPr/>
        </p:nvCxnSpPr>
        <p:spPr>
          <a:xfrm flipV="1">
            <a:off x="5467257" y="4085387"/>
            <a:ext cx="93184" cy="112435"/>
          </a:xfrm>
          <a:prstGeom prst="line">
            <a:avLst/>
          </a:prstGeom>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A5E3F118-A0A6-9A07-3836-FA1AD42268DA}"/>
              </a:ext>
            </a:extLst>
          </p:cNvPr>
          <p:cNvCxnSpPr>
            <a:cxnSpLocks/>
            <a:endCxn id="40" idx="1"/>
          </p:cNvCxnSpPr>
          <p:nvPr/>
        </p:nvCxnSpPr>
        <p:spPr>
          <a:xfrm>
            <a:off x="5537411" y="4321125"/>
            <a:ext cx="86797"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629D44B0-E90D-CA41-E11E-4401B7A281DB}"/>
                  </a:ext>
                </a:extLst>
              </p:cNvPr>
              <p:cNvSpPr txBox="1"/>
              <p:nvPr/>
            </p:nvSpPr>
            <p:spPr>
              <a:xfrm>
                <a:off x="5506195" y="966996"/>
                <a:ext cx="1436355" cy="22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𝑧</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47" name="文本框 46">
                <a:extLst>
                  <a:ext uri="{FF2B5EF4-FFF2-40B4-BE49-F238E27FC236}">
                    <a16:creationId xmlns:a16="http://schemas.microsoft.com/office/drawing/2014/main" id="{629D44B0-E90D-CA41-E11E-4401B7A281DB}"/>
                  </a:ext>
                </a:extLst>
              </p:cNvPr>
              <p:cNvSpPr txBox="1">
                <a:spLocks noRot="1" noChangeAspect="1" noMove="1" noResize="1" noEditPoints="1" noAdjustHandles="1" noChangeArrowheads="1" noChangeShapeType="1" noTextEdit="1"/>
              </p:cNvSpPr>
              <p:nvPr/>
            </p:nvSpPr>
            <p:spPr>
              <a:xfrm>
                <a:off x="5506195" y="966996"/>
                <a:ext cx="1436355" cy="224870"/>
              </a:xfrm>
              <a:prstGeom prst="rect">
                <a:avLst/>
              </a:prstGeom>
              <a:blipFill>
                <a:blip r:embed="rId6"/>
                <a:stretch>
                  <a:fillRect l="-2542" r="-3814" b="-270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93DA5D73-8931-6FA9-125D-FFC7E1864B75}"/>
                  </a:ext>
                </a:extLst>
              </p:cNvPr>
              <p:cNvSpPr txBox="1"/>
              <p:nvPr/>
            </p:nvSpPr>
            <p:spPr>
              <a:xfrm>
                <a:off x="6054932" y="120273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48" name="文本框 47">
                <a:extLst>
                  <a:ext uri="{FF2B5EF4-FFF2-40B4-BE49-F238E27FC236}">
                    <a16:creationId xmlns:a16="http://schemas.microsoft.com/office/drawing/2014/main" id="{93DA5D73-8931-6FA9-125D-FFC7E1864B75}"/>
                  </a:ext>
                </a:extLst>
              </p:cNvPr>
              <p:cNvSpPr txBox="1">
                <a:spLocks noRot="1" noChangeAspect="1" noMove="1" noResize="1" noEditPoints="1" noAdjustHandles="1" noChangeArrowheads="1" noChangeShapeType="1" noTextEdit="1"/>
              </p:cNvSpPr>
              <p:nvPr/>
            </p:nvSpPr>
            <p:spPr>
              <a:xfrm>
                <a:off x="6054932" y="1202734"/>
                <a:ext cx="118622" cy="276999"/>
              </a:xfrm>
              <a:prstGeom prst="rect">
                <a:avLst/>
              </a:prstGeom>
              <a:blipFill>
                <a:blip r:embed="rId7"/>
                <a:stretch>
                  <a:fillRect l="-45000" r="-45000"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7C181D8-19B2-EB5D-9BB4-345FCDCBE3DF}"/>
                  </a:ext>
                </a:extLst>
              </p:cNvPr>
              <p:cNvSpPr txBox="1"/>
              <p:nvPr/>
            </p:nvSpPr>
            <p:spPr>
              <a:xfrm>
                <a:off x="6054556" y="3767044"/>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49" name="文本框 48">
                <a:extLst>
                  <a:ext uri="{FF2B5EF4-FFF2-40B4-BE49-F238E27FC236}">
                    <a16:creationId xmlns:a16="http://schemas.microsoft.com/office/drawing/2014/main" id="{E7C181D8-19B2-EB5D-9BB4-345FCDCBE3DF}"/>
                  </a:ext>
                </a:extLst>
              </p:cNvPr>
              <p:cNvSpPr txBox="1">
                <a:spLocks noRot="1" noChangeAspect="1" noMove="1" noResize="1" noEditPoints="1" noAdjustHandles="1" noChangeArrowheads="1" noChangeShapeType="1" noTextEdit="1"/>
              </p:cNvSpPr>
              <p:nvPr/>
            </p:nvSpPr>
            <p:spPr>
              <a:xfrm>
                <a:off x="6054556" y="3767044"/>
                <a:ext cx="118622" cy="276999"/>
              </a:xfrm>
              <a:prstGeom prst="rect">
                <a:avLst/>
              </a:prstGeom>
              <a:blipFill>
                <a:blip r:embed="rId8"/>
                <a:stretch>
                  <a:fillRect l="-45000" r="-45000" b="-6667"/>
                </a:stretch>
              </a:blipFill>
            </p:spPr>
            <p:txBody>
              <a:bodyPr/>
              <a:lstStyle/>
              <a:p>
                <a:r>
                  <a:rPr lang="zh-CN" altLang="en-US">
                    <a:noFill/>
                  </a:rPr>
                  <a:t> </a:t>
                </a:r>
              </a:p>
            </p:txBody>
          </p:sp>
        </mc:Fallback>
      </mc:AlternateContent>
      <p:cxnSp>
        <p:nvCxnSpPr>
          <p:cNvPr id="50" name="直接连接符 49">
            <a:extLst>
              <a:ext uri="{FF2B5EF4-FFF2-40B4-BE49-F238E27FC236}">
                <a16:creationId xmlns:a16="http://schemas.microsoft.com/office/drawing/2014/main" id="{1A296D31-C7D1-FE14-64D5-AF8627633833}"/>
              </a:ext>
            </a:extLst>
          </p:cNvPr>
          <p:cNvCxnSpPr>
            <a:cxnSpLocks/>
          </p:cNvCxnSpPr>
          <p:nvPr/>
        </p:nvCxnSpPr>
        <p:spPr>
          <a:xfrm flipV="1">
            <a:off x="5407025" y="1217722"/>
            <a:ext cx="106824" cy="76150"/>
          </a:xfrm>
          <a:prstGeom prst="line">
            <a:avLst/>
          </a:prstGeom>
        </p:spPr>
        <p:style>
          <a:lnRef idx="2">
            <a:schemeClr val="dk1"/>
          </a:lnRef>
          <a:fillRef idx="0">
            <a:schemeClr val="dk1"/>
          </a:fillRef>
          <a:effectRef idx="1">
            <a:schemeClr val="dk1"/>
          </a:effectRef>
          <a:fontRef idx="minor">
            <a:schemeClr val="tx1"/>
          </a:fontRef>
        </p:style>
      </p:cxnSp>
      <p:sp>
        <p:nvSpPr>
          <p:cNvPr id="59" name="矩形 58">
            <a:extLst>
              <a:ext uri="{FF2B5EF4-FFF2-40B4-BE49-F238E27FC236}">
                <a16:creationId xmlns:a16="http://schemas.microsoft.com/office/drawing/2014/main" id="{450180B1-D4C7-05D6-9284-616B33A1B19E}"/>
              </a:ext>
            </a:extLst>
          </p:cNvPr>
          <p:cNvSpPr/>
          <p:nvPr/>
        </p:nvSpPr>
        <p:spPr>
          <a:xfrm>
            <a:off x="5692725" y="1843359"/>
            <a:ext cx="3010747" cy="169496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474B3AD-8093-D64E-08C2-FD52B6105474}"/>
              </a:ext>
            </a:extLst>
          </p:cNvPr>
          <p:cNvSpPr txBox="1"/>
          <p:nvPr/>
        </p:nvSpPr>
        <p:spPr>
          <a:xfrm>
            <a:off x="4409383" y="4228421"/>
            <a:ext cx="526470" cy="307777"/>
          </a:xfrm>
          <a:prstGeom prst="rect">
            <a:avLst/>
          </a:prstGeom>
          <a:noFill/>
        </p:spPr>
        <p:txBody>
          <a:bodyPr wrap="square" rtlCol="0">
            <a:spAutoFit/>
          </a:bodyPr>
          <a:lstStyle/>
          <a:p>
            <a:r>
              <a:rPr lang="en-US" altLang="zh-CN" sz="1400" dirty="0"/>
              <a:t>3D</a:t>
            </a:r>
            <a:endParaRPr lang="zh-CN" altLang="en-US" sz="1400" dirty="0"/>
          </a:p>
        </p:txBody>
      </p:sp>
      <p:sp>
        <p:nvSpPr>
          <p:cNvPr id="61" name="文本框 60">
            <a:extLst>
              <a:ext uri="{FF2B5EF4-FFF2-40B4-BE49-F238E27FC236}">
                <a16:creationId xmlns:a16="http://schemas.microsoft.com/office/drawing/2014/main" id="{D17E7D57-31A2-A96F-F787-FB9B04C4BDB2}"/>
              </a:ext>
            </a:extLst>
          </p:cNvPr>
          <p:cNvSpPr txBox="1"/>
          <p:nvPr/>
        </p:nvSpPr>
        <p:spPr>
          <a:xfrm>
            <a:off x="5673803" y="1857164"/>
            <a:ext cx="526470" cy="307777"/>
          </a:xfrm>
          <a:prstGeom prst="rect">
            <a:avLst/>
          </a:prstGeom>
          <a:noFill/>
        </p:spPr>
        <p:txBody>
          <a:bodyPr wrap="square" rtlCol="0">
            <a:spAutoFit/>
          </a:bodyPr>
          <a:lstStyle/>
          <a:p>
            <a:r>
              <a:rPr lang="en-US" altLang="zh-CN" sz="1400" dirty="0"/>
              <a:t>1D</a:t>
            </a:r>
            <a:endParaRPr lang="zh-CN" altLang="en-US" sz="1400" dirty="0"/>
          </a:p>
        </p:txBody>
      </p:sp>
      <p:cxnSp>
        <p:nvCxnSpPr>
          <p:cNvPr id="63" name="直接连接符 62">
            <a:extLst>
              <a:ext uri="{FF2B5EF4-FFF2-40B4-BE49-F238E27FC236}">
                <a16:creationId xmlns:a16="http://schemas.microsoft.com/office/drawing/2014/main" id="{36798672-2703-68CE-4128-EBD755A42E55}"/>
              </a:ext>
            </a:extLst>
          </p:cNvPr>
          <p:cNvCxnSpPr/>
          <p:nvPr/>
        </p:nvCxnSpPr>
        <p:spPr>
          <a:xfrm>
            <a:off x="5843037" y="2690839"/>
            <a:ext cx="2711885" cy="0"/>
          </a:xfrm>
          <a:prstGeom prst="line">
            <a:avLst/>
          </a:prstGeom>
          <a:ln w="76200">
            <a:solidFill>
              <a:schemeClr val="tx1">
                <a:lumMod val="95000"/>
                <a:lumOff val="5000"/>
              </a:schemeClr>
            </a:solidFill>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91B0C0F8-0838-815C-7CA9-EF63F542018E}"/>
                  </a:ext>
                </a:extLst>
              </p:cNvPr>
              <p:cNvSpPr txBox="1"/>
              <p:nvPr/>
            </p:nvSpPr>
            <p:spPr>
              <a:xfrm>
                <a:off x="5843037" y="2220868"/>
                <a:ext cx="1187248" cy="22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𝜅</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𝜏</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64" name="文本框 63">
                <a:extLst>
                  <a:ext uri="{FF2B5EF4-FFF2-40B4-BE49-F238E27FC236}">
                    <a16:creationId xmlns:a16="http://schemas.microsoft.com/office/drawing/2014/main" id="{91B0C0F8-0838-815C-7CA9-EF63F542018E}"/>
                  </a:ext>
                </a:extLst>
              </p:cNvPr>
              <p:cNvSpPr txBox="1">
                <a:spLocks noRot="1" noChangeAspect="1" noMove="1" noResize="1" noEditPoints="1" noAdjustHandles="1" noChangeArrowheads="1" noChangeShapeType="1" noTextEdit="1"/>
              </p:cNvSpPr>
              <p:nvPr/>
            </p:nvSpPr>
            <p:spPr>
              <a:xfrm>
                <a:off x="5843037" y="2220868"/>
                <a:ext cx="1187248" cy="224870"/>
              </a:xfrm>
              <a:prstGeom prst="rect">
                <a:avLst/>
              </a:prstGeom>
              <a:blipFill>
                <a:blip r:embed="rId9"/>
                <a:stretch>
                  <a:fillRect l="-2062" r="-5155" b="-29730"/>
                </a:stretch>
              </a:blipFill>
            </p:spPr>
            <p:txBody>
              <a:bodyPr/>
              <a:lstStyle/>
              <a:p>
                <a:r>
                  <a:rPr lang="zh-CN" altLang="en-US">
                    <a:noFill/>
                  </a:rPr>
                  <a:t> </a:t>
                </a:r>
              </a:p>
            </p:txBody>
          </p:sp>
        </mc:Fallback>
      </mc:AlternateContent>
      <p:cxnSp>
        <p:nvCxnSpPr>
          <p:cNvPr id="65" name="直接连接符 64">
            <a:extLst>
              <a:ext uri="{FF2B5EF4-FFF2-40B4-BE49-F238E27FC236}">
                <a16:creationId xmlns:a16="http://schemas.microsoft.com/office/drawing/2014/main" id="{0D64038F-5DFF-C8B3-C236-9B56080BA996}"/>
              </a:ext>
            </a:extLst>
          </p:cNvPr>
          <p:cNvCxnSpPr>
            <a:cxnSpLocks/>
          </p:cNvCxnSpPr>
          <p:nvPr/>
        </p:nvCxnSpPr>
        <p:spPr>
          <a:xfrm flipV="1">
            <a:off x="5886878" y="2496038"/>
            <a:ext cx="50160" cy="111408"/>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0564C043-E43E-AB30-6685-EE66BAEC6E24}"/>
                  </a:ext>
                </a:extLst>
              </p:cNvPr>
              <p:cNvSpPr txBox="1"/>
              <p:nvPr/>
            </p:nvSpPr>
            <p:spPr>
              <a:xfrm>
                <a:off x="7066575" y="3002144"/>
                <a:ext cx="1268617" cy="22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𝜅</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smtClean="0">
                              <a:latin typeface="Cambria Math" panose="02040503050406030204" pitchFamily="18" charset="0"/>
                            </a:rPr>
                            <m:t>𝜏</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b="0" i="1" smtClean="0">
                              <a:latin typeface="Cambria Math" panose="02040503050406030204" pitchFamily="18" charset="0"/>
                            </a:rPr>
                            <m:t>𝑁</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70" name="文本框 69">
                <a:extLst>
                  <a:ext uri="{FF2B5EF4-FFF2-40B4-BE49-F238E27FC236}">
                    <a16:creationId xmlns:a16="http://schemas.microsoft.com/office/drawing/2014/main" id="{0564C043-E43E-AB30-6685-EE66BAEC6E24}"/>
                  </a:ext>
                </a:extLst>
              </p:cNvPr>
              <p:cNvSpPr txBox="1">
                <a:spLocks noRot="1" noChangeAspect="1" noMove="1" noResize="1" noEditPoints="1" noAdjustHandles="1" noChangeArrowheads="1" noChangeShapeType="1" noTextEdit="1"/>
              </p:cNvSpPr>
              <p:nvPr/>
            </p:nvSpPr>
            <p:spPr>
              <a:xfrm>
                <a:off x="7066575" y="3002144"/>
                <a:ext cx="1268617" cy="224870"/>
              </a:xfrm>
              <a:prstGeom prst="rect">
                <a:avLst/>
              </a:prstGeom>
              <a:blipFill>
                <a:blip r:embed="rId10"/>
                <a:stretch>
                  <a:fillRect l="-1442" r="-4808" b="-29730"/>
                </a:stretch>
              </a:blipFill>
            </p:spPr>
            <p:txBody>
              <a:bodyPr/>
              <a:lstStyle/>
              <a:p>
                <a:r>
                  <a:rPr lang="zh-CN" altLang="en-US">
                    <a:noFill/>
                  </a:rPr>
                  <a:t> </a:t>
                </a:r>
              </a:p>
            </p:txBody>
          </p:sp>
        </mc:Fallback>
      </mc:AlternateContent>
      <p:cxnSp>
        <p:nvCxnSpPr>
          <p:cNvPr id="71" name="直接连接符 70">
            <a:extLst>
              <a:ext uri="{FF2B5EF4-FFF2-40B4-BE49-F238E27FC236}">
                <a16:creationId xmlns:a16="http://schemas.microsoft.com/office/drawing/2014/main" id="{F27970A1-7A10-AA0B-D9B4-A8AFFC4E9019}"/>
              </a:ext>
            </a:extLst>
          </p:cNvPr>
          <p:cNvCxnSpPr>
            <a:cxnSpLocks/>
          </p:cNvCxnSpPr>
          <p:nvPr/>
        </p:nvCxnSpPr>
        <p:spPr>
          <a:xfrm flipV="1">
            <a:off x="8335717" y="2783374"/>
            <a:ext cx="125260" cy="201572"/>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02181CE6-E07B-3450-1429-81CE986A6C61}"/>
                  </a:ext>
                </a:extLst>
              </p:cNvPr>
              <p:cNvSpPr txBox="1"/>
              <p:nvPr/>
            </p:nvSpPr>
            <p:spPr>
              <a:xfrm rot="16200000">
                <a:off x="7421425" y="2193273"/>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74" name="文本框 73">
                <a:extLst>
                  <a:ext uri="{FF2B5EF4-FFF2-40B4-BE49-F238E27FC236}">
                    <a16:creationId xmlns:a16="http://schemas.microsoft.com/office/drawing/2014/main" id="{02181CE6-E07B-3450-1429-81CE986A6C61}"/>
                  </a:ext>
                </a:extLst>
              </p:cNvPr>
              <p:cNvSpPr txBox="1">
                <a:spLocks noRot="1" noChangeAspect="1" noMove="1" noResize="1" noEditPoints="1" noAdjustHandles="1" noChangeArrowheads="1" noChangeShapeType="1" noTextEdit="1"/>
              </p:cNvSpPr>
              <p:nvPr/>
            </p:nvSpPr>
            <p:spPr>
              <a:xfrm rot="16200000">
                <a:off x="7421425" y="2193273"/>
                <a:ext cx="118622" cy="276999"/>
              </a:xfrm>
              <a:prstGeom prst="rect">
                <a:avLst/>
              </a:prstGeom>
              <a:blipFill>
                <a:blip r:embed="rId11"/>
                <a:stretch>
                  <a:fillRect t="-52632" r="-4348" b="-47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1D4C660F-6024-9C47-7184-EB6391D463DA}"/>
                  </a:ext>
                </a:extLst>
              </p:cNvPr>
              <p:cNvSpPr txBox="1"/>
              <p:nvPr/>
            </p:nvSpPr>
            <p:spPr>
              <a:xfrm rot="16200000">
                <a:off x="6868763" y="3001508"/>
                <a:ext cx="1186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75" name="文本框 74">
                <a:extLst>
                  <a:ext uri="{FF2B5EF4-FFF2-40B4-BE49-F238E27FC236}">
                    <a16:creationId xmlns:a16="http://schemas.microsoft.com/office/drawing/2014/main" id="{1D4C660F-6024-9C47-7184-EB6391D463DA}"/>
                  </a:ext>
                </a:extLst>
              </p:cNvPr>
              <p:cNvSpPr txBox="1">
                <a:spLocks noRot="1" noChangeAspect="1" noMove="1" noResize="1" noEditPoints="1" noAdjustHandles="1" noChangeArrowheads="1" noChangeShapeType="1" noTextEdit="1"/>
              </p:cNvSpPr>
              <p:nvPr/>
            </p:nvSpPr>
            <p:spPr>
              <a:xfrm rot="16200000">
                <a:off x="6868763" y="3001508"/>
                <a:ext cx="118622" cy="276999"/>
              </a:xfrm>
              <a:prstGeom prst="rect">
                <a:avLst/>
              </a:prstGeom>
              <a:blipFill>
                <a:blip r:embed="rId12"/>
                <a:stretch>
                  <a:fillRect t="-45000" r="-6667" b="-45000"/>
                </a:stretch>
              </a:blipFill>
            </p:spPr>
            <p:txBody>
              <a:bodyPr/>
              <a:lstStyle/>
              <a:p>
                <a:r>
                  <a:rPr lang="zh-CN" altLang="en-US">
                    <a:noFill/>
                  </a:rPr>
                  <a:t> </a:t>
                </a:r>
              </a:p>
            </p:txBody>
          </p:sp>
        </mc:Fallback>
      </mc:AlternateContent>
      <p:pic>
        <p:nvPicPr>
          <p:cNvPr id="79" name="图片 78">
            <a:extLst>
              <a:ext uri="{FF2B5EF4-FFF2-40B4-BE49-F238E27FC236}">
                <a16:creationId xmlns:a16="http://schemas.microsoft.com/office/drawing/2014/main" id="{486B79C4-1E44-E1CD-A3F2-705EE3AE898B}"/>
              </a:ext>
            </a:extLst>
          </p:cNvPr>
          <p:cNvPicPr>
            <a:picLocks noChangeAspect="1"/>
          </p:cNvPicPr>
          <p:nvPr/>
        </p:nvPicPr>
        <p:blipFill>
          <a:blip r:embed="rId13"/>
          <a:stretch>
            <a:fillRect/>
          </a:stretch>
        </p:blipFill>
        <p:spPr>
          <a:xfrm>
            <a:off x="4502567" y="4845867"/>
            <a:ext cx="4277857" cy="328120"/>
          </a:xfrm>
          <a:prstGeom prst="rect">
            <a:avLst/>
          </a:prstGeom>
        </p:spPr>
      </p:pic>
      <p:pic>
        <p:nvPicPr>
          <p:cNvPr id="81" name="图片 80">
            <a:extLst>
              <a:ext uri="{FF2B5EF4-FFF2-40B4-BE49-F238E27FC236}">
                <a16:creationId xmlns:a16="http://schemas.microsoft.com/office/drawing/2014/main" id="{A1C26CE4-F41E-AE79-0EE1-E25507649121}"/>
              </a:ext>
            </a:extLst>
          </p:cNvPr>
          <p:cNvPicPr>
            <a:picLocks noChangeAspect="1"/>
          </p:cNvPicPr>
          <p:nvPr/>
        </p:nvPicPr>
        <p:blipFill>
          <a:blip r:embed="rId14"/>
          <a:stretch>
            <a:fillRect/>
          </a:stretch>
        </p:blipFill>
        <p:spPr>
          <a:xfrm>
            <a:off x="5886878" y="5273628"/>
            <a:ext cx="1889669" cy="395718"/>
          </a:xfrm>
          <a:prstGeom prst="rect">
            <a:avLst/>
          </a:prstGeom>
        </p:spPr>
      </p:pic>
      <p:pic>
        <p:nvPicPr>
          <p:cNvPr id="83" name="图片 82">
            <a:extLst>
              <a:ext uri="{FF2B5EF4-FFF2-40B4-BE49-F238E27FC236}">
                <a16:creationId xmlns:a16="http://schemas.microsoft.com/office/drawing/2014/main" id="{60947867-03E9-4268-3CF5-B1BB2F6CA49E}"/>
              </a:ext>
            </a:extLst>
          </p:cNvPr>
          <p:cNvPicPr>
            <a:picLocks noChangeAspect="1"/>
          </p:cNvPicPr>
          <p:nvPr/>
        </p:nvPicPr>
        <p:blipFill>
          <a:blip r:embed="rId15"/>
          <a:stretch>
            <a:fillRect/>
          </a:stretch>
        </p:blipFill>
        <p:spPr>
          <a:xfrm>
            <a:off x="5207930" y="5369172"/>
            <a:ext cx="719428" cy="261610"/>
          </a:xfrm>
          <a:prstGeom prst="rect">
            <a:avLst/>
          </a:prstGeom>
        </p:spPr>
      </p:pic>
      <p:sp>
        <p:nvSpPr>
          <p:cNvPr id="2" name="矩形: 圆角 1">
            <a:extLst>
              <a:ext uri="{FF2B5EF4-FFF2-40B4-BE49-F238E27FC236}">
                <a16:creationId xmlns:a16="http://schemas.microsoft.com/office/drawing/2014/main" id="{90D46BEC-714C-541F-F07F-9124A121C3B4}"/>
              </a:ext>
            </a:extLst>
          </p:cNvPr>
          <p:cNvSpPr/>
          <p:nvPr/>
        </p:nvSpPr>
        <p:spPr>
          <a:xfrm>
            <a:off x="4173644" y="847728"/>
            <a:ext cx="4788568" cy="4922452"/>
          </a:xfrm>
          <a:prstGeom prst="roundRect">
            <a:avLst>
              <a:gd name="adj" fmla="val 10134"/>
            </a:avLst>
          </a:prstGeom>
          <a:noFill/>
          <a:ln w="5715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FA70EDF-9004-EB09-3B0E-557729C802DC}"/>
              </a:ext>
            </a:extLst>
          </p:cNvPr>
          <p:cNvSpPr txBox="1"/>
          <p:nvPr/>
        </p:nvSpPr>
        <p:spPr>
          <a:xfrm>
            <a:off x="113986" y="836103"/>
            <a:ext cx="3712852" cy="1077218"/>
          </a:xfrm>
          <a:prstGeom prst="rect">
            <a:avLst/>
          </a:prstGeom>
          <a:noFill/>
        </p:spPr>
        <p:txBody>
          <a:bodyPr wrap="square">
            <a:spAutoFit/>
          </a:bodyPr>
          <a:lstStyle/>
          <a:p>
            <a:pPr algn="just"/>
            <a:r>
              <a:rPr lang="en-US" altLang="zh-CN" sz="1600" dirty="0"/>
              <a:t>The anatomical boundaries of the ICA and its siphon segment are defined, and the centerline is represented in both 3D coordinates and a 1D parametric form.</a:t>
            </a:r>
            <a:endParaRPr lang="zh-CN" altLang="en-US" sz="1600" dirty="0"/>
          </a:p>
        </p:txBody>
      </p:sp>
    </p:spTree>
    <p:extLst>
      <p:ext uri="{BB962C8B-B14F-4D97-AF65-F5344CB8AC3E}">
        <p14:creationId xmlns:p14="http://schemas.microsoft.com/office/powerpoint/2010/main" val="392957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2A5D0-F355-6161-1630-4702F045AA1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6D71EF-8A8B-9BCF-065C-3FFC770D98D8}"/>
              </a:ext>
            </a:extLst>
          </p:cNvPr>
          <p:cNvSpPr>
            <a:spLocks noGrp="1"/>
          </p:cNvSpPr>
          <p:nvPr>
            <p:ph type="sldNum" sz="quarter" idx="12"/>
          </p:nvPr>
        </p:nvSpPr>
        <p:spPr/>
        <p:txBody>
          <a:bodyPr/>
          <a:lstStyle/>
          <a:p>
            <a:fld id="{8D04ACF1-8115-4F2A-BC52-125D9799F304}" type="slidenum">
              <a:rPr lang="zh-CN" altLang="en-US" smtClean="0"/>
              <a:t>14</a:t>
            </a:fld>
            <a:endParaRPr lang="zh-CN" altLang="en-US"/>
          </a:p>
        </p:txBody>
      </p:sp>
      <p:sp>
        <p:nvSpPr>
          <p:cNvPr id="3" name="文本框 2">
            <a:extLst>
              <a:ext uri="{FF2B5EF4-FFF2-40B4-BE49-F238E27FC236}">
                <a16:creationId xmlns:a16="http://schemas.microsoft.com/office/drawing/2014/main" id="{38087BAA-AED4-87F8-838F-9E13F9EFAF0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Extraction</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E840602-2046-A6DA-2560-A9CD03476B6D}"/>
                  </a:ext>
                </a:extLst>
              </p:cNvPr>
              <p:cNvSpPr txBox="1"/>
              <p:nvPr/>
            </p:nvSpPr>
            <p:spPr>
              <a:xfrm>
                <a:off x="2166231" y="570462"/>
                <a:ext cx="7127739" cy="307777"/>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Calculate Curvature (</a:t>
                </a:r>
                <a14:m>
                  <m:oMath xmlns:m="http://schemas.openxmlformats.org/officeDocument/2006/math">
                    <m:r>
                      <a:rPr lang="zh-CN" altLang="en-US" sz="1400" b="0" i="1" smtClean="0">
                        <a:latin typeface="Cambria Math" panose="02040503050406030204" pitchFamily="18" charset="0"/>
                      </a:rPr>
                      <m:t>𝜅</m:t>
                    </m:r>
                  </m:oMath>
                </a14:m>
                <a:r>
                  <a:rPr lang="en-US" altLang="zh-CN" sz="1400" dirty="0"/>
                  <a:t>) </a:t>
                </a:r>
                <a:r>
                  <a:rPr lang="en-US" altLang="zh-CN" sz="1400" baseline="30000" dirty="0"/>
                  <a:t>[10]</a:t>
                </a:r>
                <a:endParaRPr lang="en-US" altLang="zh-CN" sz="1400" dirty="0"/>
              </a:p>
            </p:txBody>
          </p:sp>
        </mc:Choice>
        <mc:Fallback xmlns="">
          <p:sp>
            <p:nvSpPr>
              <p:cNvPr id="11" name="文本框 10">
                <a:extLst>
                  <a:ext uri="{FF2B5EF4-FFF2-40B4-BE49-F238E27FC236}">
                    <a16:creationId xmlns:a16="http://schemas.microsoft.com/office/drawing/2014/main" id="{1E840602-2046-A6DA-2560-A9CD03476B6D}"/>
                  </a:ext>
                </a:extLst>
              </p:cNvPr>
              <p:cNvSpPr txBox="1">
                <a:spLocks noRot="1" noChangeAspect="1" noMove="1" noResize="1" noEditPoints="1" noAdjustHandles="1" noChangeArrowheads="1" noChangeShapeType="1" noTextEdit="1"/>
              </p:cNvSpPr>
              <p:nvPr/>
            </p:nvSpPr>
            <p:spPr>
              <a:xfrm>
                <a:off x="2166231" y="570462"/>
                <a:ext cx="7127739" cy="307777"/>
              </a:xfrm>
              <a:prstGeom prst="rect">
                <a:avLst/>
              </a:prstGeom>
              <a:blipFill>
                <a:blip r:embed="rId3"/>
                <a:stretch>
                  <a:fillRect l="-85" t="-4000" b="-20000"/>
                </a:stretch>
              </a:blipFill>
            </p:spPr>
            <p:txBody>
              <a:bodyPr/>
              <a:lstStyle/>
              <a:p>
                <a:r>
                  <a:rPr lang="zh-CN" altLang="en-US">
                    <a:noFill/>
                  </a:rPr>
                  <a:t> </a:t>
                </a:r>
              </a:p>
            </p:txBody>
          </p:sp>
        </mc:Fallback>
      </mc:AlternateContent>
      <p:sp>
        <p:nvSpPr>
          <p:cNvPr id="12" name="下箭头 11">
            <a:extLst>
              <a:ext uri="{FF2B5EF4-FFF2-40B4-BE49-F238E27FC236}">
                <a16:creationId xmlns:a16="http://schemas.microsoft.com/office/drawing/2014/main" id="{9A31AF40-CCAC-E023-B5D1-B02B02034DE9}"/>
              </a:ext>
            </a:extLst>
          </p:cNvPr>
          <p:cNvSpPr/>
          <p:nvPr/>
        </p:nvSpPr>
        <p:spPr>
          <a:xfrm>
            <a:off x="2257895" y="911862"/>
            <a:ext cx="86030" cy="496691"/>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800A1FD-4668-0535-4E9C-9E3C20F4C9AC}"/>
                  </a:ext>
                </a:extLst>
              </p:cNvPr>
              <p:cNvSpPr txBox="1"/>
              <p:nvPr/>
            </p:nvSpPr>
            <p:spPr>
              <a:xfrm>
                <a:off x="2178757" y="3166368"/>
                <a:ext cx="6929305" cy="586571"/>
              </a:xfrm>
              <a:prstGeom prst="rect">
                <a:avLst/>
              </a:prstGeom>
              <a:noFill/>
            </p:spPr>
            <p:txBody>
              <a:bodyPr wrap="square" rtlCol="0">
                <a:spAutoFit/>
              </a:bodyPr>
              <a:lstStyle/>
              <a:p>
                <a:pPr marL="214313" indent="-214313">
                  <a:buFont typeface="Arial" panose="020B0604020202020204" pitchFamily="34" charset="0"/>
                  <a:buChar char="•"/>
                </a:pPr>
                <a:r>
                  <a:rPr lang="en-US" altLang="zh-CN" sz="1400" dirty="0"/>
                  <a:t>dentification of the boundaries and subdivision of the ICA siphon based on curvature distribution ( </a:t>
                </a:r>
                <a14:m>
                  <m:oMath xmlns:m="http://schemas.openxmlformats.org/officeDocument/2006/math">
                    <m:sSub>
                      <m:sSubPr>
                        <m:ctrlPr>
                          <a:rPr kumimoji="1" lang="en-US" altLang="zh-CN" sz="1400" i="1">
                            <a:latin typeface="Cambria Math" panose="02040503050406030204" pitchFamily="18" charset="0"/>
                          </a:rPr>
                        </m:ctrlPr>
                      </m:sSubPr>
                      <m:e>
                        <m:r>
                          <a:rPr kumimoji="1" lang="en-US" altLang="zh-CN" sz="1400" b="1" i="1">
                            <a:latin typeface="Cambria Math" panose="02040503050406030204" pitchFamily="18" charset="0"/>
                          </a:rPr>
                          <m:t>𝒑</m:t>
                        </m:r>
                      </m:e>
                      <m:sub>
                        <m:r>
                          <a:rPr kumimoji="1" lang="en-US" altLang="zh-CN" sz="1400" i="1">
                            <a:latin typeface="Cambria Math" panose="02040503050406030204" pitchFamily="18" charset="0"/>
                          </a:rPr>
                          <m:t>𝑖</m:t>
                        </m:r>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𝑗</m:t>
                            </m:r>
                          </m:e>
                          <m:sub>
                            <m:r>
                              <a:rPr kumimoji="1" lang="en-US" altLang="zh-CN" sz="1400" i="1">
                                <a:latin typeface="Cambria Math" panose="02040503050406030204" pitchFamily="18" charset="0"/>
                              </a:rPr>
                              <m:t>𝐵</m:t>
                            </m:r>
                            <m:r>
                              <a:rPr kumimoji="1" lang="en-US" altLang="zh-CN" sz="1400" b="0" i="1" smtClean="0">
                                <a:latin typeface="Cambria Math" panose="02040503050406030204" pitchFamily="18" charset="0"/>
                              </a:rPr>
                              <m:t>2</m:t>
                            </m:r>
                          </m:sub>
                          <m:sup>
                            <m:r>
                              <a:rPr kumimoji="1" lang="en-US" altLang="zh-CN" sz="1400" b="0" i="1" smtClean="0">
                                <a:latin typeface="Cambria Math" panose="02040503050406030204" pitchFamily="18" charset="0"/>
                              </a:rPr>
                              <m:t>𝑝𝑟𝑜𝑥</m:t>
                            </m:r>
                          </m:sup>
                        </m:sSubSup>
                      </m:sub>
                    </m:sSub>
                    <m:r>
                      <a:rPr kumimoji="1" lang="en-US" altLang="zh-CN" sz="1400" b="0" i="0"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b="1" i="1">
                            <a:latin typeface="Cambria Math" panose="02040503050406030204" pitchFamily="18" charset="0"/>
                          </a:rPr>
                          <m:t>𝒑</m:t>
                        </m:r>
                      </m:e>
                      <m:sub>
                        <m:r>
                          <a:rPr kumimoji="1" lang="en-US" altLang="zh-CN" sz="1400" i="1">
                            <a:latin typeface="Cambria Math" panose="02040503050406030204" pitchFamily="18" charset="0"/>
                          </a:rPr>
                          <m:t>𝑖</m:t>
                        </m:r>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𝑗</m:t>
                            </m:r>
                          </m:e>
                          <m:sub>
                            <m:r>
                              <a:rPr kumimoji="1" lang="en-US" altLang="zh-CN" sz="1400" i="1">
                                <a:latin typeface="Cambria Math" panose="02040503050406030204" pitchFamily="18" charset="0"/>
                              </a:rPr>
                              <m:t>𝐵</m:t>
                            </m:r>
                            <m:r>
                              <a:rPr kumimoji="1" lang="en-US" altLang="zh-CN" sz="1400" i="1">
                                <a:latin typeface="Cambria Math" panose="02040503050406030204" pitchFamily="18" charset="0"/>
                              </a:rPr>
                              <m:t>2</m:t>
                            </m:r>
                          </m:sub>
                          <m:sup>
                            <m:r>
                              <a:rPr kumimoji="1" lang="en-US" altLang="zh-CN" sz="1400" b="0" i="1" smtClean="0">
                                <a:latin typeface="Cambria Math" panose="02040503050406030204" pitchFamily="18" charset="0"/>
                              </a:rPr>
                              <m:t>𝑑𝑖𝑠𝑡</m:t>
                            </m:r>
                          </m:sup>
                        </m:sSubSup>
                      </m:sub>
                    </m:sSub>
                  </m:oMath>
                </a14:m>
                <a:r>
                  <a:rPr lang="en-US" altLang="zh-CN" sz="1400" dirty="0"/>
                  <a:t> and </a:t>
                </a:r>
                <a14:m>
                  <m:oMath xmlns:m="http://schemas.openxmlformats.org/officeDocument/2006/math">
                    <m:sSub>
                      <m:sSubPr>
                        <m:ctrlPr>
                          <a:rPr kumimoji="1" lang="en-US" altLang="zh-CN" sz="1400" i="1">
                            <a:latin typeface="Cambria Math" panose="02040503050406030204" pitchFamily="18" charset="0"/>
                          </a:rPr>
                        </m:ctrlPr>
                      </m:sSubPr>
                      <m:e>
                        <m:r>
                          <a:rPr kumimoji="1" lang="en-US" altLang="zh-CN" sz="1400" b="1" i="1">
                            <a:latin typeface="Cambria Math" panose="02040503050406030204" pitchFamily="18" charset="0"/>
                          </a:rPr>
                          <m:t>𝒑</m:t>
                        </m:r>
                      </m:e>
                      <m:sub>
                        <m:r>
                          <a:rPr kumimoji="1" lang="en-US" altLang="zh-CN" sz="1400" i="1">
                            <a:latin typeface="Cambria Math" panose="02040503050406030204" pitchFamily="18" charset="0"/>
                          </a:rPr>
                          <m:t>𝑖</m:t>
                        </m:r>
                        <m:r>
                          <a:rPr kumimoji="1" lang="en-US" altLang="zh-CN" sz="1400" i="1">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𝑗</m:t>
                            </m:r>
                          </m:e>
                          <m:sub>
                            <m:r>
                              <a:rPr kumimoji="1" lang="en-US" altLang="zh-CN" sz="1400" i="1">
                                <a:latin typeface="Cambria Math" panose="02040503050406030204" pitchFamily="18" charset="0"/>
                              </a:rPr>
                              <m:t>𝐵</m:t>
                            </m:r>
                            <m:r>
                              <a:rPr kumimoji="1" lang="en-US" altLang="zh-CN" sz="1400" i="1">
                                <a:latin typeface="Cambria Math" panose="02040503050406030204" pitchFamily="18" charset="0"/>
                              </a:rPr>
                              <m:t>1</m:t>
                            </m:r>
                            <m:r>
                              <a:rPr kumimoji="1" lang="en-US" altLang="zh-CN" sz="1400" i="1">
                                <a:latin typeface="Cambria Math" panose="02040503050406030204" pitchFamily="18" charset="0"/>
                              </a:rPr>
                              <m:t>𝐵</m:t>
                            </m:r>
                            <m:r>
                              <a:rPr kumimoji="1" lang="en-US" altLang="zh-CN" sz="1400" i="1">
                                <a:latin typeface="Cambria Math" panose="02040503050406030204" pitchFamily="18" charset="0"/>
                              </a:rPr>
                              <m:t>2</m:t>
                            </m:r>
                          </m:sub>
                        </m:sSub>
                        <m:r>
                          <a:rPr kumimoji="1" lang="en-US" altLang="zh-CN" sz="1400" i="1">
                            <a:latin typeface="Cambria Math" panose="02040503050406030204" pitchFamily="18" charset="0"/>
                          </a:rPr>
                          <m:t> </m:t>
                        </m:r>
                      </m:sub>
                    </m:sSub>
                  </m:oMath>
                </a14:m>
                <a:r>
                  <a:rPr lang="en-US" altLang="zh-CN" sz="1400" dirty="0"/>
                  <a:t>).</a:t>
                </a:r>
                <a:endParaRPr lang="en-US" altLang="zh-CN" sz="1400" baseline="30000" dirty="0"/>
              </a:p>
            </p:txBody>
          </p:sp>
        </mc:Choice>
        <mc:Fallback xmlns="">
          <p:sp>
            <p:nvSpPr>
              <p:cNvPr id="13" name="文本框 12">
                <a:extLst>
                  <a:ext uri="{FF2B5EF4-FFF2-40B4-BE49-F238E27FC236}">
                    <a16:creationId xmlns:a16="http://schemas.microsoft.com/office/drawing/2014/main" id="{D800A1FD-4668-0535-4E9C-9E3C20F4C9AC}"/>
                  </a:ext>
                </a:extLst>
              </p:cNvPr>
              <p:cNvSpPr txBox="1">
                <a:spLocks noRot="1" noChangeAspect="1" noMove="1" noResize="1" noEditPoints="1" noAdjustHandles="1" noChangeArrowheads="1" noChangeShapeType="1" noTextEdit="1"/>
              </p:cNvSpPr>
              <p:nvPr/>
            </p:nvSpPr>
            <p:spPr>
              <a:xfrm>
                <a:off x="2178757" y="3166368"/>
                <a:ext cx="6929305" cy="586571"/>
              </a:xfrm>
              <a:prstGeom prst="rect">
                <a:avLst/>
              </a:prstGeom>
              <a:blipFill>
                <a:blip r:embed="rId4"/>
                <a:stretch>
                  <a:fillRect l="-88" t="-1031"/>
                </a:stretch>
              </a:blipFill>
            </p:spPr>
            <p:txBody>
              <a:bodyPr/>
              <a:lstStyle/>
              <a:p>
                <a:r>
                  <a:rPr lang="zh-CN" altLang="en-US">
                    <a:noFill/>
                  </a:rPr>
                  <a:t> </a:t>
                </a:r>
              </a:p>
            </p:txBody>
          </p:sp>
        </mc:Fallback>
      </mc:AlternateContent>
      <p:pic>
        <p:nvPicPr>
          <p:cNvPr id="16" name="图片 15" descr="卡通人物&#10;&#10;AI 生成的内容可能不正确。">
            <a:extLst>
              <a:ext uri="{FF2B5EF4-FFF2-40B4-BE49-F238E27FC236}">
                <a16:creationId xmlns:a16="http://schemas.microsoft.com/office/drawing/2014/main" id="{04D4FB41-8784-B3B6-4AB1-AF95A6B8E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61" y="785509"/>
            <a:ext cx="1563552" cy="2907876"/>
          </a:xfrm>
          <a:prstGeom prst="rect">
            <a:avLst/>
          </a:prstGeom>
        </p:spPr>
      </p:pic>
      <p:sp>
        <p:nvSpPr>
          <p:cNvPr id="17" name="下箭头 16">
            <a:extLst>
              <a:ext uri="{FF2B5EF4-FFF2-40B4-BE49-F238E27FC236}">
                <a16:creationId xmlns:a16="http://schemas.microsoft.com/office/drawing/2014/main" id="{48E01958-8755-45CB-F3E1-D4A503E9FECF}"/>
              </a:ext>
            </a:extLst>
          </p:cNvPr>
          <p:cNvSpPr/>
          <p:nvPr/>
        </p:nvSpPr>
        <p:spPr>
          <a:xfrm>
            <a:off x="2257895" y="1659106"/>
            <a:ext cx="99830" cy="1542720"/>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18" name="下箭头 17">
            <a:extLst>
              <a:ext uri="{FF2B5EF4-FFF2-40B4-BE49-F238E27FC236}">
                <a16:creationId xmlns:a16="http://schemas.microsoft.com/office/drawing/2014/main" id="{962D0A9C-D8AB-E148-93C9-0D4A53CDA188}"/>
              </a:ext>
            </a:extLst>
          </p:cNvPr>
          <p:cNvSpPr/>
          <p:nvPr/>
        </p:nvSpPr>
        <p:spPr>
          <a:xfrm>
            <a:off x="2263490" y="3427245"/>
            <a:ext cx="94235" cy="2584393"/>
          </a:xfrm>
          <a:prstGeom prst="downArrow">
            <a:avLst>
              <a:gd name="adj1" fmla="val 50000"/>
              <a:gd name="adj2" fmla="val 8292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a:p>
        </p:txBody>
      </p:sp>
      <p:sp>
        <p:nvSpPr>
          <p:cNvPr id="21" name="下箭头 20">
            <a:extLst>
              <a:ext uri="{FF2B5EF4-FFF2-40B4-BE49-F238E27FC236}">
                <a16:creationId xmlns:a16="http://schemas.microsoft.com/office/drawing/2014/main" id="{CA69E8C5-C4B6-6064-4DED-9FF9875532F6}"/>
              </a:ext>
            </a:extLst>
          </p:cNvPr>
          <p:cNvSpPr/>
          <p:nvPr/>
        </p:nvSpPr>
        <p:spPr>
          <a:xfrm>
            <a:off x="1083116" y="3963951"/>
            <a:ext cx="227899" cy="386033"/>
          </a:xfrm>
          <a:prstGeom prst="downArrow">
            <a:avLst>
              <a:gd name="adj1" fmla="val 50000"/>
              <a:gd name="adj2" fmla="val 49942"/>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1350" dirty="0">
              <a:solidFill>
                <a:srgbClr val="FF0000"/>
              </a:solidFill>
            </a:endParaRPr>
          </a:p>
        </p:txBody>
      </p:sp>
      <p:pic>
        <p:nvPicPr>
          <p:cNvPr id="22" name="图片 21" descr="卡通人物&#10;&#10;AI 生成的内容可能不正确。">
            <a:extLst>
              <a:ext uri="{FF2B5EF4-FFF2-40B4-BE49-F238E27FC236}">
                <a16:creationId xmlns:a16="http://schemas.microsoft.com/office/drawing/2014/main" id="{BF5AE629-AEAE-D2F0-939B-720E28CEF904}"/>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554603" y="4692497"/>
            <a:ext cx="1375710" cy="1121143"/>
          </a:xfrm>
          <a:prstGeom prst="rect">
            <a:avLst/>
          </a:prstGeom>
        </p:spPr>
      </p:pic>
      <p:sp>
        <p:nvSpPr>
          <p:cNvPr id="4" name="文本框 3">
            <a:extLst>
              <a:ext uri="{FF2B5EF4-FFF2-40B4-BE49-F238E27FC236}">
                <a16:creationId xmlns:a16="http://schemas.microsoft.com/office/drawing/2014/main" id="{BD27A81E-2FEA-E79B-FDF2-8114D5DF7095}"/>
              </a:ext>
            </a:extLst>
          </p:cNvPr>
          <p:cNvSpPr txBox="1"/>
          <p:nvPr/>
        </p:nvSpPr>
        <p:spPr>
          <a:xfrm>
            <a:off x="-50542" y="6239893"/>
            <a:ext cx="9194542" cy="584775"/>
          </a:xfrm>
          <a:prstGeom prst="rect">
            <a:avLst/>
          </a:prstGeom>
          <a:noFill/>
        </p:spPr>
        <p:txBody>
          <a:bodyPr wrap="square">
            <a:spAutoFit/>
          </a:bodyPr>
          <a:lstStyle/>
          <a:p>
            <a:r>
              <a:rPr lang="en-US" altLang="zh-CN" sz="800" i="1" dirty="0"/>
              <a:t>[10] Kobayashi, Masaharu, et al. "Development of an image-based modeling system to investigate evolutional geometric changes of a stent graft in an abdominal aortic aneurysm." Circulation Journal 79.7 (2015): 1534-1541.</a:t>
            </a:r>
          </a:p>
          <a:p>
            <a:r>
              <a:rPr lang="en-US" altLang="zh-CN" sz="800" i="1" dirty="0"/>
              <a:t>[11]</a:t>
            </a:r>
            <a:r>
              <a:rPr lang="zh-CN" altLang="en-US" sz="800" i="1" dirty="0"/>
              <a:t> </a:t>
            </a:r>
            <a:r>
              <a:rPr lang="en-US" altLang="zh-CN" sz="800" i="1" dirty="0" err="1"/>
              <a:t>Piccinelli</a:t>
            </a:r>
            <a:r>
              <a:rPr lang="en-US" altLang="zh-CN" sz="800" i="1" dirty="0"/>
              <a:t>, Marina, et al. "Geometry of the internal carotid artery and recurrent patterns in location, orientation, and rupture status of lateral aneurysms: an image-based computational study." Neurosurgery 68.5 (2011): 1270-1285.</a:t>
            </a:r>
          </a:p>
        </p:txBody>
      </p:sp>
      <p:sp>
        <p:nvSpPr>
          <p:cNvPr id="5" name="文本框 4">
            <a:extLst>
              <a:ext uri="{FF2B5EF4-FFF2-40B4-BE49-F238E27FC236}">
                <a16:creationId xmlns:a16="http://schemas.microsoft.com/office/drawing/2014/main" id="{E5BE19F5-3FFB-FF8D-79D2-6045FB1DCD77}"/>
              </a:ext>
            </a:extLst>
          </p:cNvPr>
          <p:cNvSpPr txBox="1"/>
          <p:nvPr/>
        </p:nvSpPr>
        <p:spPr>
          <a:xfrm>
            <a:off x="355240" y="1974072"/>
            <a:ext cx="727876" cy="276999"/>
          </a:xfrm>
          <a:prstGeom prst="rect">
            <a:avLst/>
          </a:prstGeom>
          <a:noFill/>
        </p:spPr>
        <p:txBody>
          <a:bodyPr wrap="square" rtlCol="0">
            <a:spAutoFit/>
          </a:bodyPr>
          <a:lstStyle/>
          <a:p>
            <a:r>
              <a:rPr kumimoji="1" lang="en-US" altLang="zh-CN" sz="1200" dirty="0"/>
              <a:t>C4 ~ C6</a:t>
            </a:r>
            <a:endParaRPr kumimoji="1" lang="zh-CN" altLang="en-US" sz="1200" dirty="0"/>
          </a:p>
        </p:txBody>
      </p:sp>
      <p:pic>
        <p:nvPicPr>
          <p:cNvPr id="8" name="图片 7" descr="文本, 信件&#10;&#10;AI 生成的内容可能不正确。">
            <a:extLst>
              <a:ext uri="{FF2B5EF4-FFF2-40B4-BE49-F238E27FC236}">
                <a16:creationId xmlns:a16="http://schemas.microsoft.com/office/drawing/2014/main" id="{4712C592-C6B8-A690-B097-FAB60BE91E8F}"/>
              </a:ext>
            </a:extLst>
          </p:cNvPr>
          <p:cNvPicPr>
            <a:picLocks noChangeAspect="1"/>
          </p:cNvPicPr>
          <p:nvPr/>
        </p:nvPicPr>
        <p:blipFill>
          <a:blip r:embed="rId6">
            <a:extLst>
              <a:ext uri="{28A0092B-C50C-407E-A947-70E740481C1C}">
                <a14:useLocalDpi xmlns:a14="http://schemas.microsoft.com/office/drawing/2010/main" val="0"/>
              </a:ext>
            </a:extLst>
          </a:blip>
          <a:srcRect l="1" t="12778" r="-4540" b="49158"/>
          <a:stretch>
            <a:fillRect/>
          </a:stretch>
        </p:blipFill>
        <p:spPr>
          <a:xfrm>
            <a:off x="4000709" y="921177"/>
            <a:ext cx="2132409" cy="487376"/>
          </a:xfrm>
          <a:prstGeom prst="rect">
            <a:avLst/>
          </a:prstGeom>
        </p:spPr>
      </p:pic>
      <p:pic>
        <p:nvPicPr>
          <p:cNvPr id="26" name="图片 25" descr="图示&#10;&#10;AI 生成的内容可能不正确。">
            <a:extLst>
              <a:ext uri="{FF2B5EF4-FFF2-40B4-BE49-F238E27FC236}">
                <a16:creationId xmlns:a16="http://schemas.microsoft.com/office/drawing/2014/main" id="{D26F1B4F-96C6-FDA1-7EF0-8A082A7A50ED}"/>
              </a:ext>
            </a:extLst>
          </p:cNvPr>
          <p:cNvPicPr>
            <a:picLocks noChangeAspect="1"/>
          </p:cNvPicPr>
          <p:nvPr/>
        </p:nvPicPr>
        <p:blipFill>
          <a:blip r:embed="rId7">
            <a:extLst>
              <a:ext uri="{28A0092B-C50C-407E-A947-70E740481C1C}">
                <a14:useLocalDpi xmlns:a14="http://schemas.microsoft.com/office/drawing/2010/main" val="0"/>
              </a:ext>
            </a:extLst>
          </a:blip>
          <a:srcRect l="35624" t="87262" r="30933"/>
          <a:stretch>
            <a:fillRect/>
          </a:stretch>
        </p:blipFill>
        <p:spPr>
          <a:xfrm>
            <a:off x="6351674" y="969572"/>
            <a:ext cx="1372923" cy="364726"/>
          </a:xfrm>
          <a:prstGeom prst="rect">
            <a:avLst/>
          </a:prstGeom>
        </p:spPr>
      </p:pic>
      <p:pic>
        <p:nvPicPr>
          <p:cNvPr id="28" name="图片 27">
            <a:extLst>
              <a:ext uri="{FF2B5EF4-FFF2-40B4-BE49-F238E27FC236}">
                <a16:creationId xmlns:a16="http://schemas.microsoft.com/office/drawing/2014/main" id="{D4888C75-9200-A23B-5820-07EFA5DA0C5A}"/>
              </a:ext>
            </a:extLst>
          </p:cNvPr>
          <p:cNvPicPr>
            <a:picLocks noChangeAspect="1"/>
          </p:cNvPicPr>
          <p:nvPr/>
        </p:nvPicPr>
        <p:blipFill>
          <a:blip r:embed="rId8"/>
          <a:stretch>
            <a:fillRect/>
          </a:stretch>
        </p:blipFill>
        <p:spPr>
          <a:xfrm>
            <a:off x="3369724" y="882876"/>
            <a:ext cx="763779" cy="49825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14AB9CE-3662-B96E-91FC-84FBA5DD0733}"/>
                  </a:ext>
                </a:extLst>
              </p:cNvPr>
              <p:cNvSpPr txBox="1"/>
              <p:nvPr/>
            </p:nvSpPr>
            <p:spPr>
              <a:xfrm>
                <a:off x="2166231" y="1171730"/>
                <a:ext cx="7127739" cy="575670"/>
              </a:xfrm>
              <a:prstGeom prst="rect">
                <a:avLst/>
              </a:prstGeom>
              <a:noFill/>
            </p:spPr>
            <p:txBody>
              <a:bodyPr wrap="square" rtlCol="0">
                <a:spAutoFit/>
              </a:bodyPr>
              <a:lstStyle/>
              <a:p>
                <a:endParaRPr lang="en-US" altLang="zh-CN" sz="1400" dirty="0">
                  <a:solidFill>
                    <a:schemeClr val="tx1"/>
                  </a:solidFill>
                </a:endParaRPr>
              </a:p>
              <a:p>
                <a:pPr marL="214313" indent="-214313">
                  <a:buFont typeface="Arial" panose="020B0604020202020204" pitchFamily="34" charset="0"/>
                  <a:buChar char="•"/>
                </a:pPr>
                <a:r>
                  <a:rPr lang="en-US" altLang="zh-CN" sz="1400" dirty="0">
                    <a:solidFill>
                      <a:schemeClr val="tx1"/>
                    </a:solidFill>
                  </a:rPr>
                  <a:t>Dentification of curvature peaks B1 and B2 along the centerline ( </a:t>
                </a:r>
                <a14:m>
                  <m:oMath xmlns:m="http://schemas.openxmlformats.org/officeDocument/2006/math">
                    <m:sSub>
                      <m:sSubPr>
                        <m:ctrlPr>
                          <a:rPr kumimoji="1" lang="en-US" altLang="zh-CN" sz="1400" i="1">
                            <a:solidFill>
                              <a:schemeClr val="tx1"/>
                            </a:solidFill>
                            <a:latin typeface="Cambria Math" panose="02040503050406030204" pitchFamily="18" charset="0"/>
                          </a:rPr>
                        </m:ctrlPr>
                      </m:sSubPr>
                      <m:e>
                        <m:r>
                          <a:rPr kumimoji="1" lang="en-US" altLang="zh-CN" sz="1400" b="1" i="1">
                            <a:solidFill>
                              <a:schemeClr val="tx1"/>
                            </a:solidFill>
                            <a:latin typeface="Cambria Math" panose="02040503050406030204" pitchFamily="18" charset="0"/>
                          </a:rPr>
                          <m:t>𝒑</m:t>
                        </m:r>
                      </m:e>
                      <m:sub>
                        <m:r>
                          <a:rPr kumimoji="1" lang="en-US" altLang="zh-CN" sz="1400" i="1">
                            <a:solidFill>
                              <a:schemeClr val="tx1"/>
                            </a:solidFill>
                            <a:latin typeface="Cambria Math" panose="02040503050406030204" pitchFamily="18" charset="0"/>
                          </a:rPr>
                          <m:t>𝑖</m:t>
                        </m:r>
                        <m:r>
                          <a:rPr kumimoji="1" lang="en-US" altLang="zh-CN" sz="1400" i="1">
                            <a:solidFill>
                              <a:schemeClr val="tx1"/>
                            </a:solidFill>
                            <a:latin typeface="Cambria Math" panose="02040503050406030204" pitchFamily="18" charset="0"/>
                          </a:rPr>
                          <m:t>,</m:t>
                        </m:r>
                        <m:sSubSup>
                          <m:sSubSupPr>
                            <m:ctrlPr>
                              <a:rPr kumimoji="1" lang="en-US" altLang="zh-CN" sz="1400" i="1">
                                <a:solidFill>
                                  <a:schemeClr val="tx1"/>
                                </a:solidFill>
                                <a:latin typeface="Cambria Math" panose="02040503050406030204" pitchFamily="18" charset="0"/>
                              </a:rPr>
                            </m:ctrlPr>
                          </m:sSubSupPr>
                          <m:e>
                            <m:r>
                              <a:rPr kumimoji="1" lang="en-US" altLang="zh-CN" sz="1400" i="1">
                                <a:solidFill>
                                  <a:schemeClr val="tx1"/>
                                </a:solidFill>
                                <a:latin typeface="Cambria Math" panose="02040503050406030204" pitchFamily="18" charset="0"/>
                              </a:rPr>
                              <m:t>𝑗</m:t>
                            </m:r>
                          </m:e>
                          <m:sub>
                            <m:r>
                              <a:rPr kumimoji="1" lang="en-US" altLang="zh-CN" sz="1400" i="1">
                                <a:solidFill>
                                  <a:schemeClr val="tx1"/>
                                </a:solidFill>
                                <a:latin typeface="Cambria Math" panose="02040503050406030204" pitchFamily="18" charset="0"/>
                              </a:rPr>
                              <m:t>𝐵</m:t>
                            </m:r>
                            <m:r>
                              <a:rPr kumimoji="1" lang="en-US" altLang="zh-CN" sz="1400" i="1">
                                <a:solidFill>
                                  <a:schemeClr val="tx1"/>
                                </a:solidFill>
                                <a:latin typeface="Cambria Math" panose="02040503050406030204" pitchFamily="18" charset="0"/>
                              </a:rPr>
                              <m:t>1</m:t>
                            </m:r>
                          </m:sub>
                          <m:sup>
                            <m:r>
                              <a:rPr kumimoji="1" lang="en-US" altLang="zh-CN" sz="1400" i="1">
                                <a:solidFill>
                                  <a:schemeClr val="tx1"/>
                                </a:solidFill>
                                <a:latin typeface="Cambria Math" panose="02040503050406030204" pitchFamily="18" charset="0"/>
                              </a:rPr>
                              <m:t>𝑀𝑎𝑥</m:t>
                            </m:r>
                          </m:sup>
                        </m:sSubSup>
                      </m:sub>
                    </m:sSub>
                  </m:oMath>
                </a14:m>
                <a:r>
                  <a:rPr lang="en-US" altLang="zh-CN" sz="1400" dirty="0">
                    <a:solidFill>
                      <a:schemeClr val="tx1"/>
                    </a:solidFill>
                  </a:rPr>
                  <a:t> and </a:t>
                </a:r>
                <a14:m>
                  <m:oMath xmlns:m="http://schemas.openxmlformats.org/officeDocument/2006/math">
                    <m:sSub>
                      <m:sSubPr>
                        <m:ctrlPr>
                          <a:rPr kumimoji="1" lang="en-US" altLang="zh-CN" sz="1400" i="1" smtClean="0">
                            <a:solidFill>
                              <a:schemeClr val="tx1"/>
                            </a:solidFill>
                            <a:latin typeface="Cambria Math" panose="02040503050406030204" pitchFamily="18" charset="0"/>
                          </a:rPr>
                        </m:ctrlPr>
                      </m:sSubPr>
                      <m:e>
                        <m:r>
                          <a:rPr kumimoji="1" lang="en-US" altLang="zh-CN" sz="1400" b="1" i="1">
                            <a:solidFill>
                              <a:schemeClr val="tx1"/>
                            </a:solidFill>
                            <a:latin typeface="Cambria Math" panose="02040503050406030204" pitchFamily="18" charset="0"/>
                          </a:rPr>
                          <m:t>𝒑</m:t>
                        </m:r>
                      </m:e>
                      <m:sub>
                        <m:r>
                          <a:rPr kumimoji="1" lang="en-US" altLang="zh-CN" sz="1400" i="1">
                            <a:solidFill>
                              <a:schemeClr val="tx1"/>
                            </a:solidFill>
                            <a:latin typeface="Cambria Math" panose="02040503050406030204" pitchFamily="18" charset="0"/>
                          </a:rPr>
                          <m:t>𝑖</m:t>
                        </m:r>
                        <m:r>
                          <a:rPr kumimoji="1" lang="en-US" altLang="zh-CN" sz="1400" i="1">
                            <a:solidFill>
                              <a:schemeClr val="tx1"/>
                            </a:solidFill>
                            <a:latin typeface="Cambria Math" panose="02040503050406030204" pitchFamily="18" charset="0"/>
                          </a:rPr>
                          <m:t>,</m:t>
                        </m:r>
                        <m:sSubSup>
                          <m:sSubSupPr>
                            <m:ctrlPr>
                              <a:rPr kumimoji="1" lang="en-US" altLang="zh-CN" sz="1400" i="1">
                                <a:solidFill>
                                  <a:schemeClr val="tx1"/>
                                </a:solidFill>
                                <a:latin typeface="Cambria Math" panose="02040503050406030204" pitchFamily="18" charset="0"/>
                              </a:rPr>
                            </m:ctrlPr>
                          </m:sSubSupPr>
                          <m:e>
                            <m:r>
                              <a:rPr kumimoji="1" lang="en-US" altLang="zh-CN" sz="1400" i="1">
                                <a:solidFill>
                                  <a:schemeClr val="tx1"/>
                                </a:solidFill>
                                <a:latin typeface="Cambria Math" panose="02040503050406030204" pitchFamily="18" charset="0"/>
                              </a:rPr>
                              <m:t>𝑗</m:t>
                            </m:r>
                          </m:e>
                          <m:sub>
                            <m:r>
                              <a:rPr kumimoji="1" lang="en-US" altLang="zh-CN" sz="1400" i="1">
                                <a:solidFill>
                                  <a:schemeClr val="tx1"/>
                                </a:solidFill>
                                <a:latin typeface="Cambria Math" panose="02040503050406030204" pitchFamily="18" charset="0"/>
                              </a:rPr>
                              <m:t>𝐵</m:t>
                            </m:r>
                            <m:r>
                              <a:rPr kumimoji="1" lang="en-US" altLang="zh-CN" sz="1400" i="1">
                                <a:solidFill>
                                  <a:schemeClr val="tx1"/>
                                </a:solidFill>
                                <a:latin typeface="Cambria Math" panose="02040503050406030204" pitchFamily="18" charset="0"/>
                              </a:rPr>
                              <m:t>2</m:t>
                            </m:r>
                          </m:sub>
                          <m:sup>
                            <m:r>
                              <a:rPr kumimoji="1" lang="en-US" altLang="zh-CN" sz="1400" i="1">
                                <a:solidFill>
                                  <a:schemeClr val="tx1"/>
                                </a:solidFill>
                                <a:latin typeface="Cambria Math" panose="02040503050406030204" pitchFamily="18" charset="0"/>
                              </a:rPr>
                              <m:t>𝑀𝑎𝑥</m:t>
                            </m:r>
                          </m:sup>
                        </m:sSubSup>
                      </m:sub>
                    </m:sSub>
                  </m:oMath>
                </a14:m>
                <a:r>
                  <a:rPr lang="en-US" altLang="zh-CN" sz="1400" dirty="0">
                    <a:solidFill>
                      <a:schemeClr val="tx1"/>
                    </a:solidFill>
                  </a:rPr>
                  <a:t> ).</a:t>
                </a:r>
              </a:p>
            </p:txBody>
          </p:sp>
        </mc:Choice>
        <mc:Fallback xmlns="">
          <p:sp>
            <p:nvSpPr>
              <p:cNvPr id="6" name="文本框 5">
                <a:extLst>
                  <a:ext uri="{FF2B5EF4-FFF2-40B4-BE49-F238E27FC236}">
                    <a16:creationId xmlns:a16="http://schemas.microsoft.com/office/drawing/2014/main" id="{314AB9CE-3662-B96E-91FC-84FBA5DD0733}"/>
                  </a:ext>
                </a:extLst>
              </p:cNvPr>
              <p:cNvSpPr txBox="1">
                <a:spLocks noRot="1" noChangeAspect="1" noMove="1" noResize="1" noEditPoints="1" noAdjustHandles="1" noChangeArrowheads="1" noChangeShapeType="1" noTextEdit="1"/>
              </p:cNvSpPr>
              <p:nvPr/>
            </p:nvSpPr>
            <p:spPr>
              <a:xfrm>
                <a:off x="2166231" y="1171730"/>
                <a:ext cx="7127739" cy="575670"/>
              </a:xfrm>
              <a:prstGeom prst="rect">
                <a:avLst/>
              </a:prstGeom>
              <a:blipFill>
                <a:blip r:embed="rId9"/>
                <a:stretch>
                  <a:fillRect l="-85" b="-210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88D3DF92-9568-9CC3-15EF-E5F408FF0CD2}"/>
              </a:ext>
            </a:extLst>
          </p:cNvPr>
          <p:cNvPicPr>
            <a:picLocks noChangeAspect="1"/>
          </p:cNvPicPr>
          <p:nvPr/>
        </p:nvPicPr>
        <p:blipFill>
          <a:blip r:embed="rId10"/>
          <a:stretch>
            <a:fillRect/>
          </a:stretch>
        </p:blipFill>
        <p:spPr>
          <a:xfrm>
            <a:off x="3170186" y="1626118"/>
            <a:ext cx="4007227" cy="1631261"/>
          </a:xfrm>
          <a:prstGeom prst="rect">
            <a:avLst/>
          </a:prstGeom>
        </p:spPr>
      </p:pic>
      <p:pic>
        <p:nvPicPr>
          <p:cNvPr id="24" name="图片 23">
            <a:extLst>
              <a:ext uri="{FF2B5EF4-FFF2-40B4-BE49-F238E27FC236}">
                <a16:creationId xmlns:a16="http://schemas.microsoft.com/office/drawing/2014/main" id="{A2718153-B216-627D-1218-91561F1C2DC6}"/>
              </a:ext>
            </a:extLst>
          </p:cNvPr>
          <p:cNvPicPr>
            <a:picLocks noChangeAspect="1"/>
          </p:cNvPicPr>
          <p:nvPr/>
        </p:nvPicPr>
        <p:blipFill>
          <a:blip r:embed="rId11"/>
          <a:stretch>
            <a:fillRect/>
          </a:stretch>
        </p:blipFill>
        <p:spPr>
          <a:xfrm>
            <a:off x="3040633" y="3705452"/>
            <a:ext cx="4201346" cy="1589805"/>
          </a:xfrm>
          <a:prstGeom prst="rect">
            <a:avLst/>
          </a:prstGeom>
        </p:spPr>
      </p:pic>
      <p:pic>
        <p:nvPicPr>
          <p:cNvPr id="27" name="图片 26">
            <a:extLst>
              <a:ext uri="{FF2B5EF4-FFF2-40B4-BE49-F238E27FC236}">
                <a16:creationId xmlns:a16="http://schemas.microsoft.com/office/drawing/2014/main" id="{EE37685B-45EE-2768-B30F-7E3F2D6F9B09}"/>
              </a:ext>
            </a:extLst>
          </p:cNvPr>
          <p:cNvPicPr>
            <a:picLocks noChangeAspect="1"/>
          </p:cNvPicPr>
          <p:nvPr/>
        </p:nvPicPr>
        <p:blipFill>
          <a:blip r:embed="rId12"/>
          <a:stretch>
            <a:fillRect/>
          </a:stretch>
        </p:blipFill>
        <p:spPr>
          <a:xfrm>
            <a:off x="3989417" y="1991553"/>
            <a:ext cx="106594" cy="743054"/>
          </a:xfrm>
          <a:prstGeom prst="rect">
            <a:avLst/>
          </a:prstGeom>
        </p:spPr>
      </p:pic>
      <p:pic>
        <p:nvPicPr>
          <p:cNvPr id="29" name="图片 28">
            <a:extLst>
              <a:ext uri="{FF2B5EF4-FFF2-40B4-BE49-F238E27FC236}">
                <a16:creationId xmlns:a16="http://schemas.microsoft.com/office/drawing/2014/main" id="{BFE4D83F-47CE-BA1B-C69E-1550E9E423D9}"/>
              </a:ext>
            </a:extLst>
          </p:cNvPr>
          <p:cNvPicPr>
            <a:picLocks noChangeAspect="1"/>
          </p:cNvPicPr>
          <p:nvPr/>
        </p:nvPicPr>
        <p:blipFill>
          <a:blip r:embed="rId12"/>
          <a:stretch>
            <a:fillRect/>
          </a:stretch>
        </p:blipFill>
        <p:spPr>
          <a:xfrm>
            <a:off x="3936120" y="3963951"/>
            <a:ext cx="106594" cy="743054"/>
          </a:xfrm>
          <a:prstGeom prst="rect">
            <a:avLst/>
          </a:prstGeom>
        </p:spPr>
      </p:pic>
      <p:pic>
        <p:nvPicPr>
          <p:cNvPr id="33" name="图片 32">
            <a:extLst>
              <a:ext uri="{FF2B5EF4-FFF2-40B4-BE49-F238E27FC236}">
                <a16:creationId xmlns:a16="http://schemas.microsoft.com/office/drawing/2014/main" id="{63BEFB11-5778-0A3B-A369-013AC05177AE}"/>
              </a:ext>
            </a:extLst>
          </p:cNvPr>
          <p:cNvPicPr>
            <a:picLocks noChangeAspect="1"/>
          </p:cNvPicPr>
          <p:nvPr/>
        </p:nvPicPr>
        <p:blipFill>
          <a:blip r:embed="rId13"/>
          <a:stretch>
            <a:fillRect/>
          </a:stretch>
        </p:blipFill>
        <p:spPr>
          <a:xfrm>
            <a:off x="4340338" y="5290420"/>
            <a:ext cx="2606142" cy="327383"/>
          </a:xfrm>
          <a:prstGeom prst="rect">
            <a:avLst/>
          </a:prstGeom>
        </p:spPr>
      </p:pic>
      <p:pic>
        <p:nvPicPr>
          <p:cNvPr id="35" name="图片 34">
            <a:extLst>
              <a:ext uri="{FF2B5EF4-FFF2-40B4-BE49-F238E27FC236}">
                <a16:creationId xmlns:a16="http://schemas.microsoft.com/office/drawing/2014/main" id="{B4D1A917-10A3-1EFD-4B52-B42AACF52690}"/>
              </a:ext>
            </a:extLst>
          </p:cNvPr>
          <p:cNvPicPr>
            <a:picLocks noChangeAspect="1"/>
          </p:cNvPicPr>
          <p:nvPr/>
        </p:nvPicPr>
        <p:blipFill>
          <a:blip r:embed="rId14"/>
          <a:stretch>
            <a:fillRect/>
          </a:stretch>
        </p:blipFill>
        <p:spPr>
          <a:xfrm>
            <a:off x="4546729" y="5617803"/>
            <a:ext cx="2445938" cy="268404"/>
          </a:xfrm>
          <a:prstGeom prst="rect">
            <a:avLst/>
          </a:prstGeom>
        </p:spPr>
      </p:pic>
      <p:pic>
        <p:nvPicPr>
          <p:cNvPr id="37" name="图片 36">
            <a:extLst>
              <a:ext uri="{FF2B5EF4-FFF2-40B4-BE49-F238E27FC236}">
                <a16:creationId xmlns:a16="http://schemas.microsoft.com/office/drawing/2014/main" id="{1A544932-37AD-C39E-E9E2-EE6FDCECCE8A}"/>
              </a:ext>
            </a:extLst>
          </p:cNvPr>
          <p:cNvPicPr>
            <a:picLocks noChangeAspect="1"/>
          </p:cNvPicPr>
          <p:nvPr/>
        </p:nvPicPr>
        <p:blipFill>
          <a:blip r:embed="rId15"/>
          <a:stretch>
            <a:fillRect/>
          </a:stretch>
        </p:blipFill>
        <p:spPr>
          <a:xfrm>
            <a:off x="4572000" y="5909854"/>
            <a:ext cx="2458928" cy="268404"/>
          </a:xfrm>
          <a:prstGeom prst="rect">
            <a:avLst/>
          </a:prstGeom>
        </p:spPr>
      </p:pic>
      <p:sp>
        <p:nvSpPr>
          <p:cNvPr id="38" name="文本框 37">
            <a:extLst>
              <a:ext uri="{FF2B5EF4-FFF2-40B4-BE49-F238E27FC236}">
                <a16:creationId xmlns:a16="http://schemas.microsoft.com/office/drawing/2014/main" id="{B0B2A6D1-CE4A-4B9B-4BF2-CB46A7049869}"/>
              </a:ext>
            </a:extLst>
          </p:cNvPr>
          <p:cNvSpPr txBox="1"/>
          <p:nvPr/>
        </p:nvSpPr>
        <p:spPr>
          <a:xfrm>
            <a:off x="188584" y="5848376"/>
            <a:ext cx="2069311" cy="307777"/>
          </a:xfrm>
          <a:prstGeom prst="rect">
            <a:avLst/>
          </a:prstGeom>
          <a:noFill/>
        </p:spPr>
        <p:txBody>
          <a:bodyPr wrap="square" rtlCol="0">
            <a:spAutoFit/>
          </a:bodyPr>
          <a:lstStyle/>
          <a:p>
            <a:r>
              <a:rPr lang="en-US" altLang="zh-CN" sz="1400" b="1" dirty="0"/>
              <a:t>ICA Siphon Centerline</a:t>
            </a:r>
            <a:endParaRPr lang="zh-CN" altLang="en-US" sz="1400" b="1" dirty="0"/>
          </a:p>
        </p:txBody>
      </p:sp>
      <p:sp>
        <p:nvSpPr>
          <p:cNvPr id="39" name="文本框 38">
            <a:extLst>
              <a:ext uri="{FF2B5EF4-FFF2-40B4-BE49-F238E27FC236}">
                <a16:creationId xmlns:a16="http://schemas.microsoft.com/office/drawing/2014/main" id="{AC6CADA4-90F9-7A0C-BA95-6B0FDEDA88B6}"/>
              </a:ext>
            </a:extLst>
          </p:cNvPr>
          <p:cNvSpPr txBox="1"/>
          <p:nvPr/>
        </p:nvSpPr>
        <p:spPr>
          <a:xfrm>
            <a:off x="118317" y="2557102"/>
            <a:ext cx="1379661" cy="307777"/>
          </a:xfrm>
          <a:prstGeom prst="rect">
            <a:avLst/>
          </a:prstGeom>
          <a:noFill/>
        </p:spPr>
        <p:txBody>
          <a:bodyPr wrap="square" rtlCol="0">
            <a:spAutoFit/>
          </a:bodyPr>
          <a:lstStyle/>
          <a:p>
            <a:r>
              <a:rPr lang="en-US" altLang="zh-CN" sz="1400" b="1" dirty="0"/>
              <a:t>ICA Centerline</a:t>
            </a:r>
            <a:endParaRPr lang="zh-CN" altLang="en-US" sz="1400" b="1" dirty="0"/>
          </a:p>
        </p:txBody>
      </p:sp>
    </p:spTree>
    <p:extLst>
      <p:ext uri="{BB962C8B-B14F-4D97-AF65-F5344CB8AC3E}">
        <p14:creationId xmlns:p14="http://schemas.microsoft.com/office/powerpoint/2010/main" val="159234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dissolve">
                                      <p:cBhvr>
                                        <p:cTn id="42" dur="500"/>
                                        <p:tgtEl>
                                          <p:spTgt spid="21"/>
                                        </p:tgtEl>
                                      </p:cBhvr>
                                    </p:animEffect>
                                  </p:childTnLst>
                                </p:cTn>
                              </p:par>
                              <p:par>
                                <p:cTn id="43" presetID="9"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7" grpId="0" animBg="1"/>
      <p:bldP spid="18" grpId="0" animBg="1"/>
      <p:bldP spid="21"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0A51-3BF6-5435-EEDD-0CED92E2355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ED33B9-E5E0-0436-736A-1B8F2B51E36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7A7692F5-C202-E21E-C6CE-E620EDDD544E}"/>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Fitted Arc</a:t>
            </a:r>
          </a:p>
        </p:txBody>
      </p:sp>
      <p:pic>
        <p:nvPicPr>
          <p:cNvPr id="14" name="图片 13">
            <a:extLst>
              <a:ext uri="{FF2B5EF4-FFF2-40B4-BE49-F238E27FC236}">
                <a16:creationId xmlns:a16="http://schemas.microsoft.com/office/drawing/2014/main" id="{890FD3C4-A7C9-6C69-BE95-35FE3596E28E}"/>
              </a:ext>
            </a:extLst>
          </p:cNvPr>
          <p:cNvPicPr>
            <a:picLocks noChangeAspect="1"/>
          </p:cNvPicPr>
          <p:nvPr/>
        </p:nvPicPr>
        <p:blipFill>
          <a:blip r:embed="rId3"/>
          <a:stretch>
            <a:fillRect/>
          </a:stretch>
        </p:blipFill>
        <p:spPr>
          <a:xfrm>
            <a:off x="3008213" y="5320825"/>
            <a:ext cx="2914630" cy="313401"/>
          </a:xfrm>
          <a:prstGeom prst="rect">
            <a:avLst/>
          </a:prstGeom>
        </p:spPr>
      </p:pic>
      <p:sp>
        <p:nvSpPr>
          <p:cNvPr id="15" name="文本框 14">
            <a:extLst>
              <a:ext uri="{FF2B5EF4-FFF2-40B4-BE49-F238E27FC236}">
                <a16:creationId xmlns:a16="http://schemas.microsoft.com/office/drawing/2014/main" id="{A08946DD-9369-F7E6-C627-24153B18B8AD}"/>
              </a:ext>
            </a:extLst>
          </p:cNvPr>
          <p:cNvSpPr txBox="1"/>
          <p:nvPr/>
        </p:nvSpPr>
        <p:spPr>
          <a:xfrm>
            <a:off x="134728" y="519854"/>
            <a:ext cx="8960807" cy="923330"/>
          </a:xfrm>
          <a:prstGeom prst="rect">
            <a:avLst/>
          </a:prstGeom>
          <a:noFill/>
        </p:spPr>
        <p:txBody>
          <a:bodyPr wrap="square" rtlCol="0">
            <a:spAutoFit/>
          </a:bodyPr>
          <a:lstStyle/>
          <a:p>
            <a:pPr algn="just"/>
            <a:r>
              <a:rPr lang="en-US" altLang="zh-CN" dirty="0"/>
              <a:t>It is necessary to select the portion of the centerline that represents the characteristic geometry of the bend before performing circular fitting . In this study, the range of the fitted arc was defined using a curvature threshold parameter α (0 &lt; α &lt; 1).</a:t>
            </a:r>
            <a:endParaRPr lang="zh-CN" altLang="en-US"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1F91830-27D2-1BEE-6FBA-3AA7C1AECAE2}"/>
                  </a:ext>
                </a:extLst>
              </p:cNvPr>
              <p:cNvSpPr txBox="1"/>
              <p:nvPr/>
            </p:nvSpPr>
            <p:spPr>
              <a:xfrm>
                <a:off x="205969" y="4363969"/>
                <a:ext cx="8818323" cy="713722"/>
              </a:xfrm>
              <a:prstGeom prst="rect">
                <a:avLst/>
              </a:prstGeom>
              <a:noFill/>
            </p:spPr>
            <p:txBody>
              <a:bodyPr wrap="square">
                <a:spAutoFit/>
              </a:bodyPr>
              <a:lstStyle/>
              <a:p>
                <a:r>
                  <a:rPr lang="en-US" altLang="zh-CN" dirty="0"/>
                  <a:t>The fitted arc was defined as the region around the curvature peak where the curvature remained above the threshold </a:t>
                </a:r>
                <a14:m>
                  <m:oMath xmlns:m="http://schemas.openxmlformats.org/officeDocument/2006/math">
                    <m:r>
                      <m:rPr>
                        <m:sty m:val="p"/>
                      </m:rPr>
                      <a:rPr kumimoji="1" lang="el-GR" altLang="zh-CN" i="1" smtClean="0">
                        <a:solidFill>
                          <a:schemeClr val="tx1"/>
                        </a:solidFill>
                        <a:latin typeface="Cambria Math" panose="02040503050406030204" pitchFamily="18" charset="0"/>
                        <a:ea typeface="Cambria Math" panose="02040503050406030204" pitchFamily="18" charset="0"/>
                      </a:rPr>
                      <m:t>α</m:t>
                    </m:r>
                    <m:sSub>
                      <m:sSubPr>
                        <m:ctrlPr>
                          <a:rPr kumimoji="1" lang="en-US" altLang="zh-CN" i="1">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ea typeface="Cambria Math" panose="02040503050406030204" pitchFamily="18" charset="0"/>
                          </a:rPr>
                          <m:t>𝜅</m:t>
                        </m:r>
                      </m:e>
                      <m:sub>
                        <m:sSubSup>
                          <m:sSubSupPr>
                            <m:ctrlPr>
                              <a:rPr kumimoji="1" lang="en-US" altLang="zh-CN" i="1">
                                <a:solidFill>
                                  <a:schemeClr val="tx1"/>
                                </a:solidFill>
                                <a:latin typeface="Cambria Math" panose="02040503050406030204" pitchFamily="18" charset="0"/>
                              </a:rPr>
                            </m:ctrlPr>
                          </m:sSubSupPr>
                          <m:e>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m:t>
                            </m:r>
                            <m:r>
                              <a:rPr kumimoji="1" lang="en-US" altLang="zh-CN" i="1">
                                <a:solidFill>
                                  <a:schemeClr val="tx1"/>
                                </a:solidFill>
                                <a:latin typeface="Cambria Math" panose="02040503050406030204" pitchFamily="18" charset="0"/>
                              </a:rPr>
                              <m:t>𝑗</m:t>
                            </m:r>
                          </m:e>
                          <m:sub>
                            <m:r>
                              <a:rPr kumimoji="1" lang="en-US" altLang="zh-CN" i="1">
                                <a:solidFill>
                                  <a:schemeClr val="tx1"/>
                                </a:solidFill>
                                <a:latin typeface="Cambria Math" panose="02040503050406030204" pitchFamily="18" charset="0"/>
                              </a:rPr>
                              <m:t>𝐵</m:t>
                            </m:r>
                            <m:r>
                              <a:rPr kumimoji="1" lang="en-US" altLang="zh-CN" i="1">
                                <a:solidFill>
                                  <a:schemeClr val="tx1"/>
                                </a:solidFill>
                                <a:latin typeface="Cambria Math" panose="02040503050406030204" pitchFamily="18" charset="0"/>
                              </a:rPr>
                              <m:t>1</m:t>
                            </m:r>
                          </m:sub>
                          <m:sup>
                            <m:r>
                              <a:rPr kumimoji="1" lang="en-US" altLang="zh-CN" i="1">
                                <a:solidFill>
                                  <a:schemeClr val="tx1"/>
                                </a:solidFill>
                                <a:latin typeface="Cambria Math" panose="02040503050406030204" pitchFamily="18" charset="0"/>
                              </a:rPr>
                              <m:t>𝑀𝑎𝑥</m:t>
                            </m:r>
                          </m:sup>
                        </m:sSubSup>
                      </m:sub>
                    </m:sSub>
                  </m:oMath>
                </a14:m>
                <a:r>
                  <a:rPr lang="en-US" altLang="zh-CN" dirty="0"/>
                  <a:t>.</a:t>
                </a:r>
                <a:endParaRPr lang="zh-CN" altLang="en-US" dirty="0"/>
              </a:p>
            </p:txBody>
          </p:sp>
        </mc:Choice>
        <mc:Fallback xmlns="">
          <p:sp>
            <p:nvSpPr>
              <p:cNvPr id="20" name="文本框 19">
                <a:extLst>
                  <a:ext uri="{FF2B5EF4-FFF2-40B4-BE49-F238E27FC236}">
                    <a16:creationId xmlns:a16="http://schemas.microsoft.com/office/drawing/2014/main" id="{11F91830-27D2-1BEE-6FBA-3AA7C1AECAE2}"/>
                  </a:ext>
                </a:extLst>
              </p:cNvPr>
              <p:cNvSpPr txBox="1">
                <a:spLocks noRot="1" noChangeAspect="1" noMove="1" noResize="1" noEditPoints="1" noAdjustHandles="1" noChangeArrowheads="1" noChangeShapeType="1" noTextEdit="1"/>
              </p:cNvSpPr>
              <p:nvPr/>
            </p:nvSpPr>
            <p:spPr>
              <a:xfrm>
                <a:off x="205969" y="4363969"/>
                <a:ext cx="8818323" cy="713722"/>
              </a:xfrm>
              <a:prstGeom prst="rect">
                <a:avLst/>
              </a:prstGeom>
              <a:blipFill>
                <a:blip r:embed="rId4"/>
                <a:stretch>
                  <a:fillRect l="-622" t="-4274" b="-5128"/>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8A675B5F-1CFC-4F7A-5F9C-D73766D4D852}"/>
              </a:ext>
            </a:extLst>
          </p:cNvPr>
          <p:cNvPicPr>
            <a:picLocks noChangeAspect="1"/>
          </p:cNvPicPr>
          <p:nvPr/>
        </p:nvPicPr>
        <p:blipFill>
          <a:blip r:embed="rId5"/>
          <a:stretch>
            <a:fillRect/>
          </a:stretch>
        </p:blipFill>
        <p:spPr>
          <a:xfrm>
            <a:off x="776613" y="1762627"/>
            <a:ext cx="7095995" cy="2415897"/>
          </a:xfrm>
          <a:prstGeom prst="rect">
            <a:avLst/>
          </a:prstGeom>
        </p:spPr>
      </p:pic>
    </p:spTree>
    <p:extLst>
      <p:ext uri="{BB962C8B-B14F-4D97-AF65-F5344CB8AC3E}">
        <p14:creationId xmlns:p14="http://schemas.microsoft.com/office/powerpoint/2010/main" val="133862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155FF-63EF-64E8-981A-0ACD3E94D68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8AA845A-1571-3CA3-83CB-5D2C89B26DD5}"/>
                  </a:ext>
                </a:extLst>
              </p:cNvPr>
              <p:cNvSpPr txBox="1"/>
              <p:nvPr/>
            </p:nvSpPr>
            <p:spPr>
              <a:xfrm>
                <a:off x="236220" y="829796"/>
                <a:ext cx="7437036" cy="4538165"/>
              </a:xfrm>
              <a:prstGeom prst="rect">
                <a:avLst/>
              </a:prstGeom>
              <a:noFill/>
            </p:spPr>
            <p:txBody>
              <a:bodyPr wrap="none" rtlCol="0">
                <a:spAutoFit/>
              </a:bodyPr>
              <a:lstStyle/>
              <a:p>
                <a:pPr marL="285750" indent="-285750">
                  <a:lnSpc>
                    <a:spcPct val="180000"/>
                  </a:lnSpc>
                  <a:buFont typeface="Arial" panose="020B0604020202020204" pitchFamily="34" charset="0"/>
                  <a:buChar char="•"/>
                </a:pPr>
                <a:r>
                  <a:rPr lang="en-US" altLang="zh-CN" dirty="0"/>
                  <a:t>Fitted arc segment ordered point set:</a:t>
                </a:r>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Compute the centroid of the fitted points:</a:t>
                </a:r>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Express the general plane equation using the normal vector</a:t>
                </a:r>
                <a14:m>
                  <m:oMath xmlns:m="http://schemas.openxmlformats.org/officeDocument/2006/math">
                    <m:r>
                      <a:rPr lang="en-US" altLang="zh-CN" b="0" i="0" smtClean="0">
                        <a:latin typeface="Cambria Math" panose="02040503050406030204" pitchFamily="18" charset="0"/>
                      </a:rPr>
                      <m:t> </m:t>
                    </m:r>
                    <m:sSup>
                      <m:sSupPr>
                        <m:ctrlPr>
                          <a:rPr lang="en-US" altLang="zh-CN" b="0"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𝑎</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𝑏</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𝑐</m:t>
                        </m:r>
                        <m:r>
                          <a:rPr lang="en-US" altLang="zh-CN" i="1">
                            <a:solidFill>
                              <a:schemeClr val="tx1"/>
                            </a:solidFill>
                            <a:latin typeface="Cambria Math" panose="02040503050406030204" pitchFamily="18" charset="0"/>
                          </a:rPr>
                          <m:t>)</m:t>
                        </m:r>
                      </m:e>
                      <m:sup>
                        <m:r>
                          <a:rPr lang="en-US" altLang="zh-CN" b="0" i="1" smtClean="0">
                            <a:solidFill>
                              <a:schemeClr val="tx1"/>
                            </a:solidFill>
                            <a:latin typeface="Cambria Math" panose="02040503050406030204" pitchFamily="18" charset="0"/>
                          </a:rPr>
                          <m:t>𝑇</m:t>
                        </m:r>
                      </m:sup>
                    </m:sSup>
                  </m:oMath>
                </a14:m>
                <a:endParaRPr lang="en-US" altLang="zh-CN" dirty="0"/>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Determine the optimal plane by minimizing the total squared distance:</a:t>
                </a:r>
              </a:p>
              <a:p>
                <a:pPr marL="285750" indent="-285750">
                  <a:lnSpc>
                    <a:spcPct val="180000"/>
                  </a:lnSpc>
                  <a:buFont typeface="Arial" panose="020B0604020202020204" pitchFamily="34" charset="0"/>
                  <a:buChar char="•"/>
                </a:pPr>
                <a:endParaRPr lang="en-US" altLang="zh-CN" dirty="0"/>
              </a:p>
              <a:p>
                <a:pPr marL="285750" indent="-285750">
                  <a:lnSpc>
                    <a:spcPct val="180000"/>
                  </a:lnSpc>
                  <a:buFont typeface="Arial" panose="020B0604020202020204" pitchFamily="34" charset="0"/>
                  <a:buChar char="•"/>
                </a:pPr>
                <a:r>
                  <a:rPr lang="en-US" altLang="zh-CN" dirty="0"/>
                  <a:t>Finally, obtain the normal vector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𝒏</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𝐵</m:t>
                        </m:r>
                        <m:r>
                          <a:rPr lang="en-US" altLang="zh-CN" b="0" i="1" smtClean="0">
                            <a:latin typeface="Cambria Math" panose="02040503050406030204" pitchFamily="18" charset="0"/>
                          </a:rPr>
                          <m:t>1</m:t>
                        </m:r>
                      </m:sup>
                    </m:sSubSup>
                  </m:oMath>
                </a14:m>
                <a:r>
                  <a:rPr lang="en-US" altLang="zh-CN" dirty="0"/>
                  <a:t> to define the fitted plane:</a:t>
                </a:r>
                <a:endParaRPr lang="zh-CN" altLang="en-US" dirty="0"/>
              </a:p>
            </p:txBody>
          </p:sp>
        </mc:Choice>
        <mc:Fallback xmlns="">
          <p:sp>
            <p:nvSpPr>
              <p:cNvPr id="22" name="文本框 21">
                <a:extLst>
                  <a:ext uri="{FF2B5EF4-FFF2-40B4-BE49-F238E27FC236}">
                    <a16:creationId xmlns:a16="http://schemas.microsoft.com/office/drawing/2014/main" id="{98AA845A-1571-3CA3-83CB-5D2C89B26DD5}"/>
                  </a:ext>
                </a:extLst>
              </p:cNvPr>
              <p:cNvSpPr txBox="1">
                <a:spLocks noRot="1" noChangeAspect="1" noMove="1" noResize="1" noEditPoints="1" noAdjustHandles="1" noChangeArrowheads="1" noChangeShapeType="1" noTextEdit="1"/>
              </p:cNvSpPr>
              <p:nvPr/>
            </p:nvSpPr>
            <p:spPr>
              <a:xfrm>
                <a:off x="236220" y="829796"/>
                <a:ext cx="7437036" cy="4538165"/>
              </a:xfrm>
              <a:prstGeom prst="rect">
                <a:avLst/>
              </a:prstGeom>
              <a:blipFill>
                <a:blip r:embed="rId3"/>
                <a:stretch>
                  <a:fillRect l="-574" b="-1208"/>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F9A4DDD-2D13-DE40-D0F4-5294276485AB}"/>
              </a:ext>
            </a:extLst>
          </p:cNvPr>
          <p:cNvPicPr>
            <a:picLocks noChangeAspect="1"/>
          </p:cNvPicPr>
          <p:nvPr/>
        </p:nvPicPr>
        <p:blipFill>
          <a:blip r:embed="rId4"/>
          <a:srcRect t="8078" r="2053"/>
          <a:stretch>
            <a:fillRect/>
          </a:stretch>
        </p:blipFill>
        <p:spPr>
          <a:xfrm>
            <a:off x="1891097" y="4337663"/>
            <a:ext cx="4955859" cy="652399"/>
          </a:xfrm>
          <a:prstGeom prst="rect">
            <a:avLst/>
          </a:prstGeom>
        </p:spPr>
      </p:pic>
      <p:sp>
        <p:nvSpPr>
          <p:cNvPr id="2" name="灯片编号占位符 1">
            <a:extLst>
              <a:ext uri="{FF2B5EF4-FFF2-40B4-BE49-F238E27FC236}">
                <a16:creationId xmlns:a16="http://schemas.microsoft.com/office/drawing/2014/main" id="{23E7D238-CB87-E0B6-0579-32A5EFF6598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A477546B-D0ED-C34E-58DA-5C44B04C30DD}"/>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Fitting Plane</a:t>
            </a:r>
          </a:p>
        </p:txBody>
      </p:sp>
      <p:pic>
        <p:nvPicPr>
          <p:cNvPr id="9" name="图片 8">
            <a:extLst>
              <a:ext uri="{FF2B5EF4-FFF2-40B4-BE49-F238E27FC236}">
                <a16:creationId xmlns:a16="http://schemas.microsoft.com/office/drawing/2014/main" id="{4B5E8356-4EF0-97D2-9AF6-880AE5DFF2E0}"/>
              </a:ext>
            </a:extLst>
          </p:cNvPr>
          <p:cNvPicPr>
            <a:picLocks noChangeAspect="1"/>
          </p:cNvPicPr>
          <p:nvPr/>
        </p:nvPicPr>
        <p:blipFill>
          <a:blip r:embed="rId5"/>
          <a:srcRect l="-1" t="6456" r="2399" b="-1"/>
          <a:stretch>
            <a:fillRect/>
          </a:stretch>
        </p:blipFill>
        <p:spPr>
          <a:xfrm>
            <a:off x="3283147" y="2364683"/>
            <a:ext cx="2273358" cy="610275"/>
          </a:xfrm>
          <a:prstGeom prst="rect">
            <a:avLst/>
          </a:prstGeom>
        </p:spPr>
      </p:pic>
      <p:pic>
        <p:nvPicPr>
          <p:cNvPr id="11" name="图片 10">
            <a:extLst>
              <a:ext uri="{FF2B5EF4-FFF2-40B4-BE49-F238E27FC236}">
                <a16:creationId xmlns:a16="http://schemas.microsoft.com/office/drawing/2014/main" id="{28E6A9F4-70D2-94AF-036F-528351A50C6F}"/>
              </a:ext>
            </a:extLst>
          </p:cNvPr>
          <p:cNvPicPr>
            <a:picLocks noChangeAspect="1"/>
          </p:cNvPicPr>
          <p:nvPr/>
        </p:nvPicPr>
        <p:blipFill>
          <a:blip r:embed="rId6"/>
          <a:srcRect r="4453"/>
          <a:stretch>
            <a:fillRect/>
          </a:stretch>
        </p:blipFill>
        <p:spPr>
          <a:xfrm>
            <a:off x="2767998" y="3481830"/>
            <a:ext cx="3085025" cy="377084"/>
          </a:xfrm>
          <a:prstGeom prst="rect">
            <a:avLst/>
          </a:prstGeom>
        </p:spPr>
      </p:pic>
      <p:pic>
        <p:nvPicPr>
          <p:cNvPr id="15" name="图片 14">
            <a:extLst>
              <a:ext uri="{FF2B5EF4-FFF2-40B4-BE49-F238E27FC236}">
                <a16:creationId xmlns:a16="http://schemas.microsoft.com/office/drawing/2014/main" id="{0371B222-8BCE-F3AF-EA25-884082965C53}"/>
              </a:ext>
            </a:extLst>
          </p:cNvPr>
          <p:cNvPicPr>
            <a:picLocks noChangeAspect="1"/>
          </p:cNvPicPr>
          <p:nvPr/>
        </p:nvPicPr>
        <p:blipFill>
          <a:blip r:embed="rId7"/>
          <a:srcRect r="5963"/>
          <a:stretch>
            <a:fillRect/>
          </a:stretch>
        </p:blipFill>
        <p:spPr>
          <a:xfrm>
            <a:off x="1776796" y="5425690"/>
            <a:ext cx="1982403" cy="406096"/>
          </a:xfrm>
          <a:prstGeom prst="rect">
            <a:avLst/>
          </a:prstGeom>
        </p:spPr>
      </p:pic>
      <p:pic>
        <p:nvPicPr>
          <p:cNvPr id="17" name="图片 16">
            <a:extLst>
              <a:ext uri="{FF2B5EF4-FFF2-40B4-BE49-F238E27FC236}">
                <a16:creationId xmlns:a16="http://schemas.microsoft.com/office/drawing/2014/main" id="{D2CDA003-4083-FF59-D445-38C019F489BD}"/>
              </a:ext>
            </a:extLst>
          </p:cNvPr>
          <p:cNvPicPr>
            <a:picLocks noChangeAspect="1"/>
          </p:cNvPicPr>
          <p:nvPr/>
        </p:nvPicPr>
        <p:blipFill>
          <a:blip r:embed="rId8"/>
          <a:srcRect r="5211"/>
          <a:stretch>
            <a:fillRect/>
          </a:stretch>
        </p:blipFill>
        <p:spPr>
          <a:xfrm>
            <a:off x="4916659" y="5411294"/>
            <a:ext cx="2229427" cy="377899"/>
          </a:xfrm>
          <a:prstGeom prst="rect">
            <a:avLst/>
          </a:prstGeom>
        </p:spPr>
      </p:pic>
      <p:pic>
        <p:nvPicPr>
          <p:cNvPr id="21" name="图片 20">
            <a:extLst>
              <a:ext uri="{FF2B5EF4-FFF2-40B4-BE49-F238E27FC236}">
                <a16:creationId xmlns:a16="http://schemas.microsoft.com/office/drawing/2014/main" id="{736ABE85-F2FA-180C-5500-C18A8460A5D2}"/>
              </a:ext>
            </a:extLst>
          </p:cNvPr>
          <p:cNvPicPr>
            <a:picLocks noChangeAspect="1"/>
          </p:cNvPicPr>
          <p:nvPr/>
        </p:nvPicPr>
        <p:blipFill>
          <a:blip r:embed="rId9"/>
          <a:stretch>
            <a:fillRect/>
          </a:stretch>
        </p:blipFill>
        <p:spPr>
          <a:xfrm>
            <a:off x="1941897" y="1435212"/>
            <a:ext cx="5297943" cy="431228"/>
          </a:xfrm>
          <a:prstGeom prst="rect">
            <a:avLst/>
          </a:prstGeom>
        </p:spPr>
      </p:pic>
    </p:spTree>
    <p:extLst>
      <p:ext uri="{BB962C8B-B14F-4D97-AF65-F5344CB8AC3E}">
        <p14:creationId xmlns:p14="http://schemas.microsoft.com/office/powerpoint/2010/main" val="3363621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254C6-04A8-D379-A911-A4ACD5415D4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CCD3B7E-08E1-9375-27BF-4AC2FB4D08DA}"/>
                  </a:ext>
                </a:extLst>
              </p:cNvPr>
              <p:cNvSpPr txBox="1"/>
              <p:nvPr/>
            </p:nvSpPr>
            <p:spPr>
              <a:xfrm>
                <a:off x="229235" y="522134"/>
                <a:ext cx="8685530" cy="5487336"/>
              </a:xfrm>
              <a:prstGeom prst="rect">
                <a:avLst/>
              </a:prstGeom>
              <a:noFill/>
            </p:spPr>
            <p:txBody>
              <a:bodyPr wrap="square" rtlCol="0">
                <a:spAutoFit/>
              </a:bodyPr>
              <a:lstStyle/>
              <a:p>
                <a:pPr>
                  <a:lnSpc>
                    <a:spcPct val="150000"/>
                  </a:lnSpc>
                </a:pPr>
                <a:r>
                  <a:rPr lang="en-US" altLang="zh-CN" dirty="0"/>
                  <a:t>The 3D centerline points are first projected onto the fitted plane, and their coordinates are represented as </a:t>
                </a:r>
                <a14:m>
                  <m:oMath xmlns:m="http://schemas.openxmlformats.org/officeDocument/2006/math">
                    <m:r>
                      <a:rPr lang="en-US" altLang="zh-CN" dirty="0">
                        <a:latin typeface="Cambria Math" panose="02040503050406030204" pitchFamily="18" charset="0"/>
                      </a:rPr>
                      <m:t>(</m:t>
                    </m:r>
                    <m:sSub>
                      <m:sSubPr>
                        <m:ctrlPr>
                          <a:rPr lang="ar-AE" altLang="zh-CN" i="1">
                            <a:latin typeface="Cambria Math" panose="02040503050406030204" pitchFamily="18" charset="0"/>
                          </a:rPr>
                        </m:ctrlPr>
                      </m:sSubPr>
                      <m:e>
                        <m:r>
                          <a:rPr lang="zh-CN" altLang="ar-AE" i="1">
                            <a:latin typeface="Cambria Math" panose="02040503050406030204" pitchFamily="18" charset="0"/>
                          </a:rPr>
                          <m:t>𝑢</m:t>
                        </m:r>
                      </m:e>
                      <m:sub>
                        <m:r>
                          <a:rPr lang="zh-CN" altLang="ar-AE" i="1">
                            <a:latin typeface="Cambria Math" panose="02040503050406030204" pitchFamily="18" charset="0"/>
                          </a:rPr>
                          <m:t>𝑗</m:t>
                        </m:r>
                      </m:sub>
                    </m:sSub>
                    <m:r>
                      <a:rPr lang="en-US" altLang="zh-CN" b="0" i="1" smtClean="0">
                        <a:latin typeface="Cambria Math" panose="02040503050406030204" pitchFamily="18" charset="0"/>
                      </a:rPr>
                      <m:t>,</m:t>
                    </m:r>
                    <m:sSub>
                      <m:sSubPr>
                        <m:ctrlPr>
                          <a:rPr lang="ar-AE" altLang="zh-CN" i="1">
                            <a:latin typeface="Cambria Math" panose="02040503050406030204" pitchFamily="18" charset="0"/>
                          </a:rPr>
                        </m:ctrlPr>
                      </m:sSubPr>
                      <m:e>
                        <m:r>
                          <a:rPr lang="en-US" altLang="zh-CN" b="0" i="1" smtClean="0">
                            <a:latin typeface="Cambria Math" panose="02040503050406030204" pitchFamily="18" charset="0"/>
                          </a:rPr>
                          <m:t>𝑣</m:t>
                        </m:r>
                      </m:e>
                      <m:sub>
                        <m:r>
                          <a:rPr lang="zh-CN" altLang="ar-AE" i="1">
                            <a:latin typeface="Cambria Math" panose="02040503050406030204" pitchFamily="18" charset="0"/>
                          </a:rPr>
                          <m:t>𝑗</m:t>
                        </m:r>
                      </m:sub>
                    </m:sSub>
                    <m:r>
                      <a:rPr lang="en-US" altLang="zh-CN" b="0" i="1" smtClean="0">
                        <a:latin typeface="Cambria Math" panose="02040503050406030204" pitchFamily="18" charset="0"/>
                      </a:rPr>
                      <m:t>)</m:t>
                    </m:r>
                  </m:oMath>
                </a14:m>
                <a:endParaRPr lang="en-US" altLang="zh-CN" dirty="0"/>
              </a:p>
              <a:p>
                <a:pPr marL="285750" indent="-285750">
                  <a:lnSpc>
                    <a:spcPct val="150000"/>
                  </a:lnSpc>
                  <a:buFont typeface="Arial" panose="020B0604020202020204" pitchFamily="34" charset="0"/>
                  <a:buChar char="•"/>
                </a:pPr>
                <a:r>
                  <a:rPr lang="en-US" altLang="zh-CN" dirty="0"/>
                  <a:t>Circle Equation:</a:t>
                </a:r>
              </a:p>
              <a:p>
                <a:pPr>
                  <a:lnSpc>
                    <a:spcPct val="150000"/>
                  </a:lnSpc>
                </a:pPr>
                <a:endParaRPr lang="en-US" altLang="zh-CN" dirty="0"/>
              </a:p>
              <a:p>
                <a:pPr marL="285750" indent="-285750">
                  <a:lnSpc>
                    <a:spcPct val="150000"/>
                  </a:lnSpc>
                  <a:buFont typeface="Arial" panose="020B0604020202020204" pitchFamily="34" charset="0"/>
                  <a:buChar char="•"/>
                </a:pPr>
                <a:r>
                  <a:rPr lang="en-US" altLang="zh-CN" dirty="0"/>
                  <a:t>Linearization:</a:t>
                </a:r>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r>
                  <a:rPr lang="en-US" altLang="zh-CN" dirty="0"/>
                  <a:t>Least Squares Solution (QR Method):</a:t>
                </a:r>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a:p>
                <a:pPr marL="285750" indent="-285750">
                  <a:lnSpc>
                    <a:spcPct val="150000"/>
                  </a:lnSpc>
                  <a:buFont typeface="Arial" panose="020B0604020202020204" pitchFamily="34" charset="0"/>
                  <a:buChar char="•"/>
                </a:pPr>
                <a:endParaRPr lang="en-US" altLang="zh-CN" dirty="0"/>
              </a:p>
            </p:txBody>
          </p:sp>
        </mc:Choice>
        <mc:Fallback xmlns="">
          <p:sp>
            <p:nvSpPr>
              <p:cNvPr id="22" name="文本框 21">
                <a:extLst>
                  <a:ext uri="{FF2B5EF4-FFF2-40B4-BE49-F238E27FC236}">
                    <a16:creationId xmlns:a16="http://schemas.microsoft.com/office/drawing/2014/main" id="{FCCD3B7E-08E1-9375-27BF-4AC2FB4D08DA}"/>
                  </a:ext>
                </a:extLst>
              </p:cNvPr>
              <p:cNvSpPr txBox="1">
                <a:spLocks noRot="1" noChangeAspect="1" noMove="1" noResize="1" noEditPoints="1" noAdjustHandles="1" noChangeArrowheads="1" noChangeShapeType="1" noTextEdit="1"/>
              </p:cNvSpPr>
              <p:nvPr/>
            </p:nvSpPr>
            <p:spPr>
              <a:xfrm>
                <a:off x="229235" y="522134"/>
                <a:ext cx="8685530" cy="5487336"/>
              </a:xfrm>
              <a:prstGeom prst="rect">
                <a:avLst/>
              </a:prstGeom>
              <a:blipFill>
                <a:blip r:embed="rId3"/>
                <a:stretch>
                  <a:fillRect l="-632"/>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06F04239-65BC-5076-F983-6BA335D3576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B1C2518D-3307-E920-2012-2A6D38930AC0}"/>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Fitted Circles</a:t>
            </a:r>
          </a:p>
        </p:txBody>
      </p:sp>
      <p:pic>
        <p:nvPicPr>
          <p:cNvPr id="6" name="图片 5">
            <a:extLst>
              <a:ext uri="{FF2B5EF4-FFF2-40B4-BE49-F238E27FC236}">
                <a16:creationId xmlns:a16="http://schemas.microsoft.com/office/drawing/2014/main" id="{81BBDF49-FBCD-38A3-F205-236CB89FDFA6}"/>
              </a:ext>
            </a:extLst>
          </p:cNvPr>
          <p:cNvPicPr>
            <a:picLocks noChangeAspect="1"/>
          </p:cNvPicPr>
          <p:nvPr/>
        </p:nvPicPr>
        <p:blipFill>
          <a:blip r:embed="rId4"/>
          <a:stretch>
            <a:fillRect/>
          </a:stretch>
        </p:blipFill>
        <p:spPr>
          <a:xfrm>
            <a:off x="2892340" y="1814879"/>
            <a:ext cx="2448192" cy="353222"/>
          </a:xfrm>
          <a:prstGeom prst="rect">
            <a:avLst/>
          </a:prstGeom>
        </p:spPr>
      </p:pic>
      <p:pic>
        <p:nvPicPr>
          <p:cNvPr id="8" name="图片 7">
            <a:extLst>
              <a:ext uri="{FF2B5EF4-FFF2-40B4-BE49-F238E27FC236}">
                <a16:creationId xmlns:a16="http://schemas.microsoft.com/office/drawing/2014/main" id="{73ABE66F-B9D3-0E0A-B257-A7DA36DBB15B}"/>
              </a:ext>
            </a:extLst>
          </p:cNvPr>
          <p:cNvPicPr>
            <a:picLocks noChangeAspect="1"/>
          </p:cNvPicPr>
          <p:nvPr/>
        </p:nvPicPr>
        <p:blipFill>
          <a:blip r:embed="rId5"/>
          <a:stretch>
            <a:fillRect/>
          </a:stretch>
        </p:blipFill>
        <p:spPr>
          <a:xfrm>
            <a:off x="1890417" y="2724429"/>
            <a:ext cx="2448192" cy="276319"/>
          </a:xfrm>
          <a:prstGeom prst="rect">
            <a:avLst/>
          </a:prstGeom>
        </p:spPr>
      </p:pic>
      <p:pic>
        <p:nvPicPr>
          <p:cNvPr id="12" name="图片 11">
            <a:extLst>
              <a:ext uri="{FF2B5EF4-FFF2-40B4-BE49-F238E27FC236}">
                <a16:creationId xmlns:a16="http://schemas.microsoft.com/office/drawing/2014/main" id="{EE26F0BE-2D2B-3FC1-A08E-544DEDA349B9}"/>
              </a:ext>
            </a:extLst>
          </p:cNvPr>
          <p:cNvPicPr>
            <a:picLocks noChangeAspect="1"/>
          </p:cNvPicPr>
          <p:nvPr/>
        </p:nvPicPr>
        <p:blipFill>
          <a:blip r:embed="rId6"/>
          <a:stretch>
            <a:fillRect/>
          </a:stretch>
        </p:blipFill>
        <p:spPr>
          <a:xfrm>
            <a:off x="4805393" y="2724429"/>
            <a:ext cx="3192881" cy="253806"/>
          </a:xfrm>
          <a:prstGeom prst="rect">
            <a:avLst/>
          </a:prstGeom>
        </p:spPr>
      </p:pic>
      <p:pic>
        <p:nvPicPr>
          <p:cNvPr id="19" name="图片 18">
            <a:extLst>
              <a:ext uri="{FF2B5EF4-FFF2-40B4-BE49-F238E27FC236}">
                <a16:creationId xmlns:a16="http://schemas.microsoft.com/office/drawing/2014/main" id="{E1A208FF-BB6B-233D-2CBF-EED8A2F3AB91}"/>
              </a:ext>
            </a:extLst>
          </p:cNvPr>
          <p:cNvPicPr>
            <a:picLocks noChangeAspect="1"/>
          </p:cNvPicPr>
          <p:nvPr/>
        </p:nvPicPr>
        <p:blipFill>
          <a:blip r:embed="rId7"/>
          <a:stretch>
            <a:fillRect/>
          </a:stretch>
        </p:blipFill>
        <p:spPr>
          <a:xfrm>
            <a:off x="1052159" y="3545712"/>
            <a:ext cx="3318201" cy="562062"/>
          </a:xfrm>
          <a:prstGeom prst="rect">
            <a:avLst/>
          </a:prstGeom>
        </p:spPr>
      </p:pic>
      <p:pic>
        <p:nvPicPr>
          <p:cNvPr id="23" name="图片 22">
            <a:extLst>
              <a:ext uri="{FF2B5EF4-FFF2-40B4-BE49-F238E27FC236}">
                <a16:creationId xmlns:a16="http://schemas.microsoft.com/office/drawing/2014/main" id="{2BA863BE-21FF-561C-54C3-C045176DF567}"/>
              </a:ext>
            </a:extLst>
          </p:cNvPr>
          <p:cNvPicPr>
            <a:picLocks noChangeAspect="1"/>
          </p:cNvPicPr>
          <p:nvPr/>
        </p:nvPicPr>
        <p:blipFill>
          <a:blip r:embed="rId8"/>
          <a:stretch>
            <a:fillRect/>
          </a:stretch>
        </p:blipFill>
        <p:spPr>
          <a:xfrm>
            <a:off x="4628070" y="3429000"/>
            <a:ext cx="3734178" cy="795485"/>
          </a:xfrm>
          <a:prstGeom prst="rect">
            <a:avLst/>
          </a:prstGeom>
        </p:spPr>
      </p:pic>
      <p:sp>
        <p:nvSpPr>
          <p:cNvPr id="26" name="箭头: 下 25">
            <a:extLst>
              <a:ext uri="{FF2B5EF4-FFF2-40B4-BE49-F238E27FC236}">
                <a16:creationId xmlns:a16="http://schemas.microsoft.com/office/drawing/2014/main" id="{971D5D34-4141-79B9-F920-9CD693E105EE}"/>
              </a:ext>
            </a:extLst>
          </p:cNvPr>
          <p:cNvSpPr/>
          <p:nvPr/>
        </p:nvSpPr>
        <p:spPr>
          <a:xfrm>
            <a:off x="2050414" y="4257345"/>
            <a:ext cx="247650" cy="2286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2A64D2AF-DA83-B755-6874-3EF6B44324A1}"/>
              </a:ext>
            </a:extLst>
          </p:cNvPr>
          <p:cNvPicPr>
            <a:picLocks noChangeAspect="1"/>
          </p:cNvPicPr>
          <p:nvPr/>
        </p:nvPicPr>
        <p:blipFill>
          <a:blip r:embed="rId9"/>
          <a:srcRect r="62703" b="63177"/>
          <a:stretch>
            <a:fillRect/>
          </a:stretch>
        </p:blipFill>
        <p:spPr>
          <a:xfrm>
            <a:off x="3700051" y="4609906"/>
            <a:ext cx="794670" cy="276320"/>
          </a:xfrm>
          <a:prstGeom prst="rect">
            <a:avLst/>
          </a:prstGeom>
        </p:spPr>
      </p:pic>
      <p:sp>
        <p:nvSpPr>
          <p:cNvPr id="29" name="箭头: 下 28">
            <a:extLst>
              <a:ext uri="{FF2B5EF4-FFF2-40B4-BE49-F238E27FC236}">
                <a16:creationId xmlns:a16="http://schemas.microsoft.com/office/drawing/2014/main" id="{F82EF995-8DA1-9C99-18B0-8457EA053D35}"/>
              </a:ext>
            </a:extLst>
          </p:cNvPr>
          <p:cNvSpPr/>
          <p:nvPr/>
        </p:nvSpPr>
        <p:spPr>
          <a:xfrm rot="16200000">
            <a:off x="3321395" y="4645333"/>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A19C3913-0C4B-D4EF-B043-8DE692C4B0E6}"/>
              </a:ext>
            </a:extLst>
          </p:cNvPr>
          <p:cNvSpPr/>
          <p:nvPr/>
        </p:nvSpPr>
        <p:spPr>
          <a:xfrm rot="16200000">
            <a:off x="4633443" y="4648085"/>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24F62AE9-3A2A-EBD7-E4BB-020834F07B44}"/>
              </a:ext>
            </a:extLst>
          </p:cNvPr>
          <p:cNvPicPr>
            <a:picLocks noChangeAspect="1"/>
          </p:cNvPicPr>
          <p:nvPr/>
        </p:nvPicPr>
        <p:blipFill>
          <a:blip r:embed="rId10"/>
          <a:stretch>
            <a:fillRect/>
          </a:stretch>
        </p:blipFill>
        <p:spPr>
          <a:xfrm>
            <a:off x="5636658" y="4588162"/>
            <a:ext cx="1998483" cy="318695"/>
          </a:xfrm>
          <a:prstGeom prst="rect">
            <a:avLst/>
          </a:prstGeom>
        </p:spPr>
      </p:pic>
      <p:pic>
        <p:nvPicPr>
          <p:cNvPr id="35" name="图片 34">
            <a:extLst>
              <a:ext uri="{FF2B5EF4-FFF2-40B4-BE49-F238E27FC236}">
                <a16:creationId xmlns:a16="http://schemas.microsoft.com/office/drawing/2014/main" id="{0E29B53F-0A2A-B87A-F094-3BB7D635DC24}"/>
              </a:ext>
            </a:extLst>
          </p:cNvPr>
          <p:cNvPicPr>
            <a:picLocks noChangeAspect="1"/>
          </p:cNvPicPr>
          <p:nvPr/>
        </p:nvPicPr>
        <p:blipFill>
          <a:blip r:embed="rId11"/>
          <a:stretch>
            <a:fillRect/>
          </a:stretch>
        </p:blipFill>
        <p:spPr>
          <a:xfrm>
            <a:off x="7535640" y="4618053"/>
            <a:ext cx="1068825" cy="292101"/>
          </a:xfrm>
          <a:prstGeom prst="rect">
            <a:avLst/>
          </a:prstGeom>
        </p:spPr>
      </p:pic>
      <p:pic>
        <p:nvPicPr>
          <p:cNvPr id="37" name="图片 36">
            <a:extLst>
              <a:ext uri="{FF2B5EF4-FFF2-40B4-BE49-F238E27FC236}">
                <a16:creationId xmlns:a16="http://schemas.microsoft.com/office/drawing/2014/main" id="{23D24FB9-EEE3-0B45-FF26-56BEF60C1EED}"/>
              </a:ext>
            </a:extLst>
          </p:cNvPr>
          <p:cNvPicPr>
            <a:picLocks noChangeAspect="1"/>
          </p:cNvPicPr>
          <p:nvPr/>
        </p:nvPicPr>
        <p:blipFill>
          <a:blip r:embed="rId12"/>
          <a:stretch>
            <a:fillRect/>
          </a:stretch>
        </p:blipFill>
        <p:spPr>
          <a:xfrm>
            <a:off x="1429677" y="4601117"/>
            <a:ext cx="1501621" cy="310194"/>
          </a:xfrm>
          <a:prstGeom prst="rect">
            <a:avLst/>
          </a:prstGeom>
        </p:spPr>
      </p:pic>
      <p:pic>
        <p:nvPicPr>
          <p:cNvPr id="38" name="图片 37">
            <a:extLst>
              <a:ext uri="{FF2B5EF4-FFF2-40B4-BE49-F238E27FC236}">
                <a16:creationId xmlns:a16="http://schemas.microsoft.com/office/drawing/2014/main" id="{E6DC30FF-0CC8-9BA4-896E-005F6FA431D5}"/>
              </a:ext>
            </a:extLst>
          </p:cNvPr>
          <p:cNvPicPr>
            <a:picLocks noChangeAspect="1"/>
          </p:cNvPicPr>
          <p:nvPr/>
        </p:nvPicPr>
        <p:blipFill>
          <a:blip r:embed="rId12"/>
          <a:stretch>
            <a:fillRect/>
          </a:stretch>
        </p:blipFill>
        <p:spPr>
          <a:xfrm>
            <a:off x="4993538" y="4588162"/>
            <a:ext cx="1501621" cy="310194"/>
          </a:xfrm>
          <a:prstGeom prst="rect">
            <a:avLst/>
          </a:prstGeom>
        </p:spPr>
      </p:pic>
      <p:pic>
        <p:nvPicPr>
          <p:cNvPr id="40" name="图片 39">
            <a:extLst>
              <a:ext uri="{FF2B5EF4-FFF2-40B4-BE49-F238E27FC236}">
                <a16:creationId xmlns:a16="http://schemas.microsoft.com/office/drawing/2014/main" id="{ACFD584A-59B4-513C-97A2-BC9D6F6EC7DF}"/>
              </a:ext>
            </a:extLst>
          </p:cNvPr>
          <p:cNvPicPr>
            <a:picLocks noChangeAspect="1"/>
          </p:cNvPicPr>
          <p:nvPr/>
        </p:nvPicPr>
        <p:blipFill>
          <a:blip r:embed="rId13"/>
          <a:stretch>
            <a:fillRect/>
          </a:stretch>
        </p:blipFill>
        <p:spPr>
          <a:xfrm>
            <a:off x="1918627" y="5005000"/>
            <a:ext cx="2067030" cy="427441"/>
          </a:xfrm>
          <a:prstGeom prst="rect">
            <a:avLst/>
          </a:prstGeom>
        </p:spPr>
      </p:pic>
      <p:pic>
        <p:nvPicPr>
          <p:cNvPr id="42" name="图片 41">
            <a:extLst>
              <a:ext uri="{FF2B5EF4-FFF2-40B4-BE49-F238E27FC236}">
                <a16:creationId xmlns:a16="http://schemas.microsoft.com/office/drawing/2014/main" id="{945E114C-9053-A7BF-D05B-DE3F52EED0B4}"/>
              </a:ext>
            </a:extLst>
          </p:cNvPr>
          <p:cNvPicPr>
            <a:picLocks noChangeAspect="1"/>
          </p:cNvPicPr>
          <p:nvPr/>
        </p:nvPicPr>
        <p:blipFill>
          <a:blip r:embed="rId14"/>
          <a:srcRect l="55120" b="-6156"/>
          <a:stretch>
            <a:fillRect/>
          </a:stretch>
        </p:blipFill>
        <p:spPr>
          <a:xfrm>
            <a:off x="4368148" y="5070183"/>
            <a:ext cx="1135144" cy="340174"/>
          </a:xfrm>
          <a:prstGeom prst="rect">
            <a:avLst/>
          </a:prstGeom>
        </p:spPr>
      </p:pic>
      <p:sp>
        <p:nvSpPr>
          <p:cNvPr id="43" name="箭头: 下 42">
            <a:extLst>
              <a:ext uri="{FF2B5EF4-FFF2-40B4-BE49-F238E27FC236}">
                <a16:creationId xmlns:a16="http://schemas.microsoft.com/office/drawing/2014/main" id="{0C1C0212-710B-AF75-AB7C-5FDFAA8ECAEC}"/>
              </a:ext>
            </a:extLst>
          </p:cNvPr>
          <p:cNvSpPr/>
          <p:nvPr/>
        </p:nvSpPr>
        <p:spPr>
          <a:xfrm rot="16200000">
            <a:off x="4399577" y="5123786"/>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箭头: 下 43">
            <a:extLst>
              <a:ext uri="{FF2B5EF4-FFF2-40B4-BE49-F238E27FC236}">
                <a16:creationId xmlns:a16="http://schemas.microsoft.com/office/drawing/2014/main" id="{F3A5EBC8-89FB-1210-6E7D-EDBC1F908C78}"/>
              </a:ext>
            </a:extLst>
          </p:cNvPr>
          <p:cNvSpPr/>
          <p:nvPr/>
        </p:nvSpPr>
        <p:spPr>
          <a:xfrm rot="16200000">
            <a:off x="1523380" y="5125806"/>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箭头: 下 44">
            <a:extLst>
              <a:ext uri="{FF2B5EF4-FFF2-40B4-BE49-F238E27FC236}">
                <a16:creationId xmlns:a16="http://schemas.microsoft.com/office/drawing/2014/main" id="{E9E4E0E4-02C4-8E8F-BCBE-8C9AD46829CF}"/>
              </a:ext>
            </a:extLst>
          </p:cNvPr>
          <p:cNvSpPr/>
          <p:nvPr/>
        </p:nvSpPr>
        <p:spPr>
          <a:xfrm rot="16200000">
            <a:off x="5761958" y="5123786"/>
            <a:ext cx="247650" cy="25839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7" name="图片 46">
            <a:extLst>
              <a:ext uri="{FF2B5EF4-FFF2-40B4-BE49-F238E27FC236}">
                <a16:creationId xmlns:a16="http://schemas.microsoft.com/office/drawing/2014/main" id="{41D930B0-9E5F-CFD8-5220-6BD51094CBB1}"/>
              </a:ext>
            </a:extLst>
          </p:cNvPr>
          <p:cNvPicPr>
            <a:picLocks noChangeAspect="1"/>
          </p:cNvPicPr>
          <p:nvPr/>
        </p:nvPicPr>
        <p:blipFill>
          <a:blip r:embed="rId15"/>
          <a:stretch>
            <a:fillRect/>
          </a:stretch>
        </p:blipFill>
        <p:spPr>
          <a:xfrm>
            <a:off x="6268274" y="5070183"/>
            <a:ext cx="1135145" cy="439193"/>
          </a:xfrm>
          <a:prstGeom prst="rect">
            <a:avLst/>
          </a:prstGeom>
        </p:spPr>
      </p:pic>
      <p:pic>
        <p:nvPicPr>
          <p:cNvPr id="49" name="图片 48">
            <a:extLst>
              <a:ext uri="{FF2B5EF4-FFF2-40B4-BE49-F238E27FC236}">
                <a16:creationId xmlns:a16="http://schemas.microsoft.com/office/drawing/2014/main" id="{89417314-3317-A707-E0A1-709B8171D270}"/>
              </a:ext>
            </a:extLst>
          </p:cNvPr>
          <p:cNvPicPr>
            <a:picLocks noChangeAspect="1"/>
          </p:cNvPicPr>
          <p:nvPr/>
        </p:nvPicPr>
        <p:blipFill>
          <a:blip r:embed="rId16"/>
          <a:stretch>
            <a:fillRect/>
          </a:stretch>
        </p:blipFill>
        <p:spPr>
          <a:xfrm>
            <a:off x="1429677" y="5623842"/>
            <a:ext cx="2532268" cy="460413"/>
          </a:xfrm>
          <a:prstGeom prst="rect">
            <a:avLst/>
          </a:prstGeom>
        </p:spPr>
      </p:pic>
    </p:spTree>
    <p:extLst>
      <p:ext uri="{BB962C8B-B14F-4D97-AF65-F5344CB8AC3E}">
        <p14:creationId xmlns:p14="http://schemas.microsoft.com/office/powerpoint/2010/main" val="1730425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5CEC6-A92D-40CF-7DE9-86FC922FABB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37B1B50-537D-CE11-F925-1CBB4557D3E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77F87781-D282-3EB3-31E7-4F61BEA82E5D}"/>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Geometry Parameters</a:t>
            </a:r>
          </a:p>
        </p:txBody>
      </p:sp>
      <p:pic>
        <p:nvPicPr>
          <p:cNvPr id="3" name="图片 2" descr="图示&#10;&#10;AI 生成的内容可能不正确。">
            <a:extLst>
              <a:ext uri="{FF2B5EF4-FFF2-40B4-BE49-F238E27FC236}">
                <a16:creationId xmlns:a16="http://schemas.microsoft.com/office/drawing/2014/main" id="{FA15F65C-CE67-40F3-DD4B-C6098ED1B677}"/>
              </a:ext>
            </a:extLst>
          </p:cNvPr>
          <p:cNvPicPr>
            <a:picLocks noChangeAspect="1"/>
          </p:cNvPicPr>
          <p:nvPr/>
        </p:nvPicPr>
        <p:blipFill>
          <a:blip r:embed="rId3">
            <a:extLst>
              <a:ext uri="{28A0092B-C50C-407E-A947-70E740481C1C}">
                <a14:useLocalDpi xmlns:a14="http://schemas.microsoft.com/office/drawing/2010/main" val="0"/>
              </a:ext>
            </a:extLst>
          </a:blip>
          <a:srcRect l="74386" t="438" r="1159" b="16280"/>
          <a:stretch>
            <a:fillRect/>
          </a:stretch>
        </p:blipFill>
        <p:spPr>
          <a:xfrm>
            <a:off x="220494" y="1240429"/>
            <a:ext cx="3303754" cy="3677096"/>
          </a:xfrm>
          <a:prstGeom prst="rect">
            <a:avLst/>
          </a:prstGeom>
        </p:spPr>
      </p:pic>
      <p:sp>
        <p:nvSpPr>
          <p:cNvPr id="4" name="文本框 3">
            <a:extLst>
              <a:ext uri="{FF2B5EF4-FFF2-40B4-BE49-F238E27FC236}">
                <a16:creationId xmlns:a16="http://schemas.microsoft.com/office/drawing/2014/main" id="{509BED2C-9957-DF3E-1EF9-A81AA189F5F8}"/>
              </a:ext>
            </a:extLst>
          </p:cNvPr>
          <p:cNvSpPr txBox="1"/>
          <p:nvPr/>
        </p:nvSpPr>
        <p:spPr>
          <a:xfrm rot="20969204">
            <a:off x="236122" y="1504950"/>
            <a:ext cx="1148904" cy="276999"/>
          </a:xfrm>
          <a:prstGeom prst="rect">
            <a:avLst/>
          </a:prstGeom>
          <a:noFill/>
        </p:spPr>
        <p:txBody>
          <a:bodyPr wrap="none" rtlCol="0">
            <a:spAutoFit/>
          </a:bodyPr>
          <a:lstStyle/>
          <a:p>
            <a:r>
              <a:rPr lang="en-US" altLang="zh-CN" sz="1200" dirty="0"/>
              <a:t>B1 fitted plane</a:t>
            </a:r>
            <a:endParaRPr lang="zh-CN" altLang="en-US" sz="1200" dirty="0"/>
          </a:p>
        </p:txBody>
      </p:sp>
      <p:sp>
        <p:nvSpPr>
          <p:cNvPr id="5" name="文本框 4">
            <a:extLst>
              <a:ext uri="{FF2B5EF4-FFF2-40B4-BE49-F238E27FC236}">
                <a16:creationId xmlns:a16="http://schemas.microsoft.com/office/drawing/2014/main" id="{AC151920-8A76-0206-F72B-3D437654FCC5}"/>
              </a:ext>
            </a:extLst>
          </p:cNvPr>
          <p:cNvSpPr txBox="1"/>
          <p:nvPr/>
        </p:nvSpPr>
        <p:spPr>
          <a:xfrm rot="19955879">
            <a:off x="1951502" y="4391685"/>
            <a:ext cx="1148904" cy="276999"/>
          </a:xfrm>
          <a:prstGeom prst="rect">
            <a:avLst/>
          </a:prstGeom>
          <a:noFill/>
        </p:spPr>
        <p:txBody>
          <a:bodyPr wrap="none" rtlCol="0">
            <a:spAutoFit/>
          </a:bodyPr>
          <a:lstStyle/>
          <a:p>
            <a:r>
              <a:rPr lang="en-US" altLang="zh-CN" sz="1200" dirty="0"/>
              <a:t>B2 fitted plane</a:t>
            </a:r>
            <a:endParaRPr lang="zh-CN" altLang="en-US" sz="12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AC52B16-D72F-338F-1B0A-275BFCB69320}"/>
                  </a:ext>
                </a:extLst>
              </p:cNvPr>
              <p:cNvSpPr txBox="1"/>
              <p:nvPr/>
            </p:nvSpPr>
            <p:spPr>
              <a:xfrm>
                <a:off x="1400654" y="2241034"/>
                <a:ext cx="323229" cy="227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1" i="1" smtClean="0">
                              <a:latin typeface="Cambria Math" panose="02040503050406030204" pitchFamily="18" charset="0"/>
                            </a:rPr>
                            <m:t>𝒏</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oMath>
                  </m:oMathPara>
                </a14:m>
                <a:endParaRPr lang="zh-CN" altLang="en-US" sz="1400" dirty="0"/>
              </a:p>
            </p:txBody>
          </p:sp>
        </mc:Choice>
        <mc:Fallback xmlns="">
          <p:sp>
            <p:nvSpPr>
              <p:cNvPr id="6" name="文本框 5">
                <a:extLst>
                  <a:ext uri="{FF2B5EF4-FFF2-40B4-BE49-F238E27FC236}">
                    <a16:creationId xmlns:a16="http://schemas.microsoft.com/office/drawing/2014/main" id="{AAC52B16-D72F-338F-1B0A-275BFCB69320}"/>
                  </a:ext>
                </a:extLst>
              </p:cNvPr>
              <p:cNvSpPr txBox="1">
                <a:spLocks noRot="1" noChangeAspect="1" noMove="1" noResize="1" noEditPoints="1" noAdjustHandles="1" noChangeArrowheads="1" noChangeShapeType="1" noTextEdit="1"/>
              </p:cNvSpPr>
              <p:nvPr/>
            </p:nvSpPr>
            <p:spPr>
              <a:xfrm>
                <a:off x="1400654" y="2241034"/>
                <a:ext cx="323229" cy="227178"/>
              </a:xfrm>
              <a:prstGeom prst="rect">
                <a:avLst/>
              </a:prstGeom>
              <a:blipFill>
                <a:blip r:embed="rId4"/>
                <a:stretch>
                  <a:fillRect l="-9434" r="-3774"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511F0AA-B7CB-621E-ACFE-C8A95623C03D}"/>
                  </a:ext>
                </a:extLst>
              </p:cNvPr>
              <p:cNvSpPr txBox="1"/>
              <p:nvPr/>
            </p:nvSpPr>
            <p:spPr>
              <a:xfrm>
                <a:off x="2429354" y="3472934"/>
                <a:ext cx="323230" cy="227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1" i="1" smtClean="0">
                              <a:latin typeface="Cambria Math" panose="02040503050406030204" pitchFamily="18" charset="0"/>
                            </a:rPr>
                            <m:t>𝒏</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2</m:t>
                          </m:r>
                        </m:sup>
                      </m:sSubSup>
                    </m:oMath>
                  </m:oMathPara>
                </a14:m>
                <a:endParaRPr lang="zh-CN" altLang="en-US" sz="1400" dirty="0"/>
              </a:p>
            </p:txBody>
          </p:sp>
        </mc:Choice>
        <mc:Fallback xmlns="">
          <p:sp>
            <p:nvSpPr>
              <p:cNvPr id="7" name="文本框 6">
                <a:extLst>
                  <a:ext uri="{FF2B5EF4-FFF2-40B4-BE49-F238E27FC236}">
                    <a16:creationId xmlns:a16="http://schemas.microsoft.com/office/drawing/2014/main" id="{4511F0AA-B7CB-621E-ACFE-C8A95623C03D}"/>
                  </a:ext>
                </a:extLst>
              </p:cNvPr>
              <p:cNvSpPr txBox="1">
                <a:spLocks noRot="1" noChangeAspect="1" noMove="1" noResize="1" noEditPoints="1" noAdjustHandles="1" noChangeArrowheads="1" noChangeShapeType="1" noTextEdit="1"/>
              </p:cNvSpPr>
              <p:nvPr/>
            </p:nvSpPr>
            <p:spPr>
              <a:xfrm>
                <a:off x="2429354" y="3472934"/>
                <a:ext cx="323230" cy="227178"/>
              </a:xfrm>
              <a:prstGeom prst="rect">
                <a:avLst/>
              </a:prstGeom>
              <a:blipFill>
                <a:blip r:embed="rId5"/>
                <a:stretch>
                  <a:fillRect l="-9434" r="-3774" b="-18919"/>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96F41B42-63F0-CA34-E730-AF4E1968DB4A}"/>
              </a:ext>
            </a:extLst>
          </p:cNvPr>
          <p:cNvCxnSpPr/>
          <p:nvPr/>
        </p:nvCxnSpPr>
        <p:spPr>
          <a:xfrm flipH="1">
            <a:off x="965200" y="2400300"/>
            <a:ext cx="381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直接箭头连接符 9">
            <a:extLst>
              <a:ext uri="{FF2B5EF4-FFF2-40B4-BE49-F238E27FC236}">
                <a16:creationId xmlns:a16="http://schemas.microsoft.com/office/drawing/2014/main" id="{0990356C-D82D-68A2-A439-3C54286C68EA}"/>
              </a:ext>
            </a:extLst>
          </p:cNvPr>
          <p:cNvCxnSpPr>
            <a:cxnSpLocks/>
          </p:cNvCxnSpPr>
          <p:nvPr/>
        </p:nvCxnSpPr>
        <p:spPr>
          <a:xfrm flipH="1">
            <a:off x="1673225" y="3627004"/>
            <a:ext cx="634917" cy="1448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0E111E2-8190-C5C5-9805-3AD56BECBB1D}"/>
                  </a:ext>
                </a:extLst>
              </p:cNvPr>
              <p:cNvSpPr txBox="1"/>
              <p:nvPr/>
            </p:nvSpPr>
            <p:spPr>
              <a:xfrm>
                <a:off x="1007395" y="2127445"/>
                <a:ext cx="434286" cy="227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oMath>
                  </m:oMathPara>
                </a14:m>
                <a:endParaRPr lang="zh-CN" altLang="en-US" sz="1400" dirty="0"/>
              </a:p>
            </p:txBody>
          </p:sp>
        </mc:Choice>
        <mc:Fallback xmlns="">
          <p:sp>
            <p:nvSpPr>
              <p:cNvPr id="12" name="文本框 11">
                <a:extLst>
                  <a:ext uri="{FF2B5EF4-FFF2-40B4-BE49-F238E27FC236}">
                    <a16:creationId xmlns:a16="http://schemas.microsoft.com/office/drawing/2014/main" id="{B0E111E2-8190-C5C5-9805-3AD56BECBB1D}"/>
                  </a:ext>
                </a:extLst>
              </p:cNvPr>
              <p:cNvSpPr txBox="1">
                <a:spLocks noRot="1" noChangeAspect="1" noMove="1" noResize="1" noEditPoints="1" noAdjustHandles="1" noChangeArrowheads="1" noChangeShapeType="1" noTextEdit="1"/>
              </p:cNvSpPr>
              <p:nvPr/>
            </p:nvSpPr>
            <p:spPr>
              <a:xfrm>
                <a:off x="1007395" y="2127445"/>
                <a:ext cx="434286" cy="227178"/>
              </a:xfrm>
              <a:prstGeom prst="rect">
                <a:avLst/>
              </a:prstGeom>
              <a:blipFill>
                <a:blip r:embed="rId6"/>
                <a:stretch>
                  <a:fillRect l="-9859" r="-2817"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2E27C38-629A-5963-3570-91A988023BB3}"/>
                  </a:ext>
                </a:extLst>
              </p:cNvPr>
              <p:cNvSpPr txBox="1"/>
              <p:nvPr/>
            </p:nvSpPr>
            <p:spPr>
              <a:xfrm rot="20758575">
                <a:off x="1806008" y="3438405"/>
                <a:ext cx="434286" cy="227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2</m:t>
                          </m:r>
                        </m:sup>
                      </m:sSubSup>
                    </m:oMath>
                  </m:oMathPara>
                </a14:m>
                <a:endParaRPr lang="zh-CN" altLang="en-US" sz="1400" dirty="0"/>
              </a:p>
            </p:txBody>
          </p:sp>
        </mc:Choice>
        <mc:Fallback xmlns="">
          <p:sp>
            <p:nvSpPr>
              <p:cNvPr id="13" name="文本框 12">
                <a:extLst>
                  <a:ext uri="{FF2B5EF4-FFF2-40B4-BE49-F238E27FC236}">
                    <a16:creationId xmlns:a16="http://schemas.microsoft.com/office/drawing/2014/main" id="{02E27C38-629A-5963-3570-91A988023BB3}"/>
                  </a:ext>
                </a:extLst>
              </p:cNvPr>
              <p:cNvSpPr txBox="1">
                <a:spLocks noRot="1" noChangeAspect="1" noMove="1" noResize="1" noEditPoints="1" noAdjustHandles="1" noChangeArrowheads="1" noChangeShapeType="1" noTextEdit="1"/>
              </p:cNvSpPr>
              <p:nvPr/>
            </p:nvSpPr>
            <p:spPr>
              <a:xfrm rot="20758575">
                <a:off x="1806008" y="3438405"/>
                <a:ext cx="434286" cy="227178"/>
              </a:xfrm>
              <a:prstGeom prst="rect">
                <a:avLst/>
              </a:prstGeom>
              <a:blipFill>
                <a:blip r:embed="rId7"/>
                <a:stretch>
                  <a:fillRect l="-6329" b="-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6CE23A6-18E0-5684-1237-E97E3C3FE8C8}"/>
                  </a:ext>
                </a:extLst>
              </p:cNvPr>
              <p:cNvSpPr txBox="1"/>
              <p:nvPr/>
            </p:nvSpPr>
            <p:spPr>
              <a:xfrm>
                <a:off x="3731229" y="777282"/>
                <a:ext cx="5299920" cy="5702651"/>
              </a:xfrm>
              <a:prstGeom prst="rect">
                <a:avLst/>
              </a:prstGeom>
              <a:noFill/>
            </p:spPr>
            <p:txBody>
              <a:bodyPr wrap="square" rtlCol="0">
                <a:spAutoFit/>
              </a:bodyPr>
              <a:lstStyle/>
              <a:p>
                <a:pPr algn="just">
                  <a:lnSpc>
                    <a:spcPct val="150000"/>
                  </a:lnSpc>
                </a:pPr>
                <a:r>
                  <a:rPr lang="en-US" altLang="zh-CN" sz="1400" b="1" dirty="0"/>
                  <a:t>1.   Fitted Circle Radius </a:t>
                </a:r>
                <a14:m>
                  <m:oMath xmlns:m="http://schemas.openxmlformats.org/officeDocument/2006/math">
                    <m:r>
                      <a:rPr lang="en-US" altLang="zh-CN" sz="1400" b="0" i="1" smtClean="0">
                        <a:latin typeface="Cambria Math" panose="02040503050406030204" pitchFamily="18" charset="0"/>
                      </a:rPr>
                      <m:t>( </m:t>
                    </m:r>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r>
                      <a:rPr lang="en-US" altLang="zh-CN" sz="1400" b="0" i="1" smtClean="0">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b="0" i="1">
                            <a:latin typeface="Cambria Math" panose="02040503050406030204" pitchFamily="18" charset="0"/>
                          </a:rPr>
                          <m:t>𝐶𝑅</m:t>
                        </m:r>
                      </m:e>
                      <m:sub>
                        <m:r>
                          <a:rPr lang="en-US" altLang="zh-CN" sz="1400" b="0" i="1">
                            <a:latin typeface="Cambria Math" panose="02040503050406030204" pitchFamily="18" charset="0"/>
                          </a:rPr>
                          <m:t>𝑖</m:t>
                        </m:r>
                      </m:sub>
                      <m:sup>
                        <m:r>
                          <a:rPr lang="en-US" altLang="zh-CN" sz="1400" b="0" i="1">
                            <a:latin typeface="Cambria Math" panose="02040503050406030204" pitchFamily="18" charset="0"/>
                          </a:rPr>
                          <m:t>𝐵</m:t>
                        </m:r>
                        <m:r>
                          <a:rPr lang="en-US" altLang="zh-CN" sz="1400" b="0" i="1" smtClean="0">
                            <a:latin typeface="Cambria Math" panose="02040503050406030204" pitchFamily="18" charset="0"/>
                          </a:rPr>
                          <m:t>2</m:t>
                        </m:r>
                      </m:sup>
                    </m:sSubSup>
                    <m:r>
                      <a:rPr lang="en-US" altLang="zh-CN" sz="1400" b="0" i="1" smtClean="0">
                        <a:latin typeface="Cambria Math" panose="02040503050406030204" pitchFamily="18" charset="0"/>
                      </a:rPr>
                      <m:t> )</m:t>
                    </m:r>
                  </m:oMath>
                </a14:m>
                <a:endParaRPr lang="en-US" altLang="zh-CN" sz="1400" dirty="0"/>
              </a:p>
              <a:p>
                <a:pPr algn="just">
                  <a:lnSpc>
                    <a:spcPct val="150000"/>
                  </a:lnSpc>
                </a:pPr>
                <a:r>
                  <a:rPr lang="en-US" altLang="zh-CN" sz="1400" dirty="0"/>
                  <a:t>The radii </a:t>
                </a:r>
                <a14:m>
                  <m:oMath xmlns:m="http://schemas.openxmlformats.org/officeDocument/2006/math">
                    <m:r>
                      <a:rPr lang="zh-CN" altLang="en-US" sz="1400" i="1" smtClean="0">
                        <a:solidFill>
                          <a:srgbClr val="FF0000"/>
                        </a:solidFill>
                        <a:latin typeface="Cambria Math" panose="02040503050406030204" pitchFamily="18" charset="0"/>
                      </a:rPr>
                      <m:t>𝐶</m:t>
                    </m:r>
                    <m:sSub>
                      <m:sSubPr>
                        <m:ctrlPr>
                          <a:rPr lang="ar-AE" altLang="zh-CN" sz="1400" i="1">
                            <a:solidFill>
                              <a:srgbClr val="FF0000"/>
                            </a:solidFill>
                            <a:latin typeface="Cambria Math" panose="02040503050406030204" pitchFamily="18" charset="0"/>
                          </a:rPr>
                        </m:ctrlPr>
                      </m:sSubPr>
                      <m:e>
                        <m:r>
                          <a:rPr lang="zh-CN" altLang="ar-AE" sz="1400" i="1">
                            <a:solidFill>
                              <a:srgbClr val="FF0000"/>
                            </a:solidFill>
                            <a:latin typeface="Cambria Math" panose="02040503050406030204" pitchFamily="18" charset="0"/>
                          </a:rPr>
                          <m:t>𝑅</m:t>
                        </m:r>
                      </m:e>
                      <m:sub>
                        <m:r>
                          <a:rPr lang="zh-CN" altLang="ar-AE" sz="1400" i="1">
                            <a:solidFill>
                              <a:srgbClr val="FF0000"/>
                            </a:solidFill>
                            <a:latin typeface="Cambria Math" panose="02040503050406030204" pitchFamily="18" charset="0"/>
                          </a:rPr>
                          <m:t>𝑖</m:t>
                        </m:r>
                        <m:r>
                          <a:rPr lang="ar-AE" altLang="zh-CN" sz="1400">
                            <a:solidFill>
                              <a:srgbClr val="FF0000"/>
                            </a:solidFill>
                            <a:latin typeface="Cambria Math" panose="02040503050406030204" pitchFamily="18" charset="0"/>
                          </a:rPr>
                          <m:t>,</m:t>
                        </m:r>
                        <m:r>
                          <a:rPr lang="zh-CN" altLang="ar-AE" sz="1400" i="1">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1</m:t>
                        </m:r>
                      </m:sub>
                    </m:sSub>
                  </m:oMath>
                </a14:m>
                <a:r>
                  <a:rPr lang="en-US" altLang="zh-CN" sz="1400" dirty="0"/>
                  <a:t>and </a:t>
                </a:r>
                <a14:m>
                  <m:oMath xmlns:m="http://schemas.openxmlformats.org/officeDocument/2006/math">
                    <m:r>
                      <a:rPr lang="zh-CN" altLang="en-US" sz="1400" i="1" smtClean="0">
                        <a:solidFill>
                          <a:srgbClr val="FF0000"/>
                        </a:solidFill>
                        <a:latin typeface="Cambria Math" panose="02040503050406030204" pitchFamily="18" charset="0"/>
                      </a:rPr>
                      <m:t>𝐶</m:t>
                    </m:r>
                    <m:sSub>
                      <m:sSubPr>
                        <m:ctrlPr>
                          <a:rPr lang="ar-AE" altLang="zh-CN" sz="1400" i="1">
                            <a:solidFill>
                              <a:srgbClr val="FF0000"/>
                            </a:solidFill>
                            <a:latin typeface="Cambria Math" panose="02040503050406030204" pitchFamily="18" charset="0"/>
                          </a:rPr>
                        </m:ctrlPr>
                      </m:sSubPr>
                      <m:e>
                        <m:r>
                          <a:rPr lang="zh-CN" altLang="ar-AE" sz="1400" i="1">
                            <a:solidFill>
                              <a:srgbClr val="FF0000"/>
                            </a:solidFill>
                            <a:latin typeface="Cambria Math" panose="02040503050406030204" pitchFamily="18" charset="0"/>
                          </a:rPr>
                          <m:t>𝑅</m:t>
                        </m:r>
                      </m:e>
                      <m:sub>
                        <m:r>
                          <a:rPr lang="zh-CN" altLang="ar-AE" sz="1400" i="1">
                            <a:solidFill>
                              <a:srgbClr val="FF0000"/>
                            </a:solidFill>
                            <a:latin typeface="Cambria Math" panose="02040503050406030204" pitchFamily="18" charset="0"/>
                          </a:rPr>
                          <m:t>𝑖</m:t>
                        </m:r>
                        <m:r>
                          <a:rPr lang="ar-AE" altLang="zh-CN" sz="1400">
                            <a:solidFill>
                              <a:srgbClr val="FF0000"/>
                            </a:solidFill>
                            <a:latin typeface="Cambria Math" panose="02040503050406030204" pitchFamily="18" charset="0"/>
                          </a:rPr>
                          <m:t>,</m:t>
                        </m:r>
                        <m:r>
                          <a:rPr lang="zh-CN" altLang="ar-AE" sz="1400" i="1">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2</m:t>
                        </m:r>
                      </m:sub>
                    </m:sSub>
                  </m:oMath>
                </a14:m>
                <a:r>
                  <a:rPr lang="en-US" altLang="zh-CN" sz="1400" dirty="0"/>
                  <a:t>correspond to the fitted circle radii </a:t>
                </a:r>
                <a14:m>
                  <m:oMath xmlns:m="http://schemas.openxmlformats.org/officeDocument/2006/math">
                    <m:sSubSup>
                      <m:sSubSupPr>
                        <m:ctrlPr>
                          <a:rPr lang="ar-AE" altLang="zh-CN" sz="1400" i="1">
                            <a:latin typeface="Cambria Math" panose="02040503050406030204" pitchFamily="18" charset="0"/>
                          </a:rPr>
                        </m:ctrlPr>
                      </m:sSubSupPr>
                      <m:e>
                        <m:r>
                          <a:rPr lang="zh-CN" altLang="ar-AE" sz="1400" i="1">
                            <a:latin typeface="Cambria Math" panose="02040503050406030204" pitchFamily="18" charset="0"/>
                          </a:rPr>
                          <m:t>𝑟</m:t>
                        </m:r>
                      </m:e>
                      <m:sub>
                        <m:r>
                          <a:rPr lang="zh-CN" altLang="ar-AE" sz="1400" i="1">
                            <a:latin typeface="Cambria Math" panose="02040503050406030204" pitchFamily="18" charset="0"/>
                          </a:rPr>
                          <m:t>𝑖</m:t>
                        </m:r>
                      </m:sub>
                      <m:sup>
                        <m:r>
                          <a:rPr lang="zh-CN" altLang="ar-AE" sz="1400" i="1">
                            <a:latin typeface="Cambria Math" panose="02040503050406030204" pitchFamily="18" charset="0"/>
                          </a:rPr>
                          <m:t>𝐵</m:t>
                        </m:r>
                        <m:r>
                          <a:rPr lang="ar-AE" altLang="zh-CN" sz="1400">
                            <a:latin typeface="Cambria Math" panose="02040503050406030204" pitchFamily="18" charset="0"/>
                          </a:rPr>
                          <m:t>1</m:t>
                        </m:r>
                      </m:sup>
                    </m:sSubSup>
                  </m:oMath>
                </a14:m>
                <a:r>
                  <a:rPr lang="en-US" altLang="zh-CN" sz="1400" dirty="0"/>
                  <a:t>and </a:t>
                </a:r>
                <a14:m>
                  <m:oMath xmlns:m="http://schemas.openxmlformats.org/officeDocument/2006/math">
                    <m:sSubSup>
                      <m:sSubSupPr>
                        <m:ctrlPr>
                          <a:rPr lang="ar-AE" altLang="zh-CN" sz="1400" i="1">
                            <a:latin typeface="Cambria Math" panose="02040503050406030204" pitchFamily="18" charset="0"/>
                          </a:rPr>
                        </m:ctrlPr>
                      </m:sSubSupPr>
                      <m:e>
                        <m:r>
                          <a:rPr lang="zh-CN" altLang="ar-AE" sz="1400" i="1">
                            <a:latin typeface="Cambria Math" panose="02040503050406030204" pitchFamily="18" charset="0"/>
                          </a:rPr>
                          <m:t>𝑟</m:t>
                        </m:r>
                      </m:e>
                      <m:sub>
                        <m:r>
                          <a:rPr lang="zh-CN" altLang="ar-AE" sz="1400" i="1">
                            <a:latin typeface="Cambria Math" panose="02040503050406030204" pitchFamily="18" charset="0"/>
                          </a:rPr>
                          <m:t>𝑖</m:t>
                        </m:r>
                      </m:sub>
                      <m:sup>
                        <m:r>
                          <a:rPr lang="zh-CN" altLang="ar-AE" sz="1400" i="1">
                            <a:latin typeface="Cambria Math" panose="02040503050406030204" pitchFamily="18" charset="0"/>
                          </a:rPr>
                          <m:t>𝐵</m:t>
                        </m:r>
                        <m:r>
                          <a:rPr lang="ar-AE" altLang="zh-CN" sz="1400">
                            <a:latin typeface="Cambria Math" panose="02040503050406030204" pitchFamily="18" charset="0"/>
                          </a:rPr>
                          <m:t>2</m:t>
                        </m:r>
                      </m:sup>
                    </m:sSubSup>
                  </m:oMath>
                </a14:m>
                <a:r>
                  <a:rPr lang="ar-AE" altLang="zh-CN" sz="1400" dirty="0"/>
                  <a:t>,</a:t>
                </a:r>
                <a:r>
                  <a:rPr lang="en-US" altLang="zh-CN" sz="1400" dirty="0"/>
                  <a:t>obtained from the circle fitting process. Represent the curvature intensity of the bending segments B1 and B2, respectively.</a:t>
                </a:r>
              </a:p>
              <a:p>
                <a:pPr marL="285750" indent="-285750" algn="just">
                  <a:lnSpc>
                    <a:spcPct val="150000"/>
                  </a:lnSpc>
                  <a:buFont typeface="Arial" panose="020B0604020202020204" pitchFamily="34" charset="0"/>
                  <a:buChar char="•"/>
                </a:pPr>
                <a:r>
                  <a:rPr lang="en-US" altLang="zh-CN" sz="1400" dirty="0"/>
                  <a:t>Smaller radius → stronger curvature (higher bending).</a:t>
                </a:r>
              </a:p>
              <a:p>
                <a:pPr marL="285750" indent="-285750" algn="just">
                  <a:lnSpc>
                    <a:spcPct val="150000"/>
                  </a:lnSpc>
                  <a:buFont typeface="Arial" panose="020B0604020202020204" pitchFamily="34" charset="0"/>
                  <a:buChar char="•"/>
                </a:pPr>
                <a:r>
                  <a:rPr lang="en-US" altLang="zh-CN" sz="1400" dirty="0"/>
                  <a:t>Larger radius → weaker curvature (gentler bending).</a:t>
                </a:r>
              </a:p>
              <a:p>
                <a:pPr algn="just">
                  <a:lnSpc>
                    <a:spcPct val="150000"/>
                  </a:lnSpc>
                </a:pPr>
                <a:endParaRPr lang="en-US" altLang="zh-CN" sz="1400" dirty="0"/>
              </a:p>
              <a:p>
                <a:pPr algn="just">
                  <a:lnSpc>
                    <a:spcPct val="150000"/>
                  </a:lnSpc>
                </a:pPr>
                <a:r>
                  <a:rPr lang="en-US" altLang="zh-CN" sz="1400" b="1" dirty="0"/>
                  <a:t>2.   Angle Between Fitted Planes </a:t>
                </a:r>
                <a14:m>
                  <m:oMath xmlns:m="http://schemas.openxmlformats.org/officeDocument/2006/math">
                    <m:sSub>
                      <m:sSubPr>
                        <m:ctrlPr>
                          <a:rPr lang="ar-AE" altLang="zh-CN" sz="1400" i="1">
                            <a:latin typeface="Cambria Math" panose="02040503050406030204" pitchFamily="18" charset="0"/>
                          </a:rPr>
                        </m:ctrlPr>
                      </m:sSubPr>
                      <m:e>
                        <m:r>
                          <a:rPr lang="en-US" altLang="zh-CN" sz="1400" b="0" i="0" smtClean="0">
                            <a:latin typeface="Cambria Math" panose="02040503050406030204" pitchFamily="18" charset="0"/>
                          </a:rPr>
                          <m:t>( </m:t>
                        </m:r>
                        <m:r>
                          <a:rPr lang="zh-CN" altLang="ar-AE" sz="1400">
                            <a:latin typeface="Cambria Math" panose="02040503050406030204" pitchFamily="18" charset="0"/>
                          </a:rPr>
                          <m:t>𝛽</m:t>
                        </m:r>
                      </m:e>
                      <m:sub>
                        <m:r>
                          <a:rPr lang="zh-CN" altLang="ar-AE" sz="1400">
                            <a:latin typeface="Cambria Math" panose="02040503050406030204" pitchFamily="18" charset="0"/>
                          </a:rPr>
                          <m:t>𝑖</m:t>
                        </m:r>
                      </m:sub>
                    </m:sSub>
                    <m:r>
                      <a:rPr lang="en-US" altLang="zh-CN" sz="1400" b="0" i="0" smtClean="0">
                        <a:latin typeface="Cambria Math" panose="02040503050406030204" pitchFamily="18" charset="0"/>
                      </a:rPr>
                      <m:t> )</m:t>
                    </m:r>
                  </m:oMath>
                </a14:m>
                <a:endParaRPr lang="ar-AE" altLang="zh-CN" sz="1400" dirty="0"/>
              </a:p>
              <a:p>
                <a:pPr algn="just">
                  <a:lnSpc>
                    <a:spcPct val="150000"/>
                  </a:lnSpc>
                </a:pPr>
                <a:r>
                  <a:rPr lang="en-US" altLang="zh-CN" sz="1400" dirty="0"/>
                  <a:t>To evaluate the spatial non-coplanarity between two bending segments. The angle between the two fitted planes is computed as:</a:t>
                </a:r>
              </a:p>
              <a:p>
                <a:pPr algn="just">
                  <a:lnSpc>
                    <a:spcPct val="150000"/>
                  </a:lnSpc>
                </a:pPr>
                <a14:m>
                  <m:oMathPara xmlns:m="http://schemas.openxmlformats.org/officeDocument/2006/math">
                    <m:oMathParaPr>
                      <m:jc m:val="centerGroup"/>
                    </m:oMathParaPr>
                    <m:oMath xmlns:m="http://schemas.openxmlformats.org/officeDocument/2006/math">
                      <m:sSub>
                        <m:sSubPr>
                          <m:ctrlPr>
                            <a:rPr lang="ar-AE" altLang="zh-CN" sz="1400" i="1" smtClean="0">
                              <a:solidFill>
                                <a:srgbClr val="FF0000"/>
                              </a:solidFill>
                              <a:latin typeface="Cambria Math" panose="02040503050406030204" pitchFamily="18" charset="0"/>
                            </a:rPr>
                          </m:ctrlPr>
                        </m:sSubPr>
                        <m:e>
                          <m:r>
                            <a:rPr lang="zh-CN" altLang="ar-AE" sz="1400">
                              <a:solidFill>
                                <a:srgbClr val="FF0000"/>
                              </a:solidFill>
                              <a:latin typeface="Cambria Math" panose="02040503050406030204" pitchFamily="18" charset="0"/>
                            </a:rPr>
                            <m:t>𝛽</m:t>
                          </m:r>
                        </m:e>
                        <m:sub>
                          <m:r>
                            <a:rPr lang="zh-CN" altLang="ar-AE" sz="1400">
                              <a:solidFill>
                                <a:srgbClr val="FF0000"/>
                              </a:solidFill>
                              <a:latin typeface="Cambria Math" panose="02040503050406030204" pitchFamily="18" charset="0"/>
                            </a:rPr>
                            <m:t>𝑖</m:t>
                          </m:r>
                        </m:sub>
                      </m:sSub>
                      <m:r>
                        <a:rPr lang="ar-AE" altLang="zh-CN" sz="1400">
                          <a:solidFill>
                            <a:srgbClr val="FF0000"/>
                          </a:solidFill>
                          <a:latin typeface="Cambria Math" panose="02040503050406030204" pitchFamily="18" charset="0"/>
                        </a:rPr>
                        <m:t>=</m:t>
                      </m:r>
                      <m:sSup>
                        <m:sSupPr>
                          <m:ctrlPr>
                            <a:rPr lang="ar-AE" altLang="zh-CN" sz="1400" i="1">
                              <a:solidFill>
                                <a:srgbClr val="FF0000"/>
                              </a:solidFill>
                              <a:latin typeface="Cambria Math" panose="02040503050406030204" pitchFamily="18" charset="0"/>
                            </a:rPr>
                          </m:ctrlPr>
                        </m:sSupPr>
                        <m:e>
                          <m:r>
                            <m:rPr>
                              <m:sty m:val="p"/>
                            </m:rPr>
                            <a:rPr lang="en-US" altLang="zh-CN" sz="1400" b="0" i="0" smtClean="0">
                              <a:solidFill>
                                <a:srgbClr val="FF0000"/>
                              </a:solidFill>
                              <a:latin typeface="Cambria Math" panose="02040503050406030204" pitchFamily="18" charset="0"/>
                            </a:rPr>
                            <m:t>cos</m:t>
                          </m:r>
                        </m:e>
                        <m:sup>
                          <m:r>
                            <a:rPr lang="ar-AE" altLang="zh-CN" sz="1400">
                              <a:solidFill>
                                <a:srgbClr val="FF0000"/>
                              </a:solidFill>
                              <a:latin typeface="Cambria Math" panose="02040503050406030204" pitchFamily="18" charset="0"/>
                            </a:rPr>
                            <m:t>−</m:t>
                          </m:r>
                          <m:r>
                            <a:rPr lang="ar-AE" altLang="zh-CN" sz="1400">
                              <a:solidFill>
                                <a:srgbClr val="FF0000"/>
                              </a:solidFill>
                              <a:latin typeface="Cambria Math" panose="02040503050406030204" pitchFamily="18" charset="0"/>
                            </a:rPr>
                            <m:t>1</m:t>
                          </m:r>
                        </m:sup>
                      </m:sSup>
                      <m:d>
                        <m:dPr>
                          <m:ctrlPr>
                            <a:rPr lang="ar-AE" altLang="zh-CN" sz="1400" i="1">
                              <a:solidFill>
                                <a:srgbClr val="FF0000"/>
                              </a:solidFill>
                              <a:latin typeface="Cambria Math" panose="02040503050406030204" pitchFamily="18" charset="0"/>
                            </a:rPr>
                          </m:ctrlPr>
                        </m:dPr>
                        <m:e>
                          <m:f>
                            <m:fPr>
                              <m:ctrlPr>
                                <a:rPr lang="ar-AE" altLang="zh-CN" sz="1400" i="1">
                                  <a:solidFill>
                                    <a:srgbClr val="FF0000"/>
                                  </a:solidFill>
                                  <a:latin typeface="Cambria Math" panose="02040503050406030204" pitchFamily="18" charset="0"/>
                                </a:rPr>
                              </m:ctrlPr>
                            </m:fPr>
                            <m:num>
                              <m:sSubSup>
                                <m:sSubSupPr>
                                  <m:ctrlPr>
                                    <a:rPr lang="ar-AE" altLang="zh-CN" sz="1400" i="1">
                                      <a:solidFill>
                                        <a:srgbClr val="FF0000"/>
                                      </a:solidFill>
                                      <a:latin typeface="Cambria Math" panose="02040503050406030204" pitchFamily="18" charset="0"/>
                                    </a:rPr>
                                  </m:ctrlPr>
                                </m:sSubSupPr>
                                <m:e>
                                  <m:r>
                                    <a:rPr lang="zh-CN" altLang="ar-AE" sz="1400">
                                      <a:solidFill>
                                        <a:srgbClr val="FF0000"/>
                                      </a:solidFill>
                                      <a:latin typeface="Cambria Math" panose="02040503050406030204" pitchFamily="18" charset="0"/>
                                    </a:rPr>
                                    <m:t>𝐧</m:t>
                                  </m:r>
                                </m:e>
                                <m:sub>
                                  <m:r>
                                    <a:rPr lang="zh-CN" altLang="ar-AE" sz="1400">
                                      <a:solidFill>
                                        <a:srgbClr val="FF0000"/>
                                      </a:solidFill>
                                      <a:latin typeface="Cambria Math" panose="02040503050406030204" pitchFamily="18" charset="0"/>
                                    </a:rPr>
                                    <m:t>𝑖</m:t>
                                  </m:r>
                                </m:sub>
                                <m:sup>
                                  <m:r>
                                    <a:rPr lang="zh-CN" altLang="ar-AE" sz="1400">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1</m:t>
                                  </m:r>
                                </m:sup>
                              </m:sSubSup>
                              <m:r>
                                <a:rPr lang="ar-AE" altLang="zh-CN" sz="1400">
                                  <a:solidFill>
                                    <a:srgbClr val="FF0000"/>
                                  </a:solidFill>
                                  <a:latin typeface="Cambria Math" panose="02040503050406030204" pitchFamily="18" charset="0"/>
                                </a:rPr>
                                <m:t>⋅</m:t>
                              </m:r>
                              <m:sSubSup>
                                <m:sSubSupPr>
                                  <m:ctrlPr>
                                    <a:rPr lang="ar-AE" altLang="zh-CN" sz="1400" i="1">
                                      <a:solidFill>
                                        <a:srgbClr val="FF0000"/>
                                      </a:solidFill>
                                      <a:latin typeface="Cambria Math" panose="02040503050406030204" pitchFamily="18" charset="0"/>
                                    </a:rPr>
                                  </m:ctrlPr>
                                </m:sSubSupPr>
                                <m:e>
                                  <m:r>
                                    <a:rPr lang="zh-CN" altLang="ar-AE" sz="1400">
                                      <a:solidFill>
                                        <a:srgbClr val="FF0000"/>
                                      </a:solidFill>
                                      <a:latin typeface="Cambria Math" panose="02040503050406030204" pitchFamily="18" charset="0"/>
                                    </a:rPr>
                                    <m:t>𝐧</m:t>
                                  </m:r>
                                </m:e>
                                <m:sub>
                                  <m:r>
                                    <a:rPr lang="zh-CN" altLang="ar-AE" sz="1400">
                                      <a:solidFill>
                                        <a:srgbClr val="FF0000"/>
                                      </a:solidFill>
                                      <a:latin typeface="Cambria Math" panose="02040503050406030204" pitchFamily="18" charset="0"/>
                                    </a:rPr>
                                    <m:t>𝑖</m:t>
                                  </m:r>
                                </m:sub>
                                <m:sup>
                                  <m:r>
                                    <a:rPr lang="zh-CN" altLang="ar-AE" sz="1400">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2</m:t>
                                  </m:r>
                                </m:sup>
                              </m:sSubSup>
                            </m:num>
                            <m:den>
                              <m:r>
                                <a:rPr lang="ar-AE" altLang="zh-CN" sz="1400">
                                  <a:solidFill>
                                    <a:srgbClr val="FF0000"/>
                                  </a:solidFill>
                                  <a:latin typeface="Cambria Math" panose="02040503050406030204" pitchFamily="18" charset="0"/>
                                </a:rPr>
                                <m:t>∥</m:t>
                              </m:r>
                              <m:sSubSup>
                                <m:sSubSupPr>
                                  <m:ctrlPr>
                                    <a:rPr lang="ar-AE" altLang="zh-CN" sz="1400" i="1">
                                      <a:solidFill>
                                        <a:srgbClr val="FF0000"/>
                                      </a:solidFill>
                                      <a:latin typeface="Cambria Math" panose="02040503050406030204" pitchFamily="18" charset="0"/>
                                    </a:rPr>
                                  </m:ctrlPr>
                                </m:sSubSupPr>
                                <m:e>
                                  <m:r>
                                    <a:rPr lang="zh-CN" altLang="ar-AE" sz="1400">
                                      <a:solidFill>
                                        <a:srgbClr val="FF0000"/>
                                      </a:solidFill>
                                      <a:latin typeface="Cambria Math" panose="02040503050406030204" pitchFamily="18" charset="0"/>
                                    </a:rPr>
                                    <m:t>𝐧</m:t>
                                  </m:r>
                                </m:e>
                                <m:sub>
                                  <m:r>
                                    <a:rPr lang="zh-CN" altLang="ar-AE" sz="1400">
                                      <a:solidFill>
                                        <a:srgbClr val="FF0000"/>
                                      </a:solidFill>
                                      <a:latin typeface="Cambria Math" panose="02040503050406030204" pitchFamily="18" charset="0"/>
                                    </a:rPr>
                                    <m:t>𝑖</m:t>
                                  </m:r>
                                </m:sub>
                                <m:sup>
                                  <m:r>
                                    <a:rPr lang="zh-CN" altLang="ar-AE" sz="1400">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1</m:t>
                                  </m:r>
                                </m:sup>
                              </m:sSubSup>
                              <m:r>
                                <a:rPr lang="ar-AE" altLang="zh-CN" sz="1400">
                                  <a:solidFill>
                                    <a:srgbClr val="FF0000"/>
                                  </a:solidFill>
                                  <a:latin typeface="Cambria Math" panose="02040503050406030204" pitchFamily="18" charset="0"/>
                                </a:rPr>
                                <m:t>∥∥</m:t>
                              </m:r>
                              <m:sSubSup>
                                <m:sSubSupPr>
                                  <m:ctrlPr>
                                    <a:rPr lang="ar-AE" altLang="zh-CN" sz="1400" i="1">
                                      <a:solidFill>
                                        <a:srgbClr val="FF0000"/>
                                      </a:solidFill>
                                      <a:latin typeface="Cambria Math" panose="02040503050406030204" pitchFamily="18" charset="0"/>
                                    </a:rPr>
                                  </m:ctrlPr>
                                </m:sSubSupPr>
                                <m:e>
                                  <m:r>
                                    <a:rPr lang="zh-CN" altLang="ar-AE" sz="1400">
                                      <a:solidFill>
                                        <a:srgbClr val="FF0000"/>
                                      </a:solidFill>
                                      <a:latin typeface="Cambria Math" panose="02040503050406030204" pitchFamily="18" charset="0"/>
                                    </a:rPr>
                                    <m:t>𝐧</m:t>
                                  </m:r>
                                </m:e>
                                <m:sub>
                                  <m:r>
                                    <a:rPr lang="zh-CN" altLang="ar-AE" sz="1400">
                                      <a:solidFill>
                                        <a:srgbClr val="FF0000"/>
                                      </a:solidFill>
                                      <a:latin typeface="Cambria Math" panose="02040503050406030204" pitchFamily="18" charset="0"/>
                                    </a:rPr>
                                    <m:t>𝑖</m:t>
                                  </m:r>
                                </m:sub>
                                <m:sup>
                                  <m:r>
                                    <a:rPr lang="zh-CN" altLang="ar-AE" sz="1400">
                                      <a:solidFill>
                                        <a:srgbClr val="FF0000"/>
                                      </a:solidFill>
                                      <a:latin typeface="Cambria Math" panose="02040503050406030204" pitchFamily="18" charset="0"/>
                                    </a:rPr>
                                    <m:t>𝐵</m:t>
                                  </m:r>
                                  <m:r>
                                    <a:rPr lang="ar-AE" altLang="zh-CN" sz="1400">
                                      <a:solidFill>
                                        <a:srgbClr val="FF0000"/>
                                      </a:solidFill>
                                      <a:latin typeface="Cambria Math" panose="02040503050406030204" pitchFamily="18" charset="0"/>
                                    </a:rPr>
                                    <m:t>2</m:t>
                                  </m:r>
                                </m:sup>
                              </m:sSubSup>
                              <m:r>
                                <a:rPr lang="ar-AE" altLang="zh-CN" sz="1400">
                                  <a:solidFill>
                                    <a:srgbClr val="FF0000"/>
                                  </a:solidFill>
                                  <a:latin typeface="Cambria Math" panose="02040503050406030204" pitchFamily="18" charset="0"/>
                                </a:rPr>
                                <m:t>∥</m:t>
                              </m:r>
                            </m:den>
                          </m:f>
                        </m:e>
                      </m:d>
                    </m:oMath>
                  </m:oMathPara>
                </a14:m>
                <a:endParaRPr lang="ar-AE" altLang="zh-CN" sz="1400" dirty="0"/>
              </a:p>
              <a:p>
                <a:pPr marL="285750" indent="-285750" algn="just">
                  <a:lnSpc>
                    <a:spcPct val="150000"/>
                  </a:lnSpc>
                  <a:buFont typeface="Arial" panose="020B0604020202020204" pitchFamily="34" charset="0"/>
                  <a:buChar char="•"/>
                </a:pPr>
                <a14:m>
                  <m:oMath xmlns:m="http://schemas.openxmlformats.org/officeDocument/2006/math">
                    <m:sSub>
                      <m:sSubPr>
                        <m:ctrlPr>
                          <a:rPr lang="ar-AE" altLang="zh-CN" sz="1400" i="1">
                            <a:latin typeface="Cambria Math" panose="02040503050406030204" pitchFamily="18" charset="0"/>
                          </a:rPr>
                        </m:ctrlPr>
                      </m:sSubPr>
                      <m:e>
                        <m:r>
                          <a:rPr lang="zh-CN" altLang="ar-AE" sz="1400">
                            <a:latin typeface="Cambria Math" panose="02040503050406030204" pitchFamily="18" charset="0"/>
                          </a:rPr>
                          <m:t>𝛽</m:t>
                        </m:r>
                      </m:e>
                      <m:sub>
                        <m:r>
                          <a:rPr lang="zh-CN" altLang="ar-AE" sz="1400">
                            <a:latin typeface="Cambria Math" panose="02040503050406030204" pitchFamily="18" charset="0"/>
                          </a:rPr>
                          <m:t>𝑖</m:t>
                        </m:r>
                      </m:sub>
                    </m:sSub>
                    <m:r>
                      <a:rPr lang="ar-AE" altLang="zh-CN" sz="1400">
                        <a:latin typeface="Cambria Math" panose="02040503050406030204" pitchFamily="18" charset="0"/>
                      </a:rPr>
                      <m:t>≈</m:t>
                    </m:r>
                    <m:sSup>
                      <m:sSupPr>
                        <m:ctrlPr>
                          <a:rPr lang="ar-AE" altLang="zh-CN" sz="1400" i="1">
                            <a:latin typeface="Cambria Math" panose="02040503050406030204" pitchFamily="18" charset="0"/>
                          </a:rPr>
                        </m:ctrlPr>
                      </m:sSupPr>
                      <m:e>
                        <m:r>
                          <a:rPr lang="ar-AE" altLang="zh-CN" sz="1400">
                            <a:latin typeface="Cambria Math" panose="02040503050406030204" pitchFamily="18" charset="0"/>
                          </a:rPr>
                          <m:t>0</m:t>
                        </m:r>
                      </m:e>
                      <m:sup>
                        <m:r>
                          <a:rPr lang="ar-AE" altLang="zh-CN" sz="1400">
                            <a:latin typeface="Cambria Math" panose="02040503050406030204" pitchFamily="18" charset="0"/>
                          </a:rPr>
                          <m:t>∘</m:t>
                        </m:r>
                      </m:sup>
                    </m:sSup>
                  </m:oMath>
                </a14:m>
                <a:r>
                  <a:rPr lang="ar-AE" altLang="zh-CN" sz="1400" dirty="0"/>
                  <a:t>: </a:t>
                </a:r>
                <a:r>
                  <a:rPr lang="en-US" altLang="zh-CN" sz="1400" dirty="0"/>
                  <a:t>almost coplanar</a:t>
                </a:r>
              </a:p>
              <a:p>
                <a:pPr marL="285750" indent="-285750" algn="just">
                  <a:lnSpc>
                    <a:spcPct val="150000"/>
                  </a:lnSpc>
                  <a:buFont typeface="Arial" panose="020B0604020202020204" pitchFamily="34" charset="0"/>
                  <a:buChar char="•"/>
                </a:pPr>
                <a:r>
                  <a:rPr lang="en-US" altLang="zh-CN" sz="1400" dirty="0"/>
                  <a:t>Large </a:t>
                </a:r>
                <a14:m>
                  <m:oMath xmlns:m="http://schemas.openxmlformats.org/officeDocument/2006/math">
                    <m:sSub>
                      <m:sSubPr>
                        <m:ctrlPr>
                          <a:rPr lang="ar-AE" altLang="zh-CN" sz="1400" i="1">
                            <a:latin typeface="Cambria Math" panose="02040503050406030204" pitchFamily="18" charset="0"/>
                          </a:rPr>
                        </m:ctrlPr>
                      </m:sSubPr>
                      <m:e>
                        <m:r>
                          <a:rPr lang="zh-CN" altLang="ar-AE" sz="1400">
                            <a:latin typeface="Cambria Math" panose="02040503050406030204" pitchFamily="18" charset="0"/>
                          </a:rPr>
                          <m:t>𝛽</m:t>
                        </m:r>
                      </m:e>
                      <m:sub>
                        <m:r>
                          <a:rPr lang="zh-CN" altLang="ar-AE" sz="1400">
                            <a:latin typeface="Cambria Math" panose="02040503050406030204" pitchFamily="18" charset="0"/>
                          </a:rPr>
                          <m:t>𝑖</m:t>
                        </m:r>
                      </m:sub>
                    </m:sSub>
                  </m:oMath>
                </a14:m>
                <a:r>
                  <a:rPr lang="en-US" altLang="zh-CN" sz="1400" dirty="0"/>
                  <a:t>: strong out-of-plane bending</a:t>
                </a:r>
              </a:p>
              <a:p>
                <a:pPr algn="just">
                  <a:lnSpc>
                    <a:spcPct val="150000"/>
                  </a:lnSpc>
                </a:pPr>
                <a:endParaRPr lang="en-US" altLang="zh-CN" sz="1400" dirty="0"/>
              </a:p>
              <a:p>
                <a:pPr algn="just">
                  <a:lnSpc>
                    <a:spcPct val="150000"/>
                  </a:lnSpc>
                </a:pPr>
                <a:endParaRPr lang="zh-CN" altLang="en-US" sz="1400" dirty="0"/>
              </a:p>
            </p:txBody>
          </p:sp>
        </mc:Choice>
        <mc:Fallback xmlns="">
          <p:sp>
            <p:nvSpPr>
              <p:cNvPr id="14" name="文本框 13">
                <a:extLst>
                  <a:ext uri="{FF2B5EF4-FFF2-40B4-BE49-F238E27FC236}">
                    <a16:creationId xmlns:a16="http://schemas.microsoft.com/office/drawing/2014/main" id="{96CE23A6-18E0-5684-1237-E97E3C3FE8C8}"/>
                  </a:ext>
                </a:extLst>
              </p:cNvPr>
              <p:cNvSpPr txBox="1">
                <a:spLocks noRot="1" noChangeAspect="1" noMove="1" noResize="1" noEditPoints="1" noAdjustHandles="1" noChangeArrowheads="1" noChangeShapeType="1" noTextEdit="1"/>
              </p:cNvSpPr>
              <p:nvPr/>
            </p:nvSpPr>
            <p:spPr>
              <a:xfrm>
                <a:off x="3731229" y="777282"/>
                <a:ext cx="5299920" cy="5702651"/>
              </a:xfrm>
              <a:prstGeom prst="rect">
                <a:avLst/>
              </a:prstGeom>
              <a:blipFill>
                <a:blip r:embed="rId8"/>
                <a:stretch>
                  <a:fillRect l="-345" r="-1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617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B61E2-C5A2-1F4F-CB7E-A633CE691A8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FE9997-6966-34B2-F8D8-BC4F44FE59E9}"/>
              </a:ext>
            </a:extLst>
          </p:cNvPr>
          <p:cNvSpPr>
            <a:spLocks noGrp="1"/>
          </p:cNvSpPr>
          <p:nvPr>
            <p:ph type="sldNum" sz="quarter" idx="12"/>
          </p:nvPr>
        </p:nvSpPr>
        <p:spPr/>
        <p:txBody>
          <a:bodyPr/>
          <a:lstStyle/>
          <a:p>
            <a:fld id="{8D04ACF1-8115-4F2A-BC52-125D9799F304}" type="slidenum">
              <a:rPr lang="zh-CN" altLang="en-US" smtClean="0"/>
              <a:t>19</a:t>
            </a:fld>
            <a:endParaRPr lang="zh-CN" altLang="en-US"/>
          </a:p>
        </p:txBody>
      </p:sp>
      <p:pic>
        <p:nvPicPr>
          <p:cNvPr id="4" name="图片 3">
            <a:extLst>
              <a:ext uri="{FF2B5EF4-FFF2-40B4-BE49-F238E27FC236}">
                <a16:creationId xmlns:a16="http://schemas.microsoft.com/office/drawing/2014/main" id="{CDD785B2-27CB-18D4-9645-F596441A5483}"/>
              </a:ext>
            </a:extLst>
          </p:cNvPr>
          <p:cNvPicPr>
            <a:picLocks noChangeAspect="1"/>
          </p:cNvPicPr>
          <p:nvPr/>
        </p:nvPicPr>
        <p:blipFill>
          <a:blip r:embed="rId3"/>
          <a:srcRect b="9968"/>
          <a:stretch>
            <a:fillRect/>
          </a:stretch>
        </p:blipFill>
        <p:spPr>
          <a:xfrm>
            <a:off x="512157" y="634210"/>
            <a:ext cx="3772117" cy="2236743"/>
          </a:xfrm>
          <a:prstGeom prst="rect">
            <a:avLst/>
          </a:prstGeom>
        </p:spPr>
      </p:pic>
      <p:pic>
        <p:nvPicPr>
          <p:cNvPr id="6" name="图片 5">
            <a:extLst>
              <a:ext uri="{FF2B5EF4-FFF2-40B4-BE49-F238E27FC236}">
                <a16:creationId xmlns:a16="http://schemas.microsoft.com/office/drawing/2014/main" id="{709B6F60-F2D8-D910-4996-E102B8CA7640}"/>
              </a:ext>
            </a:extLst>
          </p:cNvPr>
          <p:cNvPicPr>
            <a:picLocks noChangeAspect="1"/>
          </p:cNvPicPr>
          <p:nvPr/>
        </p:nvPicPr>
        <p:blipFill>
          <a:blip r:embed="rId4"/>
          <a:srcRect b="9968"/>
          <a:stretch>
            <a:fillRect/>
          </a:stretch>
        </p:blipFill>
        <p:spPr>
          <a:xfrm>
            <a:off x="4435776" y="634210"/>
            <a:ext cx="3852863" cy="2258614"/>
          </a:xfrm>
          <a:prstGeom prst="rect">
            <a:avLst/>
          </a:prstGeom>
        </p:spPr>
      </p:pic>
      <p:pic>
        <p:nvPicPr>
          <p:cNvPr id="8" name="图片 7">
            <a:extLst>
              <a:ext uri="{FF2B5EF4-FFF2-40B4-BE49-F238E27FC236}">
                <a16:creationId xmlns:a16="http://schemas.microsoft.com/office/drawing/2014/main" id="{ED79BB7C-1144-DDD2-9E02-E7F818475D64}"/>
              </a:ext>
            </a:extLst>
          </p:cNvPr>
          <p:cNvPicPr>
            <a:picLocks noChangeAspect="1"/>
          </p:cNvPicPr>
          <p:nvPr/>
        </p:nvPicPr>
        <p:blipFill>
          <a:blip r:embed="rId5"/>
          <a:srcRect b="9438"/>
          <a:stretch>
            <a:fillRect/>
          </a:stretch>
        </p:blipFill>
        <p:spPr>
          <a:xfrm>
            <a:off x="403237" y="3198929"/>
            <a:ext cx="3902400" cy="2315445"/>
          </a:xfrm>
          <a:prstGeom prst="rect">
            <a:avLst/>
          </a:prstGeom>
        </p:spPr>
      </p:pic>
      <p:sp>
        <p:nvSpPr>
          <p:cNvPr id="9" name="文本框 8">
            <a:extLst>
              <a:ext uri="{FF2B5EF4-FFF2-40B4-BE49-F238E27FC236}">
                <a16:creationId xmlns:a16="http://schemas.microsoft.com/office/drawing/2014/main" id="{806A8E18-4064-CFD6-9AC4-3EA934B6D04D}"/>
              </a:ext>
            </a:extLst>
          </p:cNvPr>
          <p:cNvSpPr txBox="1"/>
          <p:nvPr/>
        </p:nvSpPr>
        <p:spPr>
          <a:xfrm>
            <a:off x="725790" y="2844280"/>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0" name="文本框 9">
            <a:extLst>
              <a:ext uri="{FF2B5EF4-FFF2-40B4-BE49-F238E27FC236}">
                <a16:creationId xmlns:a16="http://schemas.microsoft.com/office/drawing/2014/main" id="{E52B640B-144E-54EF-6A92-3B624E034126}"/>
              </a:ext>
            </a:extLst>
          </p:cNvPr>
          <p:cNvSpPr txBox="1"/>
          <p:nvPr/>
        </p:nvSpPr>
        <p:spPr>
          <a:xfrm>
            <a:off x="4773915" y="2844280"/>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sp>
        <p:nvSpPr>
          <p:cNvPr id="11" name="文本框 10">
            <a:extLst>
              <a:ext uri="{FF2B5EF4-FFF2-40B4-BE49-F238E27FC236}">
                <a16:creationId xmlns:a16="http://schemas.microsoft.com/office/drawing/2014/main" id="{76CC0739-4634-30F2-CC48-91F049CB6EDE}"/>
              </a:ext>
            </a:extLst>
          </p:cNvPr>
          <p:cNvSpPr txBox="1"/>
          <p:nvPr/>
        </p:nvSpPr>
        <p:spPr>
          <a:xfrm>
            <a:off x="815253" y="5464907"/>
            <a:ext cx="4005261" cy="261610"/>
          </a:xfrm>
          <a:prstGeom prst="rect">
            <a:avLst/>
          </a:prstGeom>
          <a:noFill/>
        </p:spPr>
        <p:txBody>
          <a:bodyPr wrap="square" rtlCol="0">
            <a:spAutoFit/>
          </a:bodyPr>
          <a:lstStyle/>
          <a:p>
            <a:r>
              <a:rPr lang="en-US" altLang="zh-CN" sz="1100" dirty="0"/>
              <a:t>0.1       0.2       0.3       0.4       0.5       0.6       0.7       0.8      0.9</a:t>
            </a:r>
            <a:endParaRPr lang="zh-CN" altLang="en-US" sz="1100" dirty="0"/>
          </a:p>
        </p:txBody>
      </p:sp>
      <p:pic>
        <p:nvPicPr>
          <p:cNvPr id="12" name="图片 11">
            <a:extLst>
              <a:ext uri="{FF2B5EF4-FFF2-40B4-BE49-F238E27FC236}">
                <a16:creationId xmlns:a16="http://schemas.microsoft.com/office/drawing/2014/main" id="{A0C53FF6-3718-C53E-0E86-FF1D2E5E3D92}"/>
              </a:ext>
            </a:extLst>
          </p:cNvPr>
          <p:cNvPicPr>
            <a:picLocks noChangeAspect="1"/>
          </p:cNvPicPr>
          <p:nvPr/>
        </p:nvPicPr>
        <p:blipFill>
          <a:blip r:embed="rId6"/>
          <a:stretch>
            <a:fillRect/>
          </a:stretch>
        </p:blipFill>
        <p:spPr>
          <a:xfrm>
            <a:off x="2847749" y="577378"/>
            <a:ext cx="1047896" cy="229159"/>
          </a:xfrm>
          <a:prstGeom prst="rect">
            <a:avLst/>
          </a:prstGeom>
        </p:spPr>
      </p:pic>
      <p:pic>
        <p:nvPicPr>
          <p:cNvPr id="13" name="图片 12">
            <a:extLst>
              <a:ext uri="{FF2B5EF4-FFF2-40B4-BE49-F238E27FC236}">
                <a16:creationId xmlns:a16="http://schemas.microsoft.com/office/drawing/2014/main" id="{23A86A3C-690D-6499-1C39-A6820045A16A}"/>
              </a:ext>
            </a:extLst>
          </p:cNvPr>
          <p:cNvPicPr>
            <a:picLocks noChangeAspect="1"/>
          </p:cNvPicPr>
          <p:nvPr/>
        </p:nvPicPr>
        <p:blipFill>
          <a:blip r:embed="rId6"/>
          <a:stretch>
            <a:fillRect/>
          </a:stretch>
        </p:blipFill>
        <p:spPr>
          <a:xfrm>
            <a:off x="6853687" y="544498"/>
            <a:ext cx="1047896" cy="229159"/>
          </a:xfrm>
          <a:prstGeom prst="rect">
            <a:avLst/>
          </a:prstGeom>
        </p:spPr>
      </p:pic>
      <p:pic>
        <p:nvPicPr>
          <p:cNvPr id="14" name="图片 13">
            <a:extLst>
              <a:ext uri="{FF2B5EF4-FFF2-40B4-BE49-F238E27FC236}">
                <a16:creationId xmlns:a16="http://schemas.microsoft.com/office/drawing/2014/main" id="{0B3AFCE0-30B8-AA8A-6E71-28DDB7E0D104}"/>
              </a:ext>
            </a:extLst>
          </p:cNvPr>
          <p:cNvPicPr>
            <a:picLocks noChangeAspect="1"/>
          </p:cNvPicPr>
          <p:nvPr/>
        </p:nvPicPr>
        <p:blipFill>
          <a:blip r:embed="rId6"/>
          <a:stretch>
            <a:fillRect/>
          </a:stretch>
        </p:blipFill>
        <p:spPr>
          <a:xfrm>
            <a:off x="2869112" y="3118386"/>
            <a:ext cx="1047896" cy="229159"/>
          </a:xfrm>
          <a:prstGeom prst="rect">
            <a:avLst/>
          </a:prstGeom>
        </p:spPr>
      </p:pic>
      <p:pic>
        <p:nvPicPr>
          <p:cNvPr id="16" name="图片 15">
            <a:extLst>
              <a:ext uri="{FF2B5EF4-FFF2-40B4-BE49-F238E27FC236}">
                <a16:creationId xmlns:a16="http://schemas.microsoft.com/office/drawing/2014/main" id="{0C589690-4E79-F1EF-3CD9-76DBA9CC9957}"/>
              </a:ext>
            </a:extLst>
          </p:cNvPr>
          <p:cNvPicPr>
            <a:picLocks noChangeAspect="1"/>
          </p:cNvPicPr>
          <p:nvPr/>
        </p:nvPicPr>
        <p:blipFill>
          <a:blip r:embed="rId7"/>
          <a:stretch>
            <a:fillRect/>
          </a:stretch>
        </p:blipFill>
        <p:spPr>
          <a:xfrm>
            <a:off x="2847749" y="668328"/>
            <a:ext cx="125451" cy="138209"/>
          </a:xfrm>
          <a:prstGeom prst="rect">
            <a:avLst/>
          </a:prstGeom>
        </p:spPr>
      </p:pic>
      <p:pic>
        <p:nvPicPr>
          <p:cNvPr id="17" name="图片 16">
            <a:extLst>
              <a:ext uri="{FF2B5EF4-FFF2-40B4-BE49-F238E27FC236}">
                <a16:creationId xmlns:a16="http://schemas.microsoft.com/office/drawing/2014/main" id="{75B167E8-FA7E-D90E-CA40-E306EB369112}"/>
              </a:ext>
            </a:extLst>
          </p:cNvPr>
          <p:cNvPicPr>
            <a:picLocks noChangeAspect="1"/>
          </p:cNvPicPr>
          <p:nvPr/>
        </p:nvPicPr>
        <p:blipFill>
          <a:blip r:embed="rId7"/>
          <a:stretch>
            <a:fillRect/>
          </a:stretch>
        </p:blipFill>
        <p:spPr>
          <a:xfrm>
            <a:off x="6832256" y="659077"/>
            <a:ext cx="125451" cy="138209"/>
          </a:xfrm>
          <a:prstGeom prst="rect">
            <a:avLst/>
          </a:prstGeom>
        </p:spPr>
      </p:pic>
      <p:pic>
        <p:nvPicPr>
          <p:cNvPr id="18" name="图片 17">
            <a:extLst>
              <a:ext uri="{FF2B5EF4-FFF2-40B4-BE49-F238E27FC236}">
                <a16:creationId xmlns:a16="http://schemas.microsoft.com/office/drawing/2014/main" id="{8C4B5FA4-4199-BDAD-3A0B-1A7C80B24983}"/>
              </a:ext>
            </a:extLst>
          </p:cNvPr>
          <p:cNvPicPr>
            <a:picLocks noChangeAspect="1"/>
          </p:cNvPicPr>
          <p:nvPr/>
        </p:nvPicPr>
        <p:blipFill>
          <a:blip r:embed="rId7"/>
          <a:stretch>
            <a:fillRect/>
          </a:stretch>
        </p:blipFill>
        <p:spPr>
          <a:xfrm>
            <a:off x="2869112" y="3232965"/>
            <a:ext cx="125451" cy="138209"/>
          </a:xfrm>
          <a:prstGeom prst="rect">
            <a:avLst/>
          </a:prstGeom>
        </p:spPr>
      </p:pic>
      <p:pic>
        <p:nvPicPr>
          <p:cNvPr id="19" name="图片 18">
            <a:extLst>
              <a:ext uri="{FF2B5EF4-FFF2-40B4-BE49-F238E27FC236}">
                <a16:creationId xmlns:a16="http://schemas.microsoft.com/office/drawing/2014/main" id="{B7056A50-EC3E-5ADE-598F-DBA495D145AA}"/>
              </a:ext>
            </a:extLst>
          </p:cNvPr>
          <p:cNvPicPr>
            <a:picLocks noChangeAspect="1"/>
          </p:cNvPicPr>
          <p:nvPr/>
        </p:nvPicPr>
        <p:blipFill>
          <a:blip r:embed="rId7"/>
          <a:stretch>
            <a:fillRect/>
          </a:stretch>
        </p:blipFill>
        <p:spPr>
          <a:xfrm>
            <a:off x="6541017" y="3077116"/>
            <a:ext cx="125451" cy="138209"/>
          </a:xfrm>
          <a:prstGeom prst="rect">
            <a:avLst/>
          </a:prstGeom>
        </p:spPr>
      </p:pic>
      <p:pic>
        <p:nvPicPr>
          <p:cNvPr id="20" name="图片 19">
            <a:extLst>
              <a:ext uri="{FF2B5EF4-FFF2-40B4-BE49-F238E27FC236}">
                <a16:creationId xmlns:a16="http://schemas.microsoft.com/office/drawing/2014/main" id="{A7395640-02F5-121C-1611-229E3D858B27}"/>
              </a:ext>
            </a:extLst>
          </p:cNvPr>
          <p:cNvPicPr>
            <a:picLocks noChangeAspect="1"/>
          </p:cNvPicPr>
          <p:nvPr/>
        </p:nvPicPr>
        <p:blipFill>
          <a:blip r:embed="rId7"/>
          <a:stretch>
            <a:fillRect/>
          </a:stretch>
        </p:blipFill>
        <p:spPr>
          <a:xfrm>
            <a:off x="2415904" y="5699207"/>
            <a:ext cx="125451" cy="138209"/>
          </a:xfrm>
          <a:prstGeom prst="rect">
            <a:avLst/>
          </a:prstGeom>
        </p:spPr>
      </p:pic>
      <p:pic>
        <p:nvPicPr>
          <p:cNvPr id="21" name="图片 20">
            <a:extLst>
              <a:ext uri="{FF2B5EF4-FFF2-40B4-BE49-F238E27FC236}">
                <a16:creationId xmlns:a16="http://schemas.microsoft.com/office/drawing/2014/main" id="{08D1CCFD-9E7B-ED09-A642-FB20125D2FA4}"/>
              </a:ext>
            </a:extLst>
          </p:cNvPr>
          <p:cNvPicPr>
            <a:picLocks noChangeAspect="1"/>
          </p:cNvPicPr>
          <p:nvPr/>
        </p:nvPicPr>
        <p:blipFill>
          <a:blip r:embed="rId7"/>
          <a:stretch>
            <a:fillRect/>
          </a:stretch>
        </p:blipFill>
        <p:spPr>
          <a:xfrm>
            <a:off x="2459682" y="3077116"/>
            <a:ext cx="125451" cy="138209"/>
          </a:xfrm>
          <a:prstGeom prst="rect">
            <a:avLst/>
          </a:prstGeom>
        </p:spPr>
      </p:pic>
      <p:sp>
        <p:nvSpPr>
          <p:cNvPr id="3" name="文本框 2">
            <a:extLst>
              <a:ext uri="{FF2B5EF4-FFF2-40B4-BE49-F238E27FC236}">
                <a16:creationId xmlns:a16="http://schemas.microsoft.com/office/drawing/2014/main" id="{F746F005-A7EC-8925-B140-E076A751F4DA}"/>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Shape Parameters</a:t>
            </a:r>
          </a:p>
        </p:txBody>
      </p:sp>
      <p:sp>
        <p:nvSpPr>
          <p:cNvPr id="15" name="文本框 14">
            <a:extLst>
              <a:ext uri="{FF2B5EF4-FFF2-40B4-BE49-F238E27FC236}">
                <a16:creationId xmlns:a16="http://schemas.microsoft.com/office/drawing/2014/main" id="{45CADC33-C266-D33C-E6E8-98D2432EEC6C}"/>
              </a:ext>
            </a:extLst>
          </p:cNvPr>
          <p:cNvSpPr txBox="1"/>
          <p:nvPr/>
        </p:nvSpPr>
        <p:spPr>
          <a:xfrm>
            <a:off x="4499575" y="4179189"/>
            <a:ext cx="4708224" cy="830997"/>
          </a:xfrm>
          <a:prstGeom prst="rect">
            <a:avLst/>
          </a:prstGeom>
          <a:noFill/>
        </p:spPr>
        <p:txBody>
          <a:bodyPr wrap="square">
            <a:spAutoFit/>
          </a:bodyPr>
          <a:lstStyle/>
          <a:p>
            <a:r>
              <a:rPr lang="en-US" altLang="zh-CN" sz="1600" dirty="0"/>
              <a:t>The geometry parameters vary significantly across different threshold values, it is necessary</a:t>
            </a:r>
            <a:r>
              <a:rPr lang="zh-CN" altLang="en-US" sz="1600" dirty="0"/>
              <a:t> </a:t>
            </a:r>
            <a:r>
              <a:rPr lang="en-US" altLang="zh-CN" sz="1600" dirty="0"/>
              <a:t>to select an appropriate threshold.</a:t>
            </a:r>
            <a:endParaRPr lang="zh-CN" altLang="en-US" sz="1600" dirty="0"/>
          </a:p>
        </p:txBody>
      </p:sp>
    </p:spTree>
    <p:extLst>
      <p:ext uri="{BB962C8B-B14F-4D97-AF65-F5344CB8AC3E}">
        <p14:creationId xmlns:p14="http://schemas.microsoft.com/office/powerpoint/2010/main" val="68894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16A2E-31E4-26B9-6D5E-3A26F32EAE7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62B9DA-FFC1-4F54-B12E-681698C6F15D}"/>
              </a:ext>
            </a:extLst>
          </p:cNvPr>
          <p:cNvSpPr>
            <a:spLocks noGrp="1"/>
          </p:cNvSpPr>
          <p:nvPr>
            <p:ph type="sldNum" sz="quarter" idx="12"/>
          </p:nvPr>
        </p:nvSpPr>
        <p:spPr/>
        <p:txBody>
          <a:bodyPr/>
          <a:lstStyle/>
          <a:p>
            <a:fld id="{8D04ACF1-8115-4F2A-BC52-125D9799F304}" type="slidenum">
              <a:rPr lang="zh-CN" altLang="en-US" smtClean="0"/>
              <a:t>2</a:t>
            </a:fld>
            <a:endParaRPr lang="zh-CN" altLang="en-US"/>
          </a:p>
        </p:txBody>
      </p:sp>
      <p:sp>
        <p:nvSpPr>
          <p:cNvPr id="4" name="文本框 3">
            <a:extLst>
              <a:ext uri="{FF2B5EF4-FFF2-40B4-BE49-F238E27FC236}">
                <a16:creationId xmlns:a16="http://schemas.microsoft.com/office/drawing/2014/main" id="{60111A46-E94C-9E22-D64C-701DDAD399BE}"/>
              </a:ext>
            </a:extLst>
          </p:cNvPr>
          <p:cNvSpPr txBox="1"/>
          <p:nvPr/>
        </p:nvSpPr>
        <p:spPr>
          <a:xfrm>
            <a:off x="0" y="0"/>
            <a:ext cx="3956397" cy="954107"/>
          </a:xfrm>
          <a:prstGeom prst="rect">
            <a:avLst/>
          </a:prstGeom>
          <a:noFill/>
        </p:spPr>
        <p:txBody>
          <a:bodyPr wrap="square" rtlCol="0">
            <a:spAutoFit/>
          </a:bodyPr>
          <a:lstStyle/>
          <a:p>
            <a:r>
              <a:rPr lang="en-US" altLang="zh-CN" sz="2800" b="1" dirty="0">
                <a:solidFill>
                  <a:schemeClr val="bg2">
                    <a:lumMod val="25000"/>
                  </a:schemeClr>
                </a:solidFill>
              </a:rPr>
              <a:t>Content</a:t>
            </a:r>
          </a:p>
          <a:p>
            <a:endParaRPr lang="en-US" altLang="zh-CN" sz="2800" b="1" dirty="0">
              <a:solidFill>
                <a:schemeClr val="bg2">
                  <a:lumMod val="25000"/>
                </a:schemeClr>
              </a:solidFill>
            </a:endParaRPr>
          </a:p>
        </p:txBody>
      </p:sp>
      <p:sp>
        <p:nvSpPr>
          <p:cNvPr id="3" name="文本框 2">
            <a:extLst>
              <a:ext uri="{FF2B5EF4-FFF2-40B4-BE49-F238E27FC236}">
                <a16:creationId xmlns:a16="http://schemas.microsoft.com/office/drawing/2014/main" id="{40420F15-6174-1A92-4D83-FCB8E9FECCC9}"/>
              </a:ext>
            </a:extLst>
          </p:cNvPr>
          <p:cNvSpPr txBox="1"/>
          <p:nvPr/>
        </p:nvSpPr>
        <p:spPr>
          <a:xfrm>
            <a:off x="0" y="1049282"/>
            <a:ext cx="8346567" cy="3785652"/>
          </a:xfrm>
          <a:prstGeom prst="rect">
            <a:avLst/>
          </a:prstGeom>
          <a:noFill/>
        </p:spPr>
        <p:txBody>
          <a:bodyPr wrap="square" rtlCol="0">
            <a:spAutoFit/>
          </a:bodyPr>
          <a:lstStyle/>
          <a:p>
            <a:pPr marL="514350" indent="-514350">
              <a:buFont typeface="+mj-lt"/>
              <a:buAutoNum type="arabicPeriod"/>
            </a:pPr>
            <a:r>
              <a:rPr lang="en-US" altLang="ja-JP" sz="2400" dirty="0"/>
              <a:t>Introduction</a:t>
            </a:r>
          </a:p>
          <a:p>
            <a:pPr marL="514350" indent="-514350">
              <a:buFont typeface="+mj-lt"/>
              <a:buAutoNum type="arabicPeriod"/>
            </a:pPr>
            <a:r>
              <a:rPr lang="en-US" altLang="ja-JP" sz="2400" dirty="0"/>
              <a:t>Shape Analysis</a:t>
            </a:r>
          </a:p>
          <a:p>
            <a:pPr marL="514350" indent="-514350">
              <a:buFont typeface="+mj-lt"/>
              <a:buAutoNum type="arabicPeriod"/>
            </a:pPr>
            <a:r>
              <a:rPr lang="en-US" altLang="ja-JP" sz="2400" dirty="0">
                <a:solidFill>
                  <a:schemeClr val="bg2">
                    <a:lumMod val="90000"/>
                  </a:schemeClr>
                </a:solidFill>
              </a:rPr>
              <a:t>CFD Mesh Generation</a:t>
            </a:r>
          </a:p>
          <a:p>
            <a:pPr marL="514350" indent="-514350">
              <a:buFont typeface="+mj-lt"/>
              <a:buAutoNum type="arabicPeriod"/>
            </a:pPr>
            <a:r>
              <a:rPr lang="en-US" altLang="ja-JP" sz="2400" dirty="0">
                <a:solidFill>
                  <a:schemeClr val="bg2">
                    <a:lumMod val="90000"/>
                  </a:schemeClr>
                </a:solidFill>
              </a:rPr>
              <a:t>Blood Flow Simulation</a:t>
            </a:r>
          </a:p>
          <a:p>
            <a:pPr marL="514350" indent="-514350">
              <a:buFont typeface="+mj-lt"/>
              <a:buAutoNum type="arabicPeriod"/>
            </a:pPr>
            <a:r>
              <a:rPr lang="en-US" altLang="ja-JP" sz="2400" dirty="0">
                <a:solidFill>
                  <a:schemeClr val="bg2">
                    <a:lumMod val="90000"/>
                  </a:schemeClr>
                </a:solidFill>
              </a:rPr>
              <a:t>Shape–Hemodynamics Analysis</a:t>
            </a:r>
          </a:p>
          <a:p>
            <a:pPr marL="514350" indent="-514350">
              <a:buFont typeface="+mj-lt"/>
              <a:buAutoNum type="arabicPeriod"/>
            </a:pPr>
            <a:r>
              <a:rPr lang="en-US" altLang="zh-CN" sz="2400" dirty="0"/>
              <a:t>Summary</a:t>
            </a: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ja-JP" sz="2400" dirty="0"/>
          </a:p>
          <a:p>
            <a:pPr marL="514350" indent="-514350">
              <a:buFont typeface="+mj-lt"/>
              <a:buAutoNum type="arabicPeriod"/>
            </a:pPr>
            <a:endParaRPr lang="en-US" altLang="zh-CN" sz="2400" dirty="0"/>
          </a:p>
        </p:txBody>
      </p:sp>
    </p:spTree>
    <p:extLst>
      <p:ext uri="{BB962C8B-B14F-4D97-AF65-F5344CB8AC3E}">
        <p14:creationId xmlns:p14="http://schemas.microsoft.com/office/powerpoint/2010/main" val="45960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1578-ED1E-753D-5637-86D56AF22AF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9BA652-CC12-961A-8DA7-9037B8A5F39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8D38AB5D-94AA-844F-990F-5522121972D2}"/>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the Threshold Parameter</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4FC26EF-FD45-221C-9E95-D203B752C79C}"/>
                  </a:ext>
                </a:extLst>
              </p:cNvPr>
              <p:cNvSpPr txBox="1"/>
              <p:nvPr/>
            </p:nvSpPr>
            <p:spPr>
              <a:xfrm>
                <a:off x="165101" y="869950"/>
                <a:ext cx="8930435" cy="535531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The optimal </a:t>
                </a:r>
                <a14:m>
                  <m:oMath xmlns:m="http://schemas.openxmlformats.org/officeDocument/2006/math">
                    <m:r>
                      <a:rPr lang="zh-CN" altLang="en-US" i="1">
                        <a:latin typeface="Cambria Math" panose="02040503050406030204" pitchFamily="18" charset="0"/>
                      </a:rPr>
                      <m:t>𝛼</m:t>
                    </m:r>
                  </m:oMath>
                </a14:m>
                <a:r>
                  <a:rPr lang="en-US" altLang="zh-CN" dirty="0"/>
                  <a:t> was selected by minimizing the curvature fitting error:</a:t>
                </a:r>
              </a:p>
              <a:p>
                <a:endParaRPr lang="en-US" altLang="zh-CN" dirty="0"/>
              </a:p>
              <a:p>
                <a:endParaRPr lang="en-US" altLang="zh-CN" dirty="0"/>
              </a:p>
              <a:p>
                <a:endParaRPr lang="en-US" altLang="zh-CN" dirty="0"/>
              </a:p>
              <a:p>
                <a:pPr marL="285750" indent="-285750">
                  <a:buFont typeface="Arial" panose="020B0604020202020204" pitchFamily="34" charset="0"/>
                  <a:buChar char="•"/>
                </a:pPr>
                <a:r>
                  <a:rPr lang="en-US" altLang="zh-CN" dirty="0"/>
                  <a:t>Optimization Criterion:</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buFont typeface="Arial" panose="020B0604020202020204" pitchFamily="34" charset="0"/>
                  <a:buChar char="•"/>
                </a:pPr>
                <a:r>
                  <a:rPr lang="en-US" altLang="zh-CN" dirty="0"/>
                  <a:t>Definition of Optimal Fitted Arc:</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algn="just"/>
                <a:r>
                  <a:rPr lang="en-US" altLang="zh-CN" dirty="0"/>
                  <a:t>Through this method, the optimal fitted arcs of B1 and B2 were obtained for each centerline, and their geometric parameters were extracted to serve as the basis for the subsequent quantitative analysis.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mc:Choice>
        <mc:Fallback xmlns="">
          <p:sp>
            <p:nvSpPr>
              <p:cNvPr id="8" name="文本框 7">
                <a:extLst>
                  <a:ext uri="{FF2B5EF4-FFF2-40B4-BE49-F238E27FC236}">
                    <a16:creationId xmlns:a16="http://schemas.microsoft.com/office/drawing/2014/main" id="{D4FC26EF-FD45-221C-9E95-D203B752C79C}"/>
                  </a:ext>
                </a:extLst>
              </p:cNvPr>
              <p:cNvSpPr txBox="1">
                <a:spLocks noRot="1" noChangeAspect="1" noMove="1" noResize="1" noEditPoints="1" noAdjustHandles="1" noChangeArrowheads="1" noChangeShapeType="1" noTextEdit="1"/>
              </p:cNvSpPr>
              <p:nvPr/>
            </p:nvSpPr>
            <p:spPr>
              <a:xfrm>
                <a:off x="165101" y="869950"/>
                <a:ext cx="8930435" cy="5355312"/>
              </a:xfrm>
              <a:prstGeom prst="rect">
                <a:avLst/>
              </a:prstGeom>
              <a:blipFill>
                <a:blip r:embed="rId3"/>
                <a:stretch>
                  <a:fillRect l="-546" t="-569" r="-6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46A2D33-2CE7-FA9C-5539-7036B7DCB2FB}"/>
                  </a:ext>
                </a:extLst>
              </p:cNvPr>
              <p:cNvSpPr txBox="1"/>
              <p:nvPr/>
            </p:nvSpPr>
            <p:spPr>
              <a:xfrm>
                <a:off x="971551" y="1383437"/>
                <a:ext cx="2670155" cy="482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i="1">
                              <a:latin typeface="Cambria Math" panose="02040503050406030204" pitchFamily="18" charset="0"/>
                            </a:rPr>
                            <m:t>𝐸𝑟𝑟𝑜𝑟</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𝛼</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1</m:t>
                              </m:r>
                            </m:num>
                            <m:den>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𝛼</m:t>
                              </m:r>
                              <m:r>
                                <a:rPr lang="en-US" altLang="zh-CN" sz="1400" b="0" i="1" smtClean="0">
                                  <a:latin typeface="Cambria Math" panose="02040503050406030204" pitchFamily="18" charset="0"/>
                                </a:rPr>
                                <m:t>)</m:t>
                              </m:r>
                            </m:den>
                          </m:f>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𝜅</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𝑗</m:t>
                                  </m:r>
                                </m:e>
                                <m:sub>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𝑀𝑎𝑥</m:t>
                                  </m:r>
                                </m:sup>
                              </m:sSubSup>
                            </m:sub>
                            <m:sup>
                              <m:r>
                                <a:rPr lang="en-US" altLang="zh-CN" sz="1400" b="0" i="1" smtClean="0">
                                  <a:latin typeface="Cambria Math" panose="02040503050406030204" pitchFamily="18" charset="0"/>
                                </a:rPr>
                                <m:t>𝑚𝑎𝑥</m:t>
                              </m:r>
                            </m:sup>
                          </m:sSubSup>
                        </m:e>
                      </m:d>
                    </m:oMath>
                  </m:oMathPara>
                </a14:m>
                <a:endParaRPr lang="zh-CN" altLang="en-US" sz="1400" dirty="0"/>
              </a:p>
            </p:txBody>
          </p:sp>
        </mc:Choice>
        <mc:Fallback xmlns="">
          <p:sp>
            <p:nvSpPr>
              <p:cNvPr id="11" name="文本框 10">
                <a:extLst>
                  <a:ext uri="{FF2B5EF4-FFF2-40B4-BE49-F238E27FC236}">
                    <a16:creationId xmlns:a16="http://schemas.microsoft.com/office/drawing/2014/main" id="{346A2D33-2CE7-FA9C-5539-7036B7DCB2FB}"/>
                  </a:ext>
                </a:extLst>
              </p:cNvPr>
              <p:cNvSpPr txBox="1">
                <a:spLocks noRot="1" noChangeAspect="1" noMove="1" noResize="1" noEditPoints="1" noAdjustHandles="1" noChangeArrowheads="1" noChangeShapeType="1" noTextEdit="1"/>
              </p:cNvSpPr>
              <p:nvPr/>
            </p:nvSpPr>
            <p:spPr>
              <a:xfrm>
                <a:off x="971551" y="1383437"/>
                <a:ext cx="2670155" cy="482376"/>
              </a:xfrm>
              <a:prstGeom prst="rect">
                <a:avLst/>
              </a:prstGeom>
              <a:blipFill>
                <a:blip r:embed="rId4"/>
                <a:stretch>
                  <a:fillRect l="-1142" b="-12658"/>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7511BB42-CB61-47C4-F36B-26B4DCFC803E}"/>
              </a:ext>
            </a:extLst>
          </p:cNvPr>
          <p:cNvPicPr>
            <a:picLocks noChangeAspect="1"/>
          </p:cNvPicPr>
          <p:nvPr/>
        </p:nvPicPr>
        <p:blipFill>
          <a:blip r:embed="rId5"/>
          <a:stretch>
            <a:fillRect/>
          </a:stretch>
        </p:blipFill>
        <p:spPr>
          <a:xfrm>
            <a:off x="4194177" y="1333547"/>
            <a:ext cx="4066196" cy="582155"/>
          </a:xfrm>
          <a:prstGeom prst="rect">
            <a:avLst/>
          </a:prstGeom>
        </p:spPr>
      </p:pic>
      <p:pic>
        <p:nvPicPr>
          <p:cNvPr id="18" name="图片 17">
            <a:extLst>
              <a:ext uri="{FF2B5EF4-FFF2-40B4-BE49-F238E27FC236}">
                <a16:creationId xmlns:a16="http://schemas.microsoft.com/office/drawing/2014/main" id="{B71364CB-80B2-81E5-8795-17C0F7DCA9B4}"/>
              </a:ext>
            </a:extLst>
          </p:cNvPr>
          <p:cNvPicPr>
            <a:picLocks noChangeAspect="1"/>
          </p:cNvPicPr>
          <p:nvPr/>
        </p:nvPicPr>
        <p:blipFill>
          <a:blip r:embed="rId6"/>
          <a:stretch>
            <a:fillRect/>
          </a:stretch>
        </p:blipFill>
        <p:spPr>
          <a:xfrm>
            <a:off x="1315843" y="2476412"/>
            <a:ext cx="2202058" cy="368262"/>
          </a:xfrm>
          <a:prstGeom prst="rect">
            <a:avLst/>
          </a:prstGeom>
        </p:spPr>
      </p:pic>
      <p:pic>
        <p:nvPicPr>
          <p:cNvPr id="20" name="图片 19">
            <a:extLst>
              <a:ext uri="{FF2B5EF4-FFF2-40B4-BE49-F238E27FC236}">
                <a16:creationId xmlns:a16="http://schemas.microsoft.com/office/drawing/2014/main" id="{A9F44F99-26E0-A787-CAC0-CBEAAABF699C}"/>
              </a:ext>
            </a:extLst>
          </p:cNvPr>
          <p:cNvPicPr>
            <a:picLocks noChangeAspect="1"/>
          </p:cNvPicPr>
          <p:nvPr/>
        </p:nvPicPr>
        <p:blipFill>
          <a:blip r:embed="rId7"/>
          <a:stretch>
            <a:fillRect/>
          </a:stretch>
        </p:blipFill>
        <p:spPr>
          <a:xfrm>
            <a:off x="4194177" y="2476412"/>
            <a:ext cx="4136057" cy="235457"/>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3A11A9D-9479-C920-E6B0-720665027D5A}"/>
                  </a:ext>
                </a:extLst>
              </p:cNvPr>
              <p:cNvSpPr txBox="1"/>
              <p:nvPr/>
            </p:nvSpPr>
            <p:spPr>
              <a:xfrm>
                <a:off x="3371851" y="3471786"/>
                <a:ext cx="1449820" cy="282963"/>
              </a:xfrm>
              <a:prstGeom prst="rect">
                <a:avLst/>
              </a:prstGeom>
              <a:noFill/>
            </p:spPr>
            <p:txBody>
              <a:bodyPr wrap="none" lIns="0" tIns="0" rIns="0" bIns="0" rtlCol="0">
                <a:spAutoFit/>
              </a:bodyPr>
              <a:lstStyle/>
              <a:p>
                <a14:m>
                  <m:oMath xmlns:m="http://schemas.openxmlformats.org/officeDocument/2006/math">
                    <m:sSub>
                      <m:sSubPr>
                        <m:ctrlPr>
                          <a:rPr lang="en-US" altLang="zh-CN" sz="1400" i="1" smtClean="0">
                            <a:latin typeface="Cambria Math" panose="02040503050406030204" pitchFamily="18" charset="0"/>
                          </a:rPr>
                        </m:ctrlPr>
                      </m:sSubPr>
                      <m:e>
                        <m:r>
                          <a:rPr lang="zh-CN" altLang="en-US" sz="1400" i="1" smtClean="0">
                            <a:latin typeface="Cambria Math" panose="02040503050406030204" pitchFamily="18" charset="0"/>
                          </a:rPr>
                          <m:t>𝜅</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sub>
                    </m:sSub>
                    <m:r>
                      <a:rPr lang="en-US" altLang="zh-CN" sz="1400" i="1" smtClean="0">
                        <a:latin typeface="Cambria Math" panose="02040503050406030204" pitchFamily="18" charset="0"/>
                        <a:ea typeface="Cambria Math" panose="02040503050406030204" pitchFamily="18" charset="0"/>
                      </a:rPr>
                      <m:t>≥</m:t>
                    </m:r>
                    <m:sSub>
                      <m:sSubPr>
                        <m:ctrlPr>
                          <a:rPr lang="en-US" altLang="zh-CN" sz="1400" i="1" smtClean="0">
                            <a:latin typeface="Cambria Math" panose="02040503050406030204" pitchFamily="18" charset="0"/>
                            <a:ea typeface="Cambria Math" panose="02040503050406030204" pitchFamily="18" charset="0"/>
                          </a:rPr>
                        </m:ctrlPr>
                      </m:sSubPr>
                      <m:e>
                        <m:r>
                          <a:rPr lang="zh-CN" altLang="en-US" sz="1400" i="1" smtClean="0">
                            <a:latin typeface="Cambria Math" panose="02040503050406030204" pitchFamily="18" charset="0"/>
                            <a:ea typeface="Cambria Math" panose="02040503050406030204" pitchFamily="18" charset="0"/>
                          </a:rPr>
                          <m:t>𝛼</m:t>
                        </m:r>
                      </m:e>
                      <m:sub>
                        <m:r>
                          <a:rPr lang="en-US" altLang="zh-CN" sz="1400" b="0" i="1" smtClean="0">
                            <a:latin typeface="Cambria Math" panose="02040503050406030204" pitchFamily="18" charset="0"/>
                            <a:ea typeface="Cambria Math" panose="02040503050406030204" pitchFamily="18" charset="0"/>
                          </a:rPr>
                          <m:t>𝑜𝑝𝑡</m:t>
                        </m:r>
                      </m:sub>
                    </m:sSub>
                    <m:r>
                      <a:rPr lang="en-US" altLang="zh-CN" sz="1400" i="1" smtClean="0">
                        <a:latin typeface="Cambria Math" panose="02040503050406030204" pitchFamily="18" charset="0"/>
                        <a:ea typeface="Cambria Math" panose="02040503050406030204" pitchFamily="18" charset="0"/>
                      </a:rPr>
                      <m:t>⋅</m:t>
                    </m:r>
                  </m:oMath>
                </a14:m>
                <a:r>
                  <a:rPr lang="en-US" altLang="zh-CN" sz="1400" dirty="0"/>
                  <a:t> </a:t>
                </a:r>
                <a14:m>
                  <m:oMath xmlns:m="http://schemas.openxmlformats.org/officeDocument/2006/math">
                    <m:sSubSup>
                      <m:sSubSupPr>
                        <m:ctrlPr>
                          <a:rPr lang="en-US" altLang="zh-CN" sz="1400" i="1">
                            <a:latin typeface="Cambria Math" panose="02040503050406030204" pitchFamily="18" charset="0"/>
                          </a:rPr>
                        </m:ctrlPr>
                      </m:sSubSupPr>
                      <m:e>
                        <m:r>
                          <a:rPr lang="zh-CN" altLang="en-US" sz="1400" i="1">
                            <a:latin typeface="Cambria Math" panose="02040503050406030204" pitchFamily="18" charset="0"/>
                          </a:rPr>
                          <m:t>𝜅</m:t>
                        </m:r>
                      </m:e>
                      <m:sub>
                        <m:r>
                          <a:rPr lang="en-US" altLang="zh-CN" sz="1400" i="1">
                            <a:latin typeface="Cambria Math" panose="02040503050406030204" pitchFamily="18" charset="0"/>
                          </a:rPr>
                          <m:t>𝑖</m:t>
                        </m:r>
                        <m:r>
                          <a:rPr lang="en-US" altLang="zh-CN" sz="1400" i="1">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𝑗</m:t>
                            </m:r>
                          </m:e>
                          <m:sub>
                            <m:r>
                              <a:rPr lang="en-US" altLang="zh-CN" sz="1400" i="1">
                                <a:latin typeface="Cambria Math" panose="02040503050406030204" pitchFamily="18" charset="0"/>
                              </a:rPr>
                              <m:t>𝐵</m:t>
                            </m:r>
                            <m:r>
                              <a:rPr lang="en-US" altLang="zh-CN" sz="1400" i="1">
                                <a:latin typeface="Cambria Math" panose="02040503050406030204" pitchFamily="18" charset="0"/>
                              </a:rPr>
                              <m:t>1</m:t>
                            </m:r>
                          </m:sub>
                          <m:sup>
                            <m:r>
                              <a:rPr lang="en-US" altLang="zh-CN" sz="1400" i="1">
                                <a:latin typeface="Cambria Math" panose="02040503050406030204" pitchFamily="18" charset="0"/>
                              </a:rPr>
                              <m:t>𝑀𝑎𝑥</m:t>
                            </m:r>
                          </m:sup>
                        </m:sSubSup>
                      </m:sub>
                      <m:sup>
                        <m:r>
                          <a:rPr lang="en-US" altLang="zh-CN" sz="1400" i="1">
                            <a:latin typeface="Cambria Math" panose="02040503050406030204" pitchFamily="18" charset="0"/>
                          </a:rPr>
                          <m:t>𝑚𝑎𝑥</m:t>
                        </m:r>
                      </m:sup>
                    </m:sSubSup>
                  </m:oMath>
                </a14:m>
                <a:endParaRPr lang="zh-CN" altLang="en-US" sz="1400" dirty="0"/>
              </a:p>
            </p:txBody>
          </p:sp>
        </mc:Choice>
        <mc:Fallback xmlns="">
          <p:sp>
            <p:nvSpPr>
              <p:cNvPr id="23" name="文本框 22">
                <a:extLst>
                  <a:ext uri="{FF2B5EF4-FFF2-40B4-BE49-F238E27FC236}">
                    <a16:creationId xmlns:a16="http://schemas.microsoft.com/office/drawing/2014/main" id="{F3A11A9D-9479-C920-E6B0-720665027D5A}"/>
                  </a:ext>
                </a:extLst>
              </p:cNvPr>
              <p:cNvSpPr txBox="1">
                <a:spLocks noRot="1" noChangeAspect="1" noMove="1" noResize="1" noEditPoints="1" noAdjustHandles="1" noChangeArrowheads="1" noChangeShapeType="1" noTextEdit="1"/>
              </p:cNvSpPr>
              <p:nvPr/>
            </p:nvSpPr>
            <p:spPr>
              <a:xfrm>
                <a:off x="3371851" y="3471786"/>
                <a:ext cx="1449820" cy="282963"/>
              </a:xfrm>
              <a:prstGeom prst="rect">
                <a:avLst/>
              </a:prstGeom>
              <a:blipFill>
                <a:blip r:embed="rId8"/>
                <a:stretch>
                  <a:fillRect l="-2941" r="-1261" b="-17391"/>
                </a:stretch>
              </a:blipFill>
            </p:spPr>
            <p:txBody>
              <a:bodyPr/>
              <a:lstStyle/>
              <a:p>
                <a:r>
                  <a:rPr lang="zh-CN" altLang="en-US">
                    <a:noFill/>
                  </a:rPr>
                  <a:t> </a:t>
                </a:r>
              </a:p>
            </p:txBody>
          </p:sp>
        </mc:Fallback>
      </mc:AlternateContent>
      <p:pic>
        <p:nvPicPr>
          <p:cNvPr id="25" name="图片 24">
            <a:extLst>
              <a:ext uri="{FF2B5EF4-FFF2-40B4-BE49-F238E27FC236}">
                <a16:creationId xmlns:a16="http://schemas.microsoft.com/office/drawing/2014/main" id="{49B7A3DE-4B69-68BF-F3D9-2107043992AA}"/>
              </a:ext>
            </a:extLst>
          </p:cNvPr>
          <p:cNvPicPr>
            <a:picLocks noChangeAspect="1"/>
          </p:cNvPicPr>
          <p:nvPr/>
        </p:nvPicPr>
        <p:blipFill>
          <a:blip r:embed="rId9"/>
          <a:stretch>
            <a:fillRect/>
          </a:stretch>
        </p:blipFill>
        <p:spPr>
          <a:xfrm>
            <a:off x="2306628" y="3793963"/>
            <a:ext cx="3708868" cy="447804"/>
          </a:xfrm>
          <a:prstGeom prst="rect">
            <a:avLst/>
          </a:prstGeom>
        </p:spPr>
      </p:pic>
    </p:spTree>
    <p:extLst>
      <p:ext uri="{BB962C8B-B14F-4D97-AF65-F5344CB8AC3E}">
        <p14:creationId xmlns:p14="http://schemas.microsoft.com/office/powerpoint/2010/main" val="560150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6CF1C-7FFB-B260-CF1B-5F2F9D4BE84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CFFF9CD-C57D-FFA0-93E0-D6B2E631B2C4}"/>
              </a:ext>
            </a:extLst>
          </p:cNvPr>
          <p:cNvSpPr>
            <a:spLocks noGrp="1"/>
          </p:cNvSpPr>
          <p:nvPr>
            <p:ph type="sldNum" sz="quarter" idx="12"/>
          </p:nvPr>
        </p:nvSpPr>
        <p:spPr/>
        <p:txBody>
          <a:bodyPr/>
          <a:lstStyle/>
          <a:p>
            <a:fld id="{8D04ACF1-8115-4F2A-BC52-125D9799F304}" type="slidenum">
              <a:rPr lang="zh-CN" altLang="en-US" smtClean="0"/>
              <a:t>21</a:t>
            </a:fld>
            <a:endParaRPr lang="zh-CN" altLang="en-US"/>
          </a:p>
        </p:txBody>
      </p:sp>
      <p:pic>
        <p:nvPicPr>
          <p:cNvPr id="4" name="图片 3" descr="图表, 折线图&#10;&#10;AI 生成的内容可能不正确。">
            <a:extLst>
              <a:ext uri="{FF2B5EF4-FFF2-40B4-BE49-F238E27FC236}">
                <a16:creationId xmlns:a16="http://schemas.microsoft.com/office/drawing/2014/main" id="{483DBBB1-B76A-C10E-5CBD-2ED31B9FB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55" y="974181"/>
            <a:ext cx="3994826" cy="2983478"/>
          </a:xfrm>
          <a:prstGeom prst="rect">
            <a:avLst/>
          </a:prstGeom>
        </p:spPr>
      </p:pic>
      <p:pic>
        <p:nvPicPr>
          <p:cNvPr id="6" name="图片 5" descr="图表, 折线图&#10;&#10;AI 生成的内容可能不正确。">
            <a:extLst>
              <a:ext uri="{FF2B5EF4-FFF2-40B4-BE49-F238E27FC236}">
                <a16:creationId xmlns:a16="http://schemas.microsoft.com/office/drawing/2014/main" id="{4CB72734-B45B-AB2F-F649-D1960779EE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081" y="974181"/>
            <a:ext cx="3994827" cy="298347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CAEFF87-5EA7-D1AA-43C6-2DA7F46D0B9B}"/>
                  </a:ext>
                </a:extLst>
              </p:cNvPr>
              <p:cNvSpPr txBox="1"/>
              <p:nvPr/>
            </p:nvSpPr>
            <p:spPr>
              <a:xfrm>
                <a:off x="2984003" y="4361511"/>
                <a:ext cx="2670155" cy="482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i="1">
                              <a:latin typeface="Cambria Math" panose="02040503050406030204" pitchFamily="18" charset="0"/>
                            </a:rPr>
                            <m:t>𝐸𝑟𝑟𝑜𝑟</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d>
                        <m:dPr>
                          <m:ctrlPr>
                            <a:rPr lang="en-US" altLang="zh-CN" sz="1400" b="0" i="1" smtClean="0">
                              <a:latin typeface="Cambria Math" panose="02040503050406030204" pitchFamily="18" charset="0"/>
                            </a:rPr>
                          </m:ctrlPr>
                        </m:dPr>
                        <m:e>
                          <m:r>
                            <a:rPr lang="zh-CN" altLang="en-US" sz="1400" b="0" i="1" smtClean="0">
                              <a:latin typeface="Cambria Math" panose="02040503050406030204" pitchFamily="18" charset="0"/>
                            </a:rPr>
                            <m:t>𝛼</m:t>
                          </m:r>
                        </m:e>
                      </m:d>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1</m:t>
                              </m:r>
                            </m:num>
                            <m:den>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𝐶𝑅</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p>
                              </m:sSubSup>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𝛼</m:t>
                              </m:r>
                              <m:r>
                                <a:rPr lang="en-US" altLang="zh-CN" sz="1400" b="0" i="1" smtClean="0">
                                  <a:latin typeface="Cambria Math" panose="02040503050406030204" pitchFamily="18" charset="0"/>
                                </a:rPr>
                                <m:t>)</m:t>
                              </m:r>
                            </m:den>
                          </m:f>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zh-CN" altLang="en-US" sz="1400" b="0" i="1" smtClean="0">
                                  <a:latin typeface="Cambria Math" panose="02040503050406030204" pitchFamily="18" charset="0"/>
                                </a:rPr>
                                <m:t>𝜅</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m:t>
                              </m:r>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𝑗</m:t>
                                  </m:r>
                                </m:e>
                                <m:sub>
                                  <m:r>
                                    <a:rPr lang="en-US" altLang="zh-CN" sz="1400" b="0" i="1" smtClean="0">
                                      <a:latin typeface="Cambria Math" panose="02040503050406030204" pitchFamily="18" charset="0"/>
                                    </a:rPr>
                                    <m:t>𝐵</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𝑀𝑎𝑥</m:t>
                                  </m:r>
                                </m:sup>
                              </m:sSubSup>
                            </m:sub>
                            <m:sup>
                              <m:r>
                                <a:rPr lang="en-US" altLang="zh-CN" sz="1400" b="0" i="1" smtClean="0">
                                  <a:latin typeface="Cambria Math" panose="02040503050406030204" pitchFamily="18" charset="0"/>
                                </a:rPr>
                                <m:t>𝑚𝑎𝑥</m:t>
                              </m:r>
                            </m:sup>
                          </m:sSubSup>
                        </m:e>
                      </m:d>
                    </m:oMath>
                  </m:oMathPara>
                </a14:m>
                <a:endParaRPr lang="zh-CN" altLang="en-US" sz="1400" dirty="0"/>
              </a:p>
            </p:txBody>
          </p:sp>
        </mc:Choice>
        <mc:Fallback xmlns="">
          <p:sp>
            <p:nvSpPr>
              <p:cNvPr id="7" name="文本框 6">
                <a:extLst>
                  <a:ext uri="{FF2B5EF4-FFF2-40B4-BE49-F238E27FC236}">
                    <a16:creationId xmlns:a16="http://schemas.microsoft.com/office/drawing/2014/main" id="{ECAEFF87-5EA7-D1AA-43C6-2DA7F46D0B9B}"/>
                  </a:ext>
                </a:extLst>
              </p:cNvPr>
              <p:cNvSpPr txBox="1">
                <a:spLocks noRot="1" noChangeAspect="1" noMove="1" noResize="1" noEditPoints="1" noAdjustHandles="1" noChangeArrowheads="1" noChangeShapeType="1" noTextEdit="1"/>
              </p:cNvSpPr>
              <p:nvPr/>
            </p:nvSpPr>
            <p:spPr>
              <a:xfrm>
                <a:off x="2984003" y="4361511"/>
                <a:ext cx="2670155" cy="482376"/>
              </a:xfrm>
              <a:prstGeom prst="rect">
                <a:avLst/>
              </a:prstGeom>
              <a:blipFill>
                <a:blip r:embed="rId5"/>
                <a:stretch>
                  <a:fillRect l="-1422" b="-1282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60D968D-18FE-804C-DAB3-E00DC6403639}"/>
              </a:ext>
            </a:extLst>
          </p:cNvPr>
          <p:cNvPicPr>
            <a:picLocks noChangeAspect="1"/>
          </p:cNvPicPr>
          <p:nvPr/>
        </p:nvPicPr>
        <p:blipFill>
          <a:blip r:embed="rId6"/>
          <a:stretch>
            <a:fillRect/>
          </a:stretch>
        </p:blipFill>
        <p:spPr>
          <a:xfrm>
            <a:off x="3246797" y="4978810"/>
            <a:ext cx="2202058" cy="368262"/>
          </a:xfrm>
          <a:prstGeom prst="rect">
            <a:avLst/>
          </a:prstGeom>
        </p:spPr>
      </p:pic>
      <p:pic>
        <p:nvPicPr>
          <p:cNvPr id="5" name="图片 4">
            <a:extLst>
              <a:ext uri="{FF2B5EF4-FFF2-40B4-BE49-F238E27FC236}">
                <a16:creationId xmlns:a16="http://schemas.microsoft.com/office/drawing/2014/main" id="{2AF17268-AD25-5247-210A-7AD5133A2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8145" y="927159"/>
            <a:ext cx="1145372" cy="215900"/>
          </a:xfrm>
          <a:prstGeom prst="rect">
            <a:avLst/>
          </a:prstGeom>
        </p:spPr>
      </p:pic>
      <p:pic>
        <p:nvPicPr>
          <p:cNvPr id="9" name="图片 8">
            <a:extLst>
              <a:ext uri="{FF2B5EF4-FFF2-40B4-BE49-F238E27FC236}">
                <a16:creationId xmlns:a16="http://schemas.microsoft.com/office/drawing/2014/main" id="{EC9E2D08-EA6E-66CB-7A25-51C2941726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8953" y="970001"/>
            <a:ext cx="2257176" cy="215900"/>
          </a:xfrm>
          <a:prstGeom prst="rect">
            <a:avLst/>
          </a:prstGeom>
        </p:spPr>
      </p:pic>
      <p:pic>
        <p:nvPicPr>
          <p:cNvPr id="10" name="图片 9">
            <a:extLst>
              <a:ext uri="{FF2B5EF4-FFF2-40B4-BE49-F238E27FC236}">
                <a16:creationId xmlns:a16="http://schemas.microsoft.com/office/drawing/2014/main" id="{5611E36B-229D-FA72-F713-AF15F92E68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621" y="927159"/>
            <a:ext cx="2257176" cy="215900"/>
          </a:xfrm>
          <a:prstGeom prst="rect">
            <a:avLst/>
          </a:prstGeom>
        </p:spPr>
      </p:pic>
      <p:sp>
        <p:nvSpPr>
          <p:cNvPr id="11" name="文本框 10">
            <a:extLst>
              <a:ext uri="{FF2B5EF4-FFF2-40B4-BE49-F238E27FC236}">
                <a16:creationId xmlns:a16="http://schemas.microsoft.com/office/drawing/2014/main" id="{780EED05-CF12-E1BF-C8E2-758FBC65A23A}"/>
              </a:ext>
            </a:extLst>
          </p:cNvPr>
          <p:cNvSpPr txBox="1"/>
          <p:nvPr/>
        </p:nvSpPr>
        <p:spPr>
          <a:xfrm>
            <a:off x="1127586" y="866060"/>
            <a:ext cx="3712833" cy="276999"/>
          </a:xfrm>
          <a:prstGeom prst="rect">
            <a:avLst/>
          </a:prstGeom>
          <a:noFill/>
        </p:spPr>
        <p:txBody>
          <a:bodyPr wrap="square" rtlCol="0">
            <a:spAutoFit/>
          </a:bodyPr>
          <a:lstStyle/>
          <a:p>
            <a:r>
              <a:rPr kumimoji="1" lang="en-US" altLang="zh-CN" sz="1200" dirty="0"/>
              <a:t>Optimal Threshold Parameter in B1</a:t>
            </a:r>
            <a:endParaRPr kumimoji="1" lang="zh-CN" altLang="en-US" sz="1200" dirty="0"/>
          </a:p>
        </p:txBody>
      </p:sp>
      <p:sp>
        <p:nvSpPr>
          <p:cNvPr id="12" name="文本框 11">
            <a:extLst>
              <a:ext uri="{FF2B5EF4-FFF2-40B4-BE49-F238E27FC236}">
                <a16:creationId xmlns:a16="http://schemas.microsoft.com/office/drawing/2014/main" id="{2B6881FA-EF1B-155D-1283-3C82EF8EFE7D}"/>
              </a:ext>
            </a:extLst>
          </p:cNvPr>
          <p:cNvSpPr txBox="1"/>
          <p:nvPr/>
        </p:nvSpPr>
        <p:spPr>
          <a:xfrm>
            <a:off x="4978384" y="861402"/>
            <a:ext cx="3712833" cy="276999"/>
          </a:xfrm>
          <a:prstGeom prst="rect">
            <a:avLst/>
          </a:prstGeom>
          <a:noFill/>
        </p:spPr>
        <p:txBody>
          <a:bodyPr wrap="square" rtlCol="0">
            <a:spAutoFit/>
          </a:bodyPr>
          <a:lstStyle/>
          <a:p>
            <a:r>
              <a:rPr kumimoji="1" lang="en-US" altLang="zh-CN" sz="1200" dirty="0"/>
              <a:t>Optimal Threshold Parameter in B2</a:t>
            </a:r>
            <a:endParaRPr kumimoji="1" lang="zh-CN" altLang="en-US" sz="1200" dirty="0"/>
          </a:p>
        </p:txBody>
      </p:sp>
      <p:sp>
        <p:nvSpPr>
          <p:cNvPr id="14" name="文本框 13">
            <a:extLst>
              <a:ext uri="{FF2B5EF4-FFF2-40B4-BE49-F238E27FC236}">
                <a16:creationId xmlns:a16="http://schemas.microsoft.com/office/drawing/2014/main" id="{93C265C6-DF38-0781-D92E-FA97F220C7AB}"/>
              </a:ext>
            </a:extLst>
          </p:cNvPr>
          <p:cNvSpPr txBox="1"/>
          <p:nvPr/>
        </p:nvSpPr>
        <p:spPr>
          <a:xfrm>
            <a:off x="1438693" y="5426604"/>
            <a:ext cx="6628143" cy="369332"/>
          </a:xfrm>
          <a:prstGeom prst="rect">
            <a:avLst/>
          </a:prstGeom>
          <a:noFill/>
        </p:spPr>
        <p:txBody>
          <a:bodyPr wrap="square">
            <a:spAutoFit/>
          </a:bodyPr>
          <a:lstStyle/>
          <a:p>
            <a:r>
              <a:rPr lang="en-US" altLang="zh-CN" dirty="0"/>
              <a:t>The optimal threshold parameter was identified for all cases.</a:t>
            </a:r>
            <a:endParaRPr lang="zh-CN" altLang="en-US" dirty="0"/>
          </a:p>
        </p:txBody>
      </p:sp>
      <p:sp>
        <p:nvSpPr>
          <p:cNvPr id="15" name="文本框 14">
            <a:extLst>
              <a:ext uri="{FF2B5EF4-FFF2-40B4-BE49-F238E27FC236}">
                <a16:creationId xmlns:a16="http://schemas.microsoft.com/office/drawing/2014/main" id="{367EE87C-DCB2-F89E-EC36-2EC82AD139B7}"/>
              </a:ext>
            </a:extLst>
          </p:cNvPr>
          <p:cNvSpPr txBox="1"/>
          <p:nvPr/>
        </p:nvSpPr>
        <p:spPr>
          <a:xfrm>
            <a:off x="528579" y="3959712"/>
            <a:ext cx="6628143" cy="261610"/>
          </a:xfrm>
          <a:prstGeom prst="rect">
            <a:avLst/>
          </a:prstGeom>
          <a:noFill/>
        </p:spPr>
        <p:txBody>
          <a:bodyPr wrap="square">
            <a:spAutoFit/>
          </a:bodyPr>
          <a:lstStyle/>
          <a:p>
            <a:r>
              <a:rPr lang="en-US" altLang="zh-CN" sz="1050" dirty="0">
                <a:solidFill>
                  <a:srgbClr val="FF0000"/>
                </a:solidFill>
              </a:rPr>
              <a:t>x</a:t>
            </a:r>
            <a:r>
              <a:rPr lang="en-US" altLang="zh-CN" sz="1050" dirty="0"/>
              <a:t>: Optimal threshold parameter for each individual case.</a:t>
            </a:r>
            <a:endParaRPr lang="zh-CN" altLang="en-US" sz="1050" dirty="0"/>
          </a:p>
        </p:txBody>
      </p:sp>
      <p:sp>
        <p:nvSpPr>
          <p:cNvPr id="13" name="文本框 12">
            <a:extLst>
              <a:ext uri="{FF2B5EF4-FFF2-40B4-BE49-F238E27FC236}">
                <a16:creationId xmlns:a16="http://schemas.microsoft.com/office/drawing/2014/main" id="{EF33C4A2-AA97-F1DF-BDE9-D11305A20547}"/>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Definition of the Threshold Parameter</a:t>
            </a:r>
          </a:p>
        </p:txBody>
      </p:sp>
    </p:spTree>
    <p:extLst>
      <p:ext uri="{BB962C8B-B14F-4D97-AF65-F5344CB8AC3E}">
        <p14:creationId xmlns:p14="http://schemas.microsoft.com/office/powerpoint/2010/main" val="2688169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F653D-0208-37E6-0D15-57EAC778DA7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C94FC0-680A-1C36-F901-75C6FB6B1FC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pic>
        <p:nvPicPr>
          <p:cNvPr id="28" name="图片 27">
            <a:extLst>
              <a:ext uri="{FF2B5EF4-FFF2-40B4-BE49-F238E27FC236}">
                <a16:creationId xmlns:a16="http://schemas.microsoft.com/office/drawing/2014/main" id="{F300A483-C03B-9477-B4EF-5DA5C0AA9824}"/>
              </a:ext>
            </a:extLst>
          </p:cNvPr>
          <p:cNvPicPr>
            <a:picLocks noChangeAspect="1"/>
          </p:cNvPicPr>
          <p:nvPr/>
        </p:nvPicPr>
        <p:blipFill>
          <a:blip r:embed="rId3"/>
          <a:stretch>
            <a:fillRect/>
          </a:stretch>
        </p:blipFill>
        <p:spPr>
          <a:xfrm>
            <a:off x="2087070" y="3660466"/>
            <a:ext cx="1917523" cy="391466"/>
          </a:xfrm>
          <a:prstGeom prst="rect">
            <a:avLst/>
          </a:prstGeom>
        </p:spPr>
      </p:pic>
      <p:pic>
        <p:nvPicPr>
          <p:cNvPr id="30" name="图片 29">
            <a:extLst>
              <a:ext uri="{FF2B5EF4-FFF2-40B4-BE49-F238E27FC236}">
                <a16:creationId xmlns:a16="http://schemas.microsoft.com/office/drawing/2014/main" id="{1390DE18-6B82-1B74-9B37-12F958690171}"/>
              </a:ext>
            </a:extLst>
          </p:cNvPr>
          <p:cNvPicPr>
            <a:picLocks noChangeAspect="1"/>
          </p:cNvPicPr>
          <p:nvPr/>
        </p:nvPicPr>
        <p:blipFill>
          <a:blip r:embed="rId4"/>
          <a:stretch>
            <a:fillRect/>
          </a:stretch>
        </p:blipFill>
        <p:spPr>
          <a:xfrm>
            <a:off x="4747703" y="3660466"/>
            <a:ext cx="1682923" cy="356003"/>
          </a:xfrm>
          <a:prstGeom prst="rect">
            <a:avLst/>
          </a:prstGeom>
        </p:spPr>
      </p:pic>
      <p:pic>
        <p:nvPicPr>
          <p:cNvPr id="32" name="图片 31">
            <a:extLst>
              <a:ext uri="{FF2B5EF4-FFF2-40B4-BE49-F238E27FC236}">
                <a16:creationId xmlns:a16="http://schemas.microsoft.com/office/drawing/2014/main" id="{59805BB0-07A6-74E3-866E-C75691AC24C1}"/>
              </a:ext>
            </a:extLst>
          </p:cNvPr>
          <p:cNvPicPr>
            <a:picLocks noChangeAspect="1"/>
          </p:cNvPicPr>
          <p:nvPr/>
        </p:nvPicPr>
        <p:blipFill>
          <a:blip r:embed="rId5"/>
          <a:stretch>
            <a:fillRect/>
          </a:stretch>
        </p:blipFill>
        <p:spPr>
          <a:xfrm>
            <a:off x="3755242" y="4065800"/>
            <a:ext cx="1335201" cy="733970"/>
          </a:xfrm>
          <a:prstGeom prst="rect">
            <a:avLst/>
          </a:prstGeom>
        </p:spPr>
      </p:pic>
      <p:pic>
        <p:nvPicPr>
          <p:cNvPr id="34" name="图片 33">
            <a:extLst>
              <a:ext uri="{FF2B5EF4-FFF2-40B4-BE49-F238E27FC236}">
                <a16:creationId xmlns:a16="http://schemas.microsoft.com/office/drawing/2014/main" id="{B9BE51A8-C4B5-B154-BFAF-0A3975A9885B}"/>
              </a:ext>
            </a:extLst>
          </p:cNvPr>
          <p:cNvPicPr>
            <a:picLocks noChangeAspect="1"/>
          </p:cNvPicPr>
          <p:nvPr/>
        </p:nvPicPr>
        <p:blipFill>
          <a:blip r:embed="rId6"/>
          <a:stretch>
            <a:fillRect/>
          </a:stretch>
        </p:blipFill>
        <p:spPr>
          <a:xfrm>
            <a:off x="308524" y="951636"/>
            <a:ext cx="4191521" cy="2619700"/>
          </a:xfrm>
          <a:prstGeom prst="rect">
            <a:avLst/>
          </a:prstGeom>
        </p:spPr>
      </p:pic>
      <p:pic>
        <p:nvPicPr>
          <p:cNvPr id="36" name="图片 35">
            <a:extLst>
              <a:ext uri="{FF2B5EF4-FFF2-40B4-BE49-F238E27FC236}">
                <a16:creationId xmlns:a16="http://schemas.microsoft.com/office/drawing/2014/main" id="{885F662C-A841-0DCB-91FC-099A82BA63B9}"/>
              </a:ext>
            </a:extLst>
          </p:cNvPr>
          <p:cNvPicPr>
            <a:picLocks noChangeAspect="1"/>
          </p:cNvPicPr>
          <p:nvPr/>
        </p:nvPicPr>
        <p:blipFill>
          <a:blip r:embed="rId7"/>
          <a:stretch>
            <a:fillRect/>
          </a:stretch>
        </p:blipFill>
        <p:spPr>
          <a:xfrm>
            <a:off x="4558887" y="948609"/>
            <a:ext cx="4191522" cy="2625754"/>
          </a:xfrm>
          <a:prstGeom prst="rect">
            <a:avLst/>
          </a:prstGeom>
        </p:spPr>
      </p:pic>
      <p:sp>
        <p:nvSpPr>
          <p:cNvPr id="3" name="文本框 2">
            <a:extLst>
              <a:ext uri="{FF2B5EF4-FFF2-40B4-BE49-F238E27FC236}">
                <a16:creationId xmlns:a16="http://schemas.microsoft.com/office/drawing/2014/main" id="{598B8F8E-6496-42A0-78A0-94205D0834C0}"/>
              </a:ext>
            </a:extLst>
          </p:cNvPr>
          <p:cNvSpPr txBox="1"/>
          <p:nvPr/>
        </p:nvSpPr>
        <p:spPr>
          <a:xfrm>
            <a:off x="556182" y="763943"/>
            <a:ext cx="641022" cy="369332"/>
          </a:xfrm>
          <a:prstGeom prst="rect">
            <a:avLst/>
          </a:prstGeom>
          <a:noFill/>
        </p:spPr>
        <p:txBody>
          <a:bodyPr wrap="square" rtlCol="0">
            <a:spAutoFit/>
          </a:bodyPr>
          <a:lstStyle/>
          <a:p>
            <a:r>
              <a:rPr lang="en-US" altLang="zh-CN" dirty="0"/>
              <a:t>B1</a:t>
            </a:r>
            <a:endParaRPr lang="zh-CN" altLang="en-US" dirty="0"/>
          </a:p>
        </p:txBody>
      </p:sp>
      <p:sp>
        <p:nvSpPr>
          <p:cNvPr id="4" name="文本框 3">
            <a:extLst>
              <a:ext uri="{FF2B5EF4-FFF2-40B4-BE49-F238E27FC236}">
                <a16:creationId xmlns:a16="http://schemas.microsoft.com/office/drawing/2014/main" id="{8BC57FE6-FBC9-DBB0-92D5-E9E164FB0110}"/>
              </a:ext>
            </a:extLst>
          </p:cNvPr>
          <p:cNvSpPr txBox="1"/>
          <p:nvPr/>
        </p:nvSpPr>
        <p:spPr>
          <a:xfrm>
            <a:off x="4747703" y="763943"/>
            <a:ext cx="641022" cy="369332"/>
          </a:xfrm>
          <a:prstGeom prst="rect">
            <a:avLst/>
          </a:prstGeom>
          <a:noFill/>
        </p:spPr>
        <p:txBody>
          <a:bodyPr wrap="square" rtlCol="0">
            <a:spAutoFit/>
          </a:bodyPr>
          <a:lstStyle/>
          <a:p>
            <a:r>
              <a:rPr lang="en-US" altLang="zh-CN" dirty="0"/>
              <a:t>B2</a:t>
            </a:r>
            <a:endParaRPr lang="zh-CN" altLang="en-US" dirty="0"/>
          </a:p>
        </p:txBody>
      </p:sp>
      <p:sp>
        <p:nvSpPr>
          <p:cNvPr id="5" name="文本框 4">
            <a:extLst>
              <a:ext uri="{FF2B5EF4-FFF2-40B4-BE49-F238E27FC236}">
                <a16:creationId xmlns:a16="http://schemas.microsoft.com/office/drawing/2014/main" id="{391E4CF0-E87C-D524-8512-D1FCA9D80F18}"/>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Average Perpendicular Distance to Fitted Plane</a:t>
            </a:r>
          </a:p>
        </p:txBody>
      </p:sp>
      <p:sp>
        <p:nvSpPr>
          <p:cNvPr id="7" name="文本框 6">
            <a:extLst>
              <a:ext uri="{FF2B5EF4-FFF2-40B4-BE49-F238E27FC236}">
                <a16:creationId xmlns:a16="http://schemas.microsoft.com/office/drawing/2014/main" id="{DE481D53-8EAB-A7B4-0005-6FA0E7ED1B1F}"/>
              </a:ext>
            </a:extLst>
          </p:cNvPr>
          <p:cNvSpPr txBox="1"/>
          <p:nvPr/>
        </p:nvSpPr>
        <p:spPr>
          <a:xfrm>
            <a:off x="441779" y="4901279"/>
            <a:ext cx="8260441" cy="830997"/>
          </a:xfrm>
          <a:prstGeom prst="rect">
            <a:avLst/>
          </a:prstGeom>
          <a:noFill/>
        </p:spPr>
        <p:txBody>
          <a:bodyPr wrap="square">
            <a:spAutoFit/>
          </a:bodyPr>
          <a:lstStyle/>
          <a:p>
            <a:pPr algn="just"/>
            <a:r>
              <a:rPr lang="en-US" altLang="zh-CN" sz="1600" dirty="0"/>
              <a:t>When the threshold parameter α exceeds 0.5 for B1 and 0.6 for B2, the mean perpendicular distance falls below 0.1 mm, indicating that the extracted segments can be regarded as approximately coplanar.</a:t>
            </a:r>
            <a:endParaRPr lang="zh-CN" altLang="en-US" sz="1600" dirty="0"/>
          </a:p>
        </p:txBody>
      </p:sp>
      <p:pic>
        <p:nvPicPr>
          <p:cNvPr id="9" name="图片 8">
            <a:extLst>
              <a:ext uri="{FF2B5EF4-FFF2-40B4-BE49-F238E27FC236}">
                <a16:creationId xmlns:a16="http://schemas.microsoft.com/office/drawing/2014/main" id="{5291FF20-CDD7-43D1-4004-ACB1977B7DE6}"/>
              </a:ext>
            </a:extLst>
          </p:cNvPr>
          <p:cNvPicPr>
            <a:picLocks noChangeAspect="1"/>
          </p:cNvPicPr>
          <p:nvPr/>
        </p:nvPicPr>
        <p:blipFill>
          <a:blip r:embed="rId5"/>
          <a:srcRect l="3866" t="27088" r="86250" b="23898"/>
          <a:stretch>
            <a:fillRect/>
          </a:stretch>
        </p:blipFill>
        <p:spPr>
          <a:xfrm>
            <a:off x="4511982" y="1604530"/>
            <a:ext cx="131975" cy="359745"/>
          </a:xfrm>
          <a:prstGeom prst="rect">
            <a:avLst/>
          </a:prstGeom>
        </p:spPr>
      </p:pic>
      <p:pic>
        <p:nvPicPr>
          <p:cNvPr id="10" name="图片 9">
            <a:extLst>
              <a:ext uri="{FF2B5EF4-FFF2-40B4-BE49-F238E27FC236}">
                <a16:creationId xmlns:a16="http://schemas.microsoft.com/office/drawing/2014/main" id="{6A913BDE-E2FB-2A12-E664-7490E91E1919}"/>
              </a:ext>
            </a:extLst>
          </p:cNvPr>
          <p:cNvPicPr>
            <a:picLocks noChangeAspect="1"/>
          </p:cNvPicPr>
          <p:nvPr/>
        </p:nvPicPr>
        <p:blipFill>
          <a:blip r:embed="rId5"/>
          <a:srcRect l="69732" t="38283" r="17903" b="35358"/>
          <a:stretch>
            <a:fillRect/>
          </a:stretch>
        </p:blipFill>
        <p:spPr>
          <a:xfrm>
            <a:off x="3781425" y="4344430"/>
            <a:ext cx="165100" cy="193471"/>
          </a:xfrm>
          <a:prstGeom prst="rect">
            <a:avLst/>
          </a:prstGeom>
        </p:spPr>
      </p:pic>
      <p:pic>
        <p:nvPicPr>
          <p:cNvPr id="12" name="图片 11">
            <a:extLst>
              <a:ext uri="{FF2B5EF4-FFF2-40B4-BE49-F238E27FC236}">
                <a16:creationId xmlns:a16="http://schemas.microsoft.com/office/drawing/2014/main" id="{9D8589E3-64A4-1494-9999-A255066E78CA}"/>
              </a:ext>
            </a:extLst>
          </p:cNvPr>
          <p:cNvPicPr>
            <a:picLocks noChangeAspect="1"/>
          </p:cNvPicPr>
          <p:nvPr/>
        </p:nvPicPr>
        <p:blipFill>
          <a:blip r:embed="rId8"/>
          <a:stretch>
            <a:fillRect/>
          </a:stretch>
        </p:blipFill>
        <p:spPr>
          <a:xfrm>
            <a:off x="219014" y="1663944"/>
            <a:ext cx="186516" cy="240916"/>
          </a:xfrm>
          <a:prstGeom prst="rect">
            <a:avLst/>
          </a:prstGeom>
        </p:spPr>
      </p:pic>
      <p:pic>
        <p:nvPicPr>
          <p:cNvPr id="13" name="图片 12">
            <a:extLst>
              <a:ext uri="{FF2B5EF4-FFF2-40B4-BE49-F238E27FC236}">
                <a16:creationId xmlns:a16="http://schemas.microsoft.com/office/drawing/2014/main" id="{862FC6F2-6FF9-56E2-3525-F7E21B7975B5}"/>
              </a:ext>
            </a:extLst>
          </p:cNvPr>
          <p:cNvPicPr>
            <a:picLocks noChangeAspect="1"/>
          </p:cNvPicPr>
          <p:nvPr/>
        </p:nvPicPr>
        <p:blipFill>
          <a:blip r:embed="rId8"/>
          <a:stretch>
            <a:fillRect/>
          </a:stretch>
        </p:blipFill>
        <p:spPr>
          <a:xfrm>
            <a:off x="4438219" y="1663944"/>
            <a:ext cx="186516" cy="240916"/>
          </a:xfrm>
          <a:prstGeom prst="rect">
            <a:avLst/>
          </a:prstGeom>
        </p:spPr>
      </p:pic>
      <p:sp>
        <p:nvSpPr>
          <p:cNvPr id="6" name="文本框 5">
            <a:extLst>
              <a:ext uri="{FF2B5EF4-FFF2-40B4-BE49-F238E27FC236}">
                <a16:creationId xmlns:a16="http://schemas.microsoft.com/office/drawing/2014/main" id="{4ED4CE3B-8C48-BA06-FD63-50A17D7B15AA}"/>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Validation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Tree>
    <p:extLst>
      <p:ext uri="{BB962C8B-B14F-4D97-AF65-F5344CB8AC3E}">
        <p14:creationId xmlns:p14="http://schemas.microsoft.com/office/powerpoint/2010/main" val="2717901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D037-708F-AFDF-AE4B-8C7FE87AFDF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621D8C-D28F-D555-F3EE-1D8A24C20EEF}"/>
              </a:ext>
            </a:extLst>
          </p:cNvPr>
          <p:cNvSpPr>
            <a:spLocks noGrp="1"/>
          </p:cNvSpPr>
          <p:nvPr>
            <p:ph type="sldNum" sz="quarter" idx="12"/>
          </p:nvPr>
        </p:nvSpPr>
        <p:spPr/>
        <p:txBody>
          <a:bodyPr/>
          <a:lstStyle/>
          <a:p>
            <a:fld id="{8D04ACF1-8115-4F2A-BC52-125D9799F304}" type="slidenum">
              <a:rPr lang="zh-CN" altLang="en-US" smtClean="0"/>
              <a:t>23</a:t>
            </a:fld>
            <a:endParaRPr lang="zh-CN" altLang="en-US"/>
          </a:p>
        </p:txBody>
      </p:sp>
      <p:pic>
        <p:nvPicPr>
          <p:cNvPr id="15" name="图片 14">
            <a:extLst>
              <a:ext uri="{FF2B5EF4-FFF2-40B4-BE49-F238E27FC236}">
                <a16:creationId xmlns:a16="http://schemas.microsoft.com/office/drawing/2014/main" id="{B46F122F-7D78-A45B-611F-B44EBECA4964}"/>
              </a:ext>
            </a:extLst>
          </p:cNvPr>
          <p:cNvPicPr>
            <a:picLocks noChangeAspect="1"/>
          </p:cNvPicPr>
          <p:nvPr/>
        </p:nvPicPr>
        <p:blipFill>
          <a:blip r:embed="rId3"/>
          <a:stretch>
            <a:fillRect/>
          </a:stretch>
        </p:blipFill>
        <p:spPr>
          <a:xfrm>
            <a:off x="4468305" y="1021302"/>
            <a:ext cx="3879267" cy="2761993"/>
          </a:xfrm>
          <a:prstGeom prst="rect">
            <a:avLst/>
          </a:prstGeom>
        </p:spPr>
      </p:pic>
      <p:pic>
        <p:nvPicPr>
          <p:cNvPr id="25" name="图片 24">
            <a:extLst>
              <a:ext uri="{FF2B5EF4-FFF2-40B4-BE49-F238E27FC236}">
                <a16:creationId xmlns:a16="http://schemas.microsoft.com/office/drawing/2014/main" id="{2C1C0C2B-5B0F-0821-DFD7-8BC88931BE89}"/>
              </a:ext>
            </a:extLst>
          </p:cNvPr>
          <p:cNvPicPr>
            <a:picLocks noChangeAspect="1"/>
          </p:cNvPicPr>
          <p:nvPr/>
        </p:nvPicPr>
        <p:blipFill>
          <a:blip r:embed="rId4"/>
          <a:stretch>
            <a:fillRect/>
          </a:stretch>
        </p:blipFill>
        <p:spPr>
          <a:xfrm>
            <a:off x="325687" y="1021302"/>
            <a:ext cx="3967520" cy="2817514"/>
          </a:xfrm>
          <a:prstGeom prst="rect">
            <a:avLst/>
          </a:prstGeom>
        </p:spPr>
      </p:pic>
      <p:sp>
        <p:nvSpPr>
          <p:cNvPr id="3" name="文本框 2">
            <a:extLst>
              <a:ext uri="{FF2B5EF4-FFF2-40B4-BE49-F238E27FC236}">
                <a16:creationId xmlns:a16="http://schemas.microsoft.com/office/drawing/2014/main" id="{02267C78-C1BE-9DDB-118C-BD2556091E75}"/>
              </a:ext>
            </a:extLst>
          </p:cNvPr>
          <p:cNvSpPr txBox="1"/>
          <p:nvPr/>
        </p:nvSpPr>
        <p:spPr>
          <a:xfrm>
            <a:off x="556182" y="763943"/>
            <a:ext cx="641022" cy="369332"/>
          </a:xfrm>
          <a:prstGeom prst="rect">
            <a:avLst/>
          </a:prstGeom>
          <a:noFill/>
        </p:spPr>
        <p:txBody>
          <a:bodyPr wrap="square" rtlCol="0">
            <a:spAutoFit/>
          </a:bodyPr>
          <a:lstStyle/>
          <a:p>
            <a:r>
              <a:rPr lang="en-US" altLang="zh-CN" dirty="0"/>
              <a:t>B1</a:t>
            </a:r>
            <a:endParaRPr lang="zh-CN" altLang="en-US" dirty="0"/>
          </a:p>
        </p:txBody>
      </p:sp>
      <p:sp>
        <p:nvSpPr>
          <p:cNvPr id="4" name="文本框 3">
            <a:extLst>
              <a:ext uri="{FF2B5EF4-FFF2-40B4-BE49-F238E27FC236}">
                <a16:creationId xmlns:a16="http://schemas.microsoft.com/office/drawing/2014/main" id="{6AB6CE92-C005-09C3-B2D1-0DC509BCFB28}"/>
              </a:ext>
            </a:extLst>
          </p:cNvPr>
          <p:cNvSpPr txBox="1"/>
          <p:nvPr/>
        </p:nvSpPr>
        <p:spPr>
          <a:xfrm>
            <a:off x="4747703" y="763943"/>
            <a:ext cx="641022" cy="369332"/>
          </a:xfrm>
          <a:prstGeom prst="rect">
            <a:avLst/>
          </a:prstGeom>
          <a:noFill/>
        </p:spPr>
        <p:txBody>
          <a:bodyPr wrap="square" rtlCol="0">
            <a:spAutoFit/>
          </a:bodyPr>
          <a:lstStyle/>
          <a:p>
            <a:r>
              <a:rPr lang="en-US" altLang="zh-CN" dirty="0"/>
              <a:t>B2</a:t>
            </a:r>
            <a:endParaRPr lang="zh-CN" altLang="en-US" dirty="0"/>
          </a:p>
        </p:txBody>
      </p:sp>
      <p:pic>
        <p:nvPicPr>
          <p:cNvPr id="6" name="图片 5">
            <a:extLst>
              <a:ext uri="{FF2B5EF4-FFF2-40B4-BE49-F238E27FC236}">
                <a16:creationId xmlns:a16="http://schemas.microsoft.com/office/drawing/2014/main" id="{75C1D215-CEAD-C25E-B1B8-1219DFB3977C}"/>
              </a:ext>
            </a:extLst>
          </p:cNvPr>
          <p:cNvPicPr>
            <a:picLocks noChangeAspect="1"/>
          </p:cNvPicPr>
          <p:nvPr/>
        </p:nvPicPr>
        <p:blipFill>
          <a:blip r:embed="rId5"/>
          <a:stretch>
            <a:fillRect/>
          </a:stretch>
        </p:blipFill>
        <p:spPr>
          <a:xfrm>
            <a:off x="2102908" y="3898563"/>
            <a:ext cx="1835517" cy="455429"/>
          </a:xfrm>
          <a:prstGeom prst="rect">
            <a:avLst/>
          </a:prstGeom>
        </p:spPr>
      </p:pic>
      <p:pic>
        <p:nvPicPr>
          <p:cNvPr id="8" name="图片 7">
            <a:extLst>
              <a:ext uri="{FF2B5EF4-FFF2-40B4-BE49-F238E27FC236}">
                <a16:creationId xmlns:a16="http://schemas.microsoft.com/office/drawing/2014/main" id="{046A224D-05F8-8053-2C90-AB7558ADF555}"/>
              </a:ext>
            </a:extLst>
          </p:cNvPr>
          <p:cNvPicPr>
            <a:picLocks noChangeAspect="1"/>
          </p:cNvPicPr>
          <p:nvPr/>
        </p:nvPicPr>
        <p:blipFill>
          <a:blip r:embed="rId6"/>
          <a:stretch>
            <a:fillRect/>
          </a:stretch>
        </p:blipFill>
        <p:spPr>
          <a:xfrm>
            <a:off x="4572000" y="3812480"/>
            <a:ext cx="1261004" cy="647919"/>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58E5195-4405-23C4-8FDB-454C0FA6E8D6}"/>
                  </a:ext>
                </a:extLst>
              </p:cNvPr>
              <p:cNvSpPr txBox="1"/>
              <p:nvPr/>
            </p:nvSpPr>
            <p:spPr>
              <a:xfrm>
                <a:off x="655271" y="4460399"/>
                <a:ext cx="7411565" cy="317203"/>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ar-AE" altLang="zh-CN" sz="1400" i="1" smtClean="0">
                            <a:latin typeface="Cambria Math" panose="02040503050406030204" pitchFamily="18" charset="0"/>
                          </a:rPr>
                        </m:ctrlPr>
                      </m:sSubPr>
                      <m:e>
                        <m:r>
                          <a:rPr lang="zh-CN" altLang="ar-AE" sz="1400" i="1">
                            <a:latin typeface="Cambria Math" panose="02040503050406030204" pitchFamily="18" charset="0"/>
                          </a:rPr>
                          <m:t>𝜌</m:t>
                        </m:r>
                      </m:e>
                      <m:sub>
                        <m:r>
                          <a:rPr lang="zh-CN" altLang="ar-AE" sz="1400" i="1">
                            <a:latin typeface="Cambria Math" panose="02040503050406030204" pitchFamily="18" charset="0"/>
                          </a:rPr>
                          <m:t>𝑖</m:t>
                        </m:r>
                        <m:r>
                          <a:rPr lang="ar-AE" altLang="zh-CN" sz="1400" i="0">
                            <a:latin typeface="Cambria Math" panose="02040503050406030204" pitchFamily="18" charset="0"/>
                          </a:rPr>
                          <m:t>,</m:t>
                        </m:r>
                        <m:r>
                          <a:rPr lang="zh-CN" altLang="ar-AE" sz="1400" i="1">
                            <a:latin typeface="Cambria Math" panose="02040503050406030204" pitchFamily="18" charset="0"/>
                          </a:rPr>
                          <m:t>𝑘</m:t>
                        </m:r>
                      </m:sub>
                    </m:sSub>
                    <m:r>
                      <a:rPr lang="en-US" altLang="zh-CN" sz="1400" b="0" i="0" smtClean="0">
                        <a:latin typeface="Cambria Math" panose="02040503050406030204" pitchFamily="18" charset="0"/>
                      </a:rPr>
                      <m:t>:</m:t>
                    </m:r>
                  </m:oMath>
                </a14:m>
                <a:r>
                  <a:rPr lang="en-US" altLang="zh-CN" sz="1400" dirty="0"/>
                  <a:t>The radial distance between the projected point and the fitted circle within the plane.</a:t>
                </a:r>
                <a:endParaRPr lang="zh-CN" altLang="en-US" sz="1400" dirty="0"/>
              </a:p>
            </p:txBody>
          </p:sp>
        </mc:Choice>
        <mc:Fallback xmlns="">
          <p:sp>
            <p:nvSpPr>
              <p:cNvPr id="10" name="文本框 9">
                <a:extLst>
                  <a:ext uri="{FF2B5EF4-FFF2-40B4-BE49-F238E27FC236}">
                    <a16:creationId xmlns:a16="http://schemas.microsoft.com/office/drawing/2014/main" id="{355D06AE-50BF-835E-7C7D-AE30FE5ED721}"/>
                  </a:ext>
                </a:extLst>
              </p:cNvPr>
              <p:cNvSpPr txBox="1">
                <a:spLocks noRot="1" noChangeAspect="1" noMove="1" noResize="1" noEditPoints="1" noAdjustHandles="1" noChangeArrowheads="1" noChangeShapeType="1" noTextEdit="1"/>
              </p:cNvSpPr>
              <p:nvPr/>
            </p:nvSpPr>
            <p:spPr>
              <a:xfrm>
                <a:off x="655271" y="4460399"/>
                <a:ext cx="7411565" cy="317203"/>
              </a:xfrm>
              <a:prstGeom prst="rect">
                <a:avLst/>
              </a:prstGeom>
              <a:blipFill>
                <a:blip r:embed="rId7"/>
                <a:stretch>
                  <a:fillRect l="-82" t="-1923" b="-1730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99E61C87-46E5-1FB2-F1EA-D5A1334C99EF}"/>
              </a:ext>
            </a:extLst>
          </p:cNvPr>
          <p:cNvPicPr>
            <a:picLocks noChangeAspect="1"/>
          </p:cNvPicPr>
          <p:nvPr/>
        </p:nvPicPr>
        <p:blipFill>
          <a:blip r:embed="rId6"/>
          <a:srcRect l="3280" t="21334" r="79800" b="29709"/>
          <a:stretch>
            <a:fillRect/>
          </a:stretch>
        </p:blipFill>
        <p:spPr>
          <a:xfrm>
            <a:off x="4361625" y="1283925"/>
            <a:ext cx="213360" cy="317203"/>
          </a:xfrm>
          <a:prstGeom prst="rect">
            <a:avLst/>
          </a:prstGeom>
        </p:spPr>
      </p:pic>
      <p:pic>
        <p:nvPicPr>
          <p:cNvPr id="13" name="图片 12">
            <a:extLst>
              <a:ext uri="{FF2B5EF4-FFF2-40B4-BE49-F238E27FC236}">
                <a16:creationId xmlns:a16="http://schemas.microsoft.com/office/drawing/2014/main" id="{4D08017A-1555-88E9-0E98-B62CA06A47A3}"/>
              </a:ext>
            </a:extLst>
          </p:cNvPr>
          <p:cNvPicPr>
            <a:picLocks noChangeAspect="1"/>
          </p:cNvPicPr>
          <p:nvPr/>
        </p:nvPicPr>
        <p:blipFill>
          <a:blip r:embed="rId6"/>
          <a:srcRect l="3280" t="21334" r="79800" b="29709"/>
          <a:stretch>
            <a:fillRect/>
          </a:stretch>
        </p:blipFill>
        <p:spPr>
          <a:xfrm>
            <a:off x="257269" y="1344885"/>
            <a:ext cx="213360" cy="317203"/>
          </a:xfrm>
          <a:prstGeom prst="rect">
            <a:avLst/>
          </a:prstGeom>
        </p:spPr>
      </p:pic>
      <p:sp>
        <p:nvSpPr>
          <p:cNvPr id="14" name="文本框 13">
            <a:extLst>
              <a:ext uri="{FF2B5EF4-FFF2-40B4-BE49-F238E27FC236}">
                <a16:creationId xmlns:a16="http://schemas.microsoft.com/office/drawing/2014/main" id="{F904649B-4CFA-456E-2D88-5AABF82C697B}"/>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Average 3D Distance to Fitted Circle</a:t>
            </a:r>
          </a:p>
        </p:txBody>
      </p:sp>
      <p:sp>
        <p:nvSpPr>
          <p:cNvPr id="17" name="文本框 16">
            <a:extLst>
              <a:ext uri="{FF2B5EF4-FFF2-40B4-BE49-F238E27FC236}">
                <a16:creationId xmlns:a16="http://schemas.microsoft.com/office/drawing/2014/main" id="{4F0E681A-F1E9-9EEB-CB59-1E26A02544F7}"/>
              </a:ext>
            </a:extLst>
          </p:cNvPr>
          <p:cNvSpPr txBox="1"/>
          <p:nvPr/>
        </p:nvSpPr>
        <p:spPr>
          <a:xfrm>
            <a:off x="363949" y="4974506"/>
            <a:ext cx="8653702" cy="1077218"/>
          </a:xfrm>
          <a:prstGeom prst="rect">
            <a:avLst/>
          </a:prstGeom>
          <a:noFill/>
        </p:spPr>
        <p:txBody>
          <a:bodyPr wrap="square" rtlCol="0">
            <a:spAutoFit/>
          </a:bodyPr>
          <a:lstStyle/>
          <a:p>
            <a:r>
              <a:rPr lang="en-US" altLang="zh-CN" sz="1600" dirty="0"/>
              <a:t>When the threshold parameter </a:t>
            </a:r>
            <a:r>
              <a:rPr lang="zh-CN" altLang="en-US" sz="1600" dirty="0"/>
              <a:t>𝛼</a:t>
            </a:r>
            <a:r>
              <a:rPr lang="en-US" altLang="zh-CN" sz="1600" dirty="0"/>
              <a:t>&gt;0.5, the mean 3D distance for both B1 and B2 segments falls below 0.2</a:t>
            </a:r>
            <a:r>
              <a:rPr lang="zh-CN" altLang="en-US" sz="1600" dirty="0"/>
              <a:t>； </a:t>
            </a:r>
            <a:r>
              <a:rPr lang="en-US" altLang="zh-CN" sz="1600" dirty="0"/>
              <a:t>When </a:t>
            </a:r>
            <a:r>
              <a:rPr lang="zh-CN" altLang="en-US" sz="1600" dirty="0"/>
              <a:t>𝛼</a:t>
            </a:r>
            <a:r>
              <a:rPr lang="en-US" altLang="zh-CN" sz="1600" dirty="0"/>
              <a:t>&gt; 0.8, the mean distance further decreases to below 0.1. As the threshold increases, fewer points remain, but they cluster around the high-curvature core, resulting in improved fitting accuracy.</a:t>
            </a:r>
            <a:endParaRPr lang="zh-CN" altLang="en-US" sz="1600" dirty="0"/>
          </a:p>
        </p:txBody>
      </p:sp>
      <p:sp>
        <p:nvSpPr>
          <p:cNvPr id="5" name="文本框 4">
            <a:extLst>
              <a:ext uri="{FF2B5EF4-FFF2-40B4-BE49-F238E27FC236}">
                <a16:creationId xmlns:a16="http://schemas.microsoft.com/office/drawing/2014/main" id="{E4F8DBA8-03D8-87EA-ACE2-57E0524A51C7}"/>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Validation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Tree>
    <p:extLst>
      <p:ext uri="{BB962C8B-B14F-4D97-AF65-F5344CB8AC3E}">
        <p14:creationId xmlns:p14="http://schemas.microsoft.com/office/powerpoint/2010/main" val="4194750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075B7-F484-9C5D-FAE7-64BF9634F7A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F42714-D431-4315-892B-D65FD7BCBC98}"/>
              </a:ext>
            </a:extLst>
          </p:cNvPr>
          <p:cNvSpPr>
            <a:spLocks noGrp="1"/>
          </p:cNvSpPr>
          <p:nvPr>
            <p:ph type="sldNum" sz="quarter" idx="12"/>
          </p:nvPr>
        </p:nvSpPr>
        <p:spPr/>
        <p:txBody>
          <a:bodyPr/>
          <a:lstStyle/>
          <a:p>
            <a:fld id="{8D04ACF1-8115-4F2A-BC52-125D9799F304}" type="slidenum">
              <a:rPr lang="zh-CN" altLang="en-US" smtClean="0"/>
              <a:t>24</a:t>
            </a:fld>
            <a:endParaRPr lang="zh-CN" altLang="en-US"/>
          </a:p>
        </p:txBody>
      </p:sp>
      <p:sp>
        <p:nvSpPr>
          <p:cNvPr id="22" name="文本框 21">
            <a:extLst>
              <a:ext uri="{FF2B5EF4-FFF2-40B4-BE49-F238E27FC236}">
                <a16:creationId xmlns:a16="http://schemas.microsoft.com/office/drawing/2014/main" id="{84ED65F5-7CAA-DB45-54B7-A1040D2A06E2}"/>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Validation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3" name="文本框 22">
            <a:extLst>
              <a:ext uri="{FF2B5EF4-FFF2-40B4-BE49-F238E27FC236}">
                <a16:creationId xmlns:a16="http://schemas.microsoft.com/office/drawing/2014/main" id="{A27B7DBB-70B3-D183-5F47-ACEA4AA1ED80}"/>
              </a:ext>
            </a:extLst>
          </p:cNvPr>
          <p:cNvSpPr txBox="1"/>
          <p:nvPr/>
        </p:nvSpPr>
        <p:spPr>
          <a:xfrm>
            <a:off x="0" y="262741"/>
            <a:ext cx="8819745" cy="509627"/>
          </a:xfrm>
          <a:prstGeom prst="rect">
            <a:avLst/>
          </a:prstGeom>
          <a:noFill/>
        </p:spPr>
        <p:txBody>
          <a:bodyPr wrap="square">
            <a:spAutoFit/>
          </a:bodyPr>
          <a:lstStyle/>
          <a:p>
            <a:pPr>
              <a:lnSpc>
                <a:spcPct val="150000"/>
              </a:lnSpc>
            </a:pPr>
            <a:r>
              <a:rPr kumimoji="1" lang="en-US" altLang="zh-CN" sz="2000" b="1" dirty="0"/>
              <a:t>Average 3D Distance to the Fitted Circle at the Optimal Threshold</a:t>
            </a:r>
          </a:p>
        </p:txBody>
      </p:sp>
      <p:pic>
        <p:nvPicPr>
          <p:cNvPr id="5" name="图片 4">
            <a:extLst>
              <a:ext uri="{FF2B5EF4-FFF2-40B4-BE49-F238E27FC236}">
                <a16:creationId xmlns:a16="http://schemas.microsoft.com/office/drawing/2014/main" id="{D26F6290-51D5-6E5A-4E76-499BA5E365CF}"/>
              </a:ext>
            </a:extLst>
          </p:cNvPr>
          <p:cNvPicPr>
            <a:picLocks noChangeAspect="1"/>
          </p:cNvPicPr>
          <p:nvPr/>
        </p:nvPicPr>
        <p:blipFill>
          <a:blip r:embed="rId3"/>
          <a:stretch>
            <a:fillRect/>
          </a:stretch>
        </p:blipFill>
        <p:spPr>
          <a:xfrm>
            <a:off x="549494" y="1393704"/>
            <a:ext cx="7850216" cy="2886742"/>
          </a:xfrm>
          <a:prstGeom prst="rect">
            <a:avLst/>
          </a:prstGeom>
        </p:spPr>
      </p:pic>
      <p:sp>
        <p:nvSpPr>
          <p:cNvPr id="9" name="文本框 8">
            <a:extLst>
              <a:ext uri="{FF2B5EF4-FFF2-40B4-BE49-F238E27FC236}">
                <a16:creationId xmlns:a16="http://schemas.microsoft.com/office/drawing/2014/main" id="{63C2C0D6-E4D0-17C9-7154-501F8E43EBB4}"/>
              </a:ext>
            </a:extLst>
          </p:cNvPr>
          <p:cNvSpPr txBox="1"/>
          <p:nvPr/>
        </p:nvSpPr>
        <p:spPr>
          <a:xfrm>
            <a:off x="4361110" y="4261812"/>
            <a:ext cx="885825" cy="276999"/>
          </a:xfrm>
          <a:prstGeom prst="rect">
            <a:avLst/>
          </a:prstGeom>
          <a:noFill/>
        </p:spPr>
        <p:txBody>
          <a:bodyPr wrap="square" rtlCol="0">
            <a:spAutoFit/>
          </a:bodyPr>
          <a:lstStyle/>
          <a:p>
            <a:r>
              <a:rPr lang="en-US" altLang="zh-CN" sz="1200" dirty="0"/>
              <a:t>Cases</a:t>
            </a:r>
            <a:endParaRPr lang="zh-CN" altLang="en-US" sz="1200" dirty="0"/>
          </a:p>
        </p:txBody>
      </p:sp>
      <p:pic>
        <p:nvPicPr>
          <p:cNvPr id="3" name="图片 2">
            <a:extLst>
              <a:ext uri="{FF2B5EF4-FFF2-40B4-BE49-F238E27FC236}">
                <a16:creationId xmlns:a16="http://schemas.microsoft.com/office/drawing/2014/main" id="{B8EF7B4C-FA11-523B-11AA-EF91D34F7B65}"/>
              </a:ext>
            </a:extLst>
          </p:cNvPr>
          <p:cNvPicPr>
            <a:picLocks noChangeAspect="1"/>
          </p:cNvPicPr>
          <p:nvPr/>
        </p:nvPicPr>
        <p:blipFill>
          <a:blip r:embed="rId4"/>
          <a:stretch>
            <a:fillRect/>
          </a:stretch>
        </p:blipFill>
        <p:spPr>
          <a:xfrm>
            <a:off x="5089649" y="4803080"/>
            <a:ext cx="1835517" cy="455429"/>
          </a:xfrm>
          <a:prstGeom prst="rect">
            <a:avLst/>
          </a:prstGeom>
        </p:spPr>
      </p:pic>
      <p:pic>
        <p:nvPicPr>
          <p:cNvPr id="4" name="图片 3">
            <a:extLst>
              <a:ext uri="{FF2B5EF4-FFF2-40B4-BE49-F238E27FC236}">
                <a16:creationId xmlns:a16="http://schemas.microsoft.com/office/drawing/2014/main" id="{93BB1097-F4D9-9A1F-F6CA-9EA73FE12A64}"/>
              </a:ext>
            </a:extLst>
          </p:cNvPr>
          <p:cNvPicPr>
            <a:picLocks noChangeAspect="1"/>
          </p:cNvPicPr>
          <p:nvPr/>
        </p:nvPicPr>
        <p:blipFill>
          <a:blip r:embed="rId5"/>
          <a:stretch>
            <a:fillRect/>
          </a:stretch>
        </p:blipFill>
        <p:spPr>
          <a:xfrm>
            <a:off x="7558741" y="4716997"/>
            <a:ext cx="1261004" cy="647919"/>
          </a:xfrm>
          <a:prstGeom prst="rect">
            <a:avLst/>
          </a:prstGeom>
        </p:spPr>
      </p:pic>
      <p:sp>
        <p:nvSpPr>
          <p:cNvPr id="7" name="文本框 6">
            <a:extLst>
              <a:ext uri="{FF2B5EF4-FFF2-40B4-BE49-F238E27FC236}">
                <a16:creationId xmlns:a16="http://schemas.microsoft.com/office/drawing/2014/main" id="{0B913E52-55DE-C4FE-2242-602C7C868CB4}"/>
              </a:ext>
            </a:extLst>
          </p:cNvPr>
          <p:cNvSpPr txBox="1"/>
          <p:nvPr/>
        </p:nvSpPr>
        <p:spPr>
          <a:xfrm>
            <a:off x="417484" y="5516503"/>
            <a:ext cx="8557467" cy="646331"/>
          </a:xfrm>
          <a:prstGeom prst="rect">
            <a:avLst/>
          </a:prstGeom>
          <a:noFill/>
        </p:spPr>
        <p:txBody>
          <a:bodyPr wrap="square">
            <a:spAutoFit/>
          </a:bodyPr>
          <a:lstStyle/>
          <a:p>
            <a:r>
              <a:rPr lang="en-US" altLang="zh-CN" dirty="0"/>
              <a:t>Since the dataset resolution is 0.62 mm and the average 3D fitting error is &lt; 0.14 mm ( &lt; 0.10 mm for &gt; 90% of cases), the circle fitting is sufficiently accurate.</a:t>
            </a:r>
            <a:endParaRPr lang="zh-CN" altLang="en-US" dirty="0"/>
          </a:p>
        </p:txBody>
      </p:sp>
      <p:pic>
        <p:nvPicPr>
          <p:cNvPr id="8" name="图片 7">
            <a:extLst>
              <a:ext uri="{FF2B5EF4-FFF2-40B4-BE49-F238E27FC236}">
                <a16:creationId xmlns:a16="http://schemas.microsoft.com/office/drawing/2014/main" id="{B6BDADDE-8DFC-99BD-E1F1-F2C21E2B25D4}"/>
              </a:ext>
            </a:extLst>
          </p:cNvPr>
          <p:cNvPicPr>
            <a:picLocks noChangeAspect="1"/>
          </p:cNvPicPr>
          <p:nvPr/>
        </p:nvPicPr>
        <p:blipFill>
          <a:blip r:embed="rId6"/>
          <a:stretch>
            <a:fillRect/>
          </a:stretch>
        </p:blipFill>
        <p:spPr>
          <a:xfrm>
            <a:off x="417484" y="4861052"/>
            <a:ext cx="1917523" cy="391466"/>
          </a:xfrm>
          <a:prstGeom prst="rect">
            <a:avLst/>
          </a:prstGeom>
        </p:spPr>
      </p:pic>
      <p:pic>
        <p:nvPicPr>
          <p:cNvPr id="10" name="图片 9">
            <a:extLst>
              <a:ext uri="{FF2B5EF4-FFF2-40B4-BE49-F238E27FC236}">
                <a16:creationId xmlns:a16="http://schemas.microsoft.com/office/drawing/2014/main" id="{118AE3CE-A152-AB21-A3F7-0CC26842A9D6}"/>
              </a:ext>
            </a:extLst>
          </p:cNvPr>
          <p:cNvPicPr>
            <a:picLocks noChangeAspect="1"/>
          </p:cNvPicPr>
          <p:nvPr/>
        </p:nvPicPr>
        <p:blipFill>
          <a:blip r:embed="rId7"/>
          <a:stretch>
            <a:fillRect/>
          </a:stretch>
        </p:blipFill>
        <p:spPr>
          <a:xfrm>
            <a:off x="2791679" y="4849797"/>
            <a:ext cx="1682923" cy="356003"/>
          </a:xfrm>
          <a:prstGeom prst="rect">
            <a:avLst/>
          </a:prstGeom>
        </p:spPr>
      </p:pic>
      <p:pic>
        <p:nvPicPr>
          <p:cNvPr id="12" name="图片 11">
            <a:extLst>
              <a:ext uri="{FF2B5EF4-FFF2-40B4-BE49-F238E27FC236}">
                <a16:creationId xmlns:a16="http://schemas.microsoft.com/office/drawing/2014/main" id="{A7FC7D94-4062-91F4-67C0-44BAC440588E}"/>
              </a:ext>
            </a:extLst>
          </p:cNvPr>
          <p:cNvPicPr>
            <a:picLocks noChangeAspect="1"/>
          </p:cNvPicPr>
          <p:nvPr/>
        </p:nvPicPr>
        <p:blipFill>
          <a:blip r:embed="rId8"/>
          <a:srcRect l="69732" t="38283" r="17903" b="35358"/>
          <a:stretch>
            <a:fillRect/>
          </a:stretch>
        </p:blipFill>
        <p:spPr>
          <a:xfrm>
            <a:off x="6478458" y="4754630"/>
            <a:ext cx="165100" cy="193471"/>
          </a:xfrm>
          <a:prstGeom prst="rect">
            <a:avLst/>
          </a:prstGeom>
        </p:spPr>
      </p:pic>
    </p:spTree>
    <p:extLst>
      <p:ext uri="{BB962C8B-B14F-4D97-AF65-F5344CB8AC3E}">
        <p14:creationId xmlns:p14="http://schemas.microsoft.com/office/powerpoint/2010/main" val="1068661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565B-6BBC-E02B-A214-008388F673C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9E4A4F-CFAB-A15D-23FC-CC3BDE1370E0}"/>
              </a:ext>
            </a:extLst>
          </p:cNvPr>
          <p:cNvSpPr>
            <a:spLocks noGrp="1"/>
          </p:cNvSpPr>
          <p:nvPr>
            <p:ph type="sldNum" sz="quarter" idx="12"/>
          </p:nvPr>
        </p:nvSpPr>
        <p:spPr/>
        <p:txBody>
          <a:bodyPr/>
          <a:lstStyle/>
          <a:p>
            <a:fld id="{8D04ACF1-8115-4F2A-BC52-125D9799F304}" type="slidenum">
              <a:rPr lang="zh-CN" altLang="en-US" smtClean="0"/>
              <a:t>25</a:t>
            </a:fld>
            <a:endParaRPr lang="zh-CN" altLang="en-US"/>
          </a:p>
        </p:txBody>
      </p:sp>
      <p:sp>
        <p:nvSpPr>
          <p:cNvPr id="3" name="文本框 2">
            <a:extLst>
              <a:ext uri="{FF2B5EF4-FFF2-40B4-BE49-F238E27FC236}">
                <a16:creationId xmlns:a16="http://schemas.microsoft.com/office/drawing/2014/main" id="{75AE90CC-359E-A02B-01FC-F85C43084E6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F52CBD7-6CAE-18EA-3583-42B0C66A4B5F}"/>
                  </a:ext>
                </a:extLst>
              </p:cNvPr>
              <p:cNvSpPr txBox="1"/>
              <p:nvPr/>
            </p:nvSpPr>
            <p:spPr>
              <a:xfrm>
                <a:off x="12985" y="527872"/>
                <a:ext cx="9307285" cy="1046440"/>
              </a:xfrm>
              <a:prstGeom prst="rect">
                <a:avLst/>
              </a:prstGeom>
              <a:noFill/>
            </p:spPr>
            <p:txBody>
              <a:bodyPr wrap="square" rtlCol="0">
                <a:spAutoFit/>
              </a:bodyPr>
              <a:lstStyle/>
              <a:p>
                <a:r>
                  <a:rPr kumimoji="1" lang="en-US" altLang="zh-CN" sz="1400" b="1" dirty="0"/>
                  <a:t>Definition of Shape: </a:t>
                </a:r>
                <a:endParaRPr kumimoji="1" lang="en-US" altLang="zh-CN" sz="1200" b="1" dirty="0"/>
              </a:p>
              <a:p>
                <a:pPr marL="171450" indent="-171450">
                  <a:buFont typeface="Arial" panose="020B0604020202020204" pitchFamily="34" charset="0"/>
                  <a:buChar char="•"/>
                </a:pPr>
                <a:r>
                  <a:rPr kumimoji="1" lang="en-US" altLang="zh-CN" sz="1200" dirty="0"/>
                  <a:t>Bending: Fitted Circle Radius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1</m:t>
                        </m:r>
                      </m:sub>
                    </m:sSub>
                    <m:r>
                      <a:rPr lang="zh-CN" altLang="en-US"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i="1">
                            <a:latin typeface="Cambria Math" panose="02040503050406030204" pitchFamily="18" charset="0"/>
                          </a:rPr>
                          <m:t>2</m:t>
                        </m:r>
                      </m:sub>
                    </m:sSub>
                  </m:oMath>
                </a14:m>
                <a:r>
                  <a:rPr kumimoji="1" lang="en-US" altLang="zh-CN" sz="1200" dirty="0"/>
                  <a:t>)</a:t>
                </a:r>
              </a:p>
              <a:p>
                <a:pPr marL="171450" indent="-171450">
                  <a:buFont typeface="Arial" panose="020B0604020202020204" pitchFamily="34" charset="0"/>
                  <a:buChar char="•"/>
                </a:pPr>
                <a:r>
                  <a:rPr kumimoji="1" lang="en-US" altLang="zh-CN" sz="1200" dirty="0"/>
                  <a:t>Twisting:</a:t>
                </a:r>
                <a:r>
                  <a:rPr kumimoji="1" lang="zh-CN" altLang="en-US" sz="1200" dirty="0"/>
                  <a:t> </a:t>
                </a:r>
                <a:r>
                  <a:rPr kumimoji="1" lang="en-US" altLang="zh-CN" sz="1200" dirty="0"/>
                  <a:t>Out of Plane Angle (𝛽)</a:t>
                </a:r>
              </a:p>
              <a:p>
                <a:r>
                  <a:rPr lang="en-US" altLang="zh-CN" sz="1200" dirty="0"/>
                  <a:t>Shape features were computed using the optimal thresholds, and their quartile values served as classification criteria: </a:t>
                </a:r>
                <a14:m>
                  <m:oMath xmlns:m="http://schemas.openxmlformats.org/officeDocument/2006/math">
                    <m:r>
                      <a:rPr lang="en-US" altLang="zh-CN" sz="1200" smtClean="0">
                        <a:solidFill>
                          <a:srgbClr val="FF0000"/>
                        </a:solidFill>
                        <a:latin typeface="Cambria Math" panose="02040503050406030204" pitchFamily="18" charset="0"/>
                      </a:rPr>
                      <m:t>𝐶𝑅</m:t>
                    </m:r>
                    <m:r>
                      <a:rPr lang="en-US" altLang="zh-CN" sz="1200" smtClean="0">
                        <a:solidFill>
                          <a:srgbClr val="FF0000"/>
                        </a:solidFill>
                        <a:latin typeface="Cambria Math" panose="02040503050406030204" pitchFamily="18" charset="0"/>
                      </a:rPr>
                      <m:t>&lt;</m:t>
                    </m:r>
                    <m:r>
                      <a:rPr lang="en-US" altLang="zh-CN" sz="1200" smtClean="0">
                        <a:solidFill>
                          <a:srgbClr val="FF0000"/>
                        </a:solidFill>
                        <a:latin typeface="Cambria Math" panose="02040503050406030204" pitchFamily="18" charset="0"/>
                      </a:rPr>
                      <m:t>𝑄</m:t>
                    </m:r>
                    <m:r>
                      <a:rPr lang="en-US" altLang="zh-CN" sz="1200" smtClean="0">
                        <a:solidFill>
                          <a:srgbClr val="FF0000"/>
                        </a:solidFill>
                        <a:latin typeface="Cambria Math" panose="02040503050406030204" pitchFamily="18" charset="0"/>
                      </a:rPr>
                      <m:t>1</m:t>
                    </m:r>
                  </m:oMath>
                </a14:m>
                <a:r>
                  <a:rPr lang="zh-CN" altLang="en-US" sz="1200" dirty="0"/>
                  <a:t> </a:t>
                </a:r>
                <a:r>
                  <a:rPr lang="en-US" altLang="zh-CN" sz="1200" dirty="0"/>
                  <a:t>indicates high bending, whereas </a:t>
                </a:r>
                <a14:m>
                  <m:oMath xmlns:m="http://schemas.openxmlformats.org/officeDocument/2006/math">
                    <m:r>
                      <a:rPr lang="en-US" altLang="zh-CN" sz="1200" smtClean="0">
                        <a:solidFill>
                          <a:srgbClr val="FF0000"/>
                        </a:solidFill>
                        <a:latin typeface="Cambria Math" panose="02040503050406030204" pitchFamily="18" charset="0"/>
                      </a:rPr>
                      <m:t>𝛽</m:t>
                    </m:r>
                    <m:r>
                      <a:rPr lang="en-US" altLang="zh-CN" sz="1200" smtClean="0">
                        <a:solidFill>
                          <a:srgbClr val="FF0000"/>
                        </a:solidFill>
                        <a:latin typeface="Cambria Math" panose="02040503050406030204" pitchFamily="18" charset="0"/>
                      </a:rPr>
                      <m:t>&gt;</m:t>
                    </m:r>
                    <m:r>
                      <a:rPr lang="en-US" altLang="zh-CN" sz="1200" smtClean="0">
                        <a:solidFill>
                          <a:srgbClr val="FF0000"/>
                        </a:solidFill>
                        <a:latin typeface="Cambria Math" panose="02040503050406030204" pitchFamily="18" charset="0"/>
                      </a:rPr>
                      <m:t>𝑄</m:t>
                    </m:r>
                    <m:r>
                      <a:rPr lang="en-US" altLang="zh-CN" sz="1200" smtClean="0">
                        <a:solidFill>
                          <a:srgbClr val="FF0000"/>
                        </a:solidFill>
                        <a:latin typeface="Cambria Math" panose="02040503050406030204" pitchFamily="18" charset="0"/>
                      </a:rPr>
                      <m:t>3</m:t>
                    </m:r>
                  </m:oMath>
                </a14:m>
                <a:r>
                  <a:rPr lang="zh-CN" altLang="en-US" sz="1200" dirty="0">
                    <a:solidFill>
                      <a:srgbClr val="FF0000"/>
                    </a:solidFill>
                  </a:rPr>
                  <a:t> </a:t>
                </a:r>
                <a:r>
                  <a:rPr lang="en-US" altLang="zh-CN" sz="1200" dirty="0"/>
                  <a:t>indicates high non-planarity. These conditions form the basis of the UVCS shape classification.</a:t>
                </a:r>
                <a:r>
                  <a:rPr kumimoji="1" lang="en-US" altLang="zh-CN" sz="1200" dirty="0"/>
                  <a:t> </a:t>
                </a:r>
              </a:p>
            </p:txBody>
          </p:sp>
        </mc:Choice>
        <mc:Fallback xmlns="">
          <p:sp>
            <p:nvSpPr>
              <p:cNvPr id="21" name="文本框 20">
                <a:extLst>
                  <a:ext uri="{FF2B5EF4-FFF2-40B4-BE49-F238E27FC236}">
                    <a16:creationId xmlns:a16="http://schemas.microsoft.com/office/drawing/2014/main" id="{2F52CBD7-6CAE-18EA-3583-42B0C66A4B5F}"/>
                  </a:ext>
                </a:extLst>
              </p:cNvPr>
              <p:cNvSpPr txBox="1">
                <a:spLocks noRot="1" noChangeAspect="1" noMove="1" noResize="1" noEditPoints="1" noAdjustHandles="1" noChangeArrowheads="1" noChangeShapeType="1" noTextEdit="1"/>
              </p:cNvSpPr>
              <p:nvPr/>
            </p:nvSpPr>
            <p:spPr>
              <a:xfrm>
                <a:off x="12985" y="527872"/>
                <a:ext cx="9307285" cy="1046440"/>
              </a:xfrm>
              <a:prstGeom prst="rect">
                <a:avLst/>
              </a:prstGeom>
              <a:blipFill>
                <a:blip r:embed="rId3"/>
                <a:stretch>
                  <a:fillRect l="-136" t="-1205" b="-3614"/>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53D2BBC3-A18C-B861-51DE-CC15C6B61CE6}"/>
              </a:ext>
            </a:extLst>
          </p:cNvPr>
          <p:cNvSpPr txBox="1"/>
          <p:nvPr/>
        </p:nvSpPr>
        <p:spPr>
          <a:xfrm>
            <a:off x="6014994" y="5964586"/>
            <a:ext cx="1967319" cy="276999"/>
          </a:xfrm>
          <a:prstGeom prst="rect">
            <a:avLst/>
          </a:prstGeom>
          <a:noFill/>
        </p:spPr>
        <p:txBody>
          <a:bodyPr wrap="square" rtlCol="0">
            <a:spAutoFit/>
          </a:bodyPr>
          <a:lstStyle/>
          <a:p>
            <a:r>
              <a:rPr lang="en-US" altLang="zh-CN" sz="1200" dirty="0"/>
              <a:t>Definition of Classification </a:t>
            </a:r>
          </a:p>
        </p:txBody>
      </p:sp>
      <p:pic>
        <p:nvPicPr>
          <p:cNvPr id="7" name="图片 6">
            <a:extLst>
              <a:ext uri="{FF2B5EF4-FFF2-40B4-BE49-F238E27FC236}">
                <a16:creationId xmlns:a16="http://schemas.microsoft.com/office/drawing/2014/main" id="{653423A7-7BC4-9C7D-1C53-6F6AC6D20F13}"/>
              </a:ext>
            </a:extLst>
          </p:cNvPr>
          <p:cNvPicPr>
            <a:picLocks noChangeAspect="1"/>
          </p:cNvPicPr>
          <p:nvPr/>
        </p:nvPicPr>
        <p:blipFill>
          <a:blip r:embed="rId4"/>
          <a:stretch>
            <a:fillRect/>
          </a:stretch>
        </p:blipFill>
        <p:spPr>
          <a:xfrm>
            <a:off x="1866677" y="1613476"/>
            <a:ext cx="2152269" cy="1225491"/>
          </a:xfrm>
          <a:prstGeom prst="rect">
            <a:avLst/>
          </a:prstGeom>
        </p:spPr>
      </p:pic>
      <p:pic>
        <p:nvPicPr>
          <p:cNvPr id="9" name="图片 8" descr="卡通人物&#10;&#10;AI 生成的内容可能不正确。">
            <a:extLst>
              <a:ext uri="{FF2B5EF4-FFF2-40B4-BE49-F238E27FC236}">
                <a16:creationId xmlns:a16="http://schemas.microsoft.com/office/drawing/2014/main" id="{C4DC4656-9946-B7B4-5598-9528E8ADDD68}"/>
              </a:ext>
            </a:extLst>
          </p:cNvPr>
          <p:cNvPicPr>
            <a:picLocks noChangeAspect="1"/>
          </p:cNvPicPr>
          <p:nvPr/>
        </p:nvPicPr>
        <p:blipFill>
          <a:blip r:embed="rId5">
            <a:extLst>
              <a:ext uri="{28A0092B-C50C-407E-A947-70E740481C1C}">
                <a14:useLocalDpi xmlns:a14="http://schemas.microsoft.com/office/drawing/2010/main" val="0"/>
              </a:ext>
            </a:extLst>
          </a:blip>
          <a:srcRect l="7339" t="9822" r="23332" b="59798"/>
          <a:stretch>
            <a:fillRect/>
          </a:stretch>
        </p:blipFill>
        <p:spPr>
          <a:xfrm>
            <a:off x="508871" y="1830373"/>
            <a:ext cx="850687" cy="693272"/>
          </a:xfrm>
          <a:prstGeom prst="rect">
            <a:avLst/>
          </a:prstGeom>
        </p:spPr>
      </p:pic>
      <p:sp>
        <p:nvSpPr>
          <p:cNvPr id="10" name="箭头: 右 9">
            <a:extLst>
              <a:ext uri="{FF2B5EF4-FFF2-40B4-BE49-F238E27FC236}">
                <a16:creationId xmlns:a16="http://schemas.microsoft.com/office/drawing/2014/main" id="{C00297C4-101D-5C4B-A3D6-43A914967AF5}"/>
              </a:ext>
            </a:extLst>
          </p:cNvPr>
          <p:cNvSpPr/>
          <p:nvPr/>
        </p:nvSpPr>
        <p:spPr>
          <a:xfrm>
            <a:off x="1446907" y="2037861"/>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9" name="图片 28" descr="表格&#10;&#10;AI 生成的内容可能不正确。">
            <a:extLst>
              <a:ext uri="{FF2B5EF4-FFF2-40B4-BE49-F238E27FC236}">
                <a16:creationId xmlns:a16="http://schemas.microsoft.com/office/drawing/2014/main" id="{1C3AE542-8F14-A434-07F5-B9CFA4D516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9671" y="4771475"/>
            <a:ext cx="3447883" cy="1225491"/>
          </a:xfrm>
          <a:prstGeom prst="rect">
            <a:avLst/>
          </a:prstGeom>
        </p:spPr>
      </p:pic>
      <p:pic>
        <p:nvPicPr>
          <p:cNvPr id="35" name="图片 34" descr="图表, 箱线图&#10;&#10;AI 生成的内容可能不正确。">
            <a:extLst>
              <a:ext uri="{FF2B5EF4-FFF2-40B4-BE49-F238E27FC236}">
                <a16:creationId xmlns:a16="http://schemas.microsoft.com/office/drawing/2014/main" id="{F6FA6FCA-FB5D-CFCA-9C01-113902A601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7299" y="1579801"/>
            <a:ext cx="3827455" cy="3077350"/>
          </a:xfrm>
          <a:prstGeom prst="rect">
            <a:avLst/>
          </a:prstGeom>
        </p:spPr>
      </p:pic>
      <p:pic>
        <p:nvPicPr>
          <p:cNvPr id="32" name="图片 31" descr="图示&#10;&#10;AI 生成的内容可能不正确。">
            <a:extLst>
              <a:ext uri="{FF2B5EF4-FFF2-40B4-BE49-F238E27FC236}">
                <a16:creationId xmlns:a16="http://schemas.microsoft.com/office/drawing/2014/main" id="{225BADF8-2353-E5B1-F2DA-6A008B6E18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871" y="2987194"/>
            <a:ext cx="3069539" cy="3221122"/>
          </a:xfrm>
          <a:prstGeom prst="rect">
            <a:avLst/>
          </a:prstGeom>
        </p:spPr>
      </p:pic>
      <p:sp>
        <p:nvSpPr>
          <p:cNvPr id="8" name="箭头: 右 7">
            <a:extLst>
              <a:ext uri="{FF2B5EF4-FFF2-40B4-BE49-F238E27FC236}">
                <a16:creationId xmlns:a16="http://schemas.microsoft.com/office/drawing/2014/main" id="{9FED3CC6-4AC1-CD7D-A899-9C6DE65FF4A6}"/>
              </a:ext>
            </a:extLst>
          </p:cNvPr>
          <p:cNvSpPr/>
          <p:nvPr/>
        </p:nvSpPr>
        <p:spPr>
          <a:xfrm rot="5400000">
            <a:off x="2217678" y="3087154"/>
            <a:ext cx="296632" cy="278296"/>
          </a:xfrm>
          <a:prstGeom prst="rightArrow">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721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850DD-4AC4-DF33-4A30-D00A9E990A2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74202D-42E9-F1DF-E71C-DC98BF6B2D8E}"/>
              </a:ext>
            </a:extLst>
          </p:cNvPr>
          <p:cNvSpPr>
            <a:spLocks noGrp="1"/>
          </p:cNvSpPr>
          <p:nvPr>
            <p:ph type="sldNum" sz="quarter" idx="12"/>
          </p:nvPr>
        </p:nvSpPr>
        <p:spPr/>
        <p:txBody>
          <a:bodyPr/>
          <a:lstStyle/>
          <a:p>
            <a:fld id="{8D04ACF1-8115-4F2A-BC52-125D9799F304}" type="slidenum">
              <a:rPr lang="zh-CN" altLang="en-US" smtClean="0"/>
              <a:t>26</a:t>
            </a:fld>
            <a:endParaRPr lang="zh-CN" altLang="en-US"/>
          </a:p>
        </p:txBody>
      </p:sp>
      <p:sp>
        <p:nvSpPr>
          <p:cNvPr id="7" name="文本框 6">
            <a:extLst>
              <a:ext uri="{FF2B5EF4-FFF2-40B4-BE49-F238E27FC236}">
                <a16:creationId xmlns:a16="http://schemas.microsoft.com/office/drawing/2014/main" id="{3283EE5F-3AB8-54C0-9CCD-914E7BA3FAD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a:t>
            </a:r>
          </a:p>
        </p:txBody>
      </p:sp>
      <p:pic>
        <p:nvPicPr>
          <p:cNvPr id="15" name="图片 14">
            <a:extLst>
              <a:ext uri="{FF2B5EF4-FFF2-40B4-BE49-F238E27FC236}">
                <a16:creationId xmlns:a16="http://schemas.microsoft.com/office/drawing/2014/main" id="{A2C810E4-A71B-26CE-DEE3-00FE52E9E05E}"/>
              </a:ext>
            </a:extLst>
          </p:cNvPr>
          <p:cNvPicPr>
            <a:picLocks noChangeAspect="1"/>
          </p:cNvPicPr>
          <p:nvPr/>
        </p:nvPicPr>
        <p:blipFill>
          <a:blip r:embed="rId3"/>
          <a:stretch>
            <a:fillRect/>
          </a:stretch>
        </p:blipFill>
        <p:spPr>
          <a:xfrm>
            <a:off x="299780" y="3393378"/>
            <a:ext cx="7974563" cy="2356121"/>
          </a:xfrm>
          <a:prstGeom prst="rect">
            <a:avLst/>
          </a:prstGeom>
        </p:spPr>
      </p:pic>
      <p:pic>
        <p:nvPicPr>
          <p:cNvPr id="20" name="图片 19">
            <a:extLst>
              <a:ext uri="{FF2B5EF4-FFF2-40B4-BE49-F238E27FC236}">
                <a16:creationId xmlns:a16="http://schemas.microsoft.com/office/drawing/2014/main" id="{841FC9B7-ACD2-DA82-D6F1-AC257C2E2FC2}"/>
              </a:ext>
            </a:extLst>
          </p:cNvPr>
          <p:cNvPicPr>
            <a:picLocks noChangeAspect="1"/>
          </p:cNvPicPr>
          <p:nvPr/>
        </p:nvPicPr>
        <p:blipFill>
          <a:blip r:embed="rId4"/>
          <a:stretch>
            <a:fillRect/>
          </a:stretch>
        </p:blipFill>
        <p:spPr>
          <a:xfrm>
            <a:off x="299780" y="602016"/>
            <a:ext cx="4049195" cy="2651011"/>
          </a:xfrm>
          <a:prstGeom prst="rect">
            <a:avLst/>
          </a:prstGeom>
        </p:spPr>
      </p:pic>
      <p:sp>
        <p:nvSpPr>
          <p:cNvPr id="21" name="文本框 20">
            <a:extLst>
              <a:ext uri="{FF2B5EF4-FFF2-40B4-BE49-F238E27FC236}">
                <a16:creationId xmlns:a16="http://schemas.microsoft.com/office/drawing/2014/main" id="{17A05449-DBF8-45A0-4DDC-1E930D8F7C5A}"/>
              </a:ext>
            </a:extLst>
          </p:cNvPr>
          <p:cNvSpPr txBox="1"/>
          <p:nvPr/>
        </p:nvSpPr>
        <p:spPr>
          <a:xfrm>
            <a:off x="4428929" y="1090819"/>
            <a:ext cx="4366727" cy="1353960"/>
          </a:xfrm>
          <a:prstGeom prst="rect">
            <a:avLst/>
          </a:prstGeom>
          <a:noFill/>
        </p:spPr>
        <p:txBody>
          <a:bodyPr wrap="square" rtlCol="0">
            <a:spAutoFit/>
          </a:bodyPr>
          <a:lstStyle/>
          <a:p>
            <a:pPr algn="just">
              <a:lnSpc>
                <a:spcPct val="150000"/>
              </a:lnSpc>
            </a:pPr>
            <a:r>
              <a:rPr lang="en-US" altLang="zh-CN" sz="1400" dirty="0"/>
              <a:t>The U-type accounted for the largest proportion (74%), indicating that most vessels exhibited relatively gentle curvature; whereas the V-type (≈11%), S-type (≈8%), and C-type (≈5%) were less common.</a:t>
            </a:r>
            <a:endParaRPr lang="zh-CN" altLang="en-US" sz="1400" dirty="0"/>
          </a:p>
        </p:txBody>
      </p:sp>
      <p:sp>
        <p:nvSpPr>
          <p:cNvPr id="22" name="文本框 21">
            <a:extLst>
              <a:ext uri="{FF2B5EF4-FFF2-40B4-BE49-F238E27FC236}">
                <a16:creationId xmlns:a16="http://schemas.microsoft.com/office/drawing/2014/main" id="{CDC8684A-72C9-186B-0E31-A3D78224A073}"/>
              </a:ext>
            </a:extLst>
          </p:cNvPr>
          <p:cNvSpPr txBox="1"/>
          <p:nvPr/>
        </p:nvSpPr>
        <p:spPr>
          <a:xfrm>
            <a:off x="1534245" y="5876963"/>
            <a:ext cx="6075509" cy="307777"/>
          </a:xfrm>
          <a:prstGeom prst="rect">
            <a:avLst/>
          </a:prstGeom>
          <a:noFill/>
        </p:spPr>
        <p:txBody>
          <a:bodyPr wrap="none" rtlCol="0">
            <a:spAutoFit/>
          </a:bodyPr>
          <a:lstStyle/>
          <a:p>
            <a:r>
              <a:rPr lang="en-US" altLang="zh-CN" sz="1400" dirty="0"/>
              <a:t>The C-type showed a large interplanar angle and pronounced spatial torsion.</a:t>
            </a:r>
            <a:endParaRPr lang="zh-CN" altLang="en-US" sz="1400" dirty="0"/>
          </a:p>
        </p:txBody>
      </p:sp>
    </p:spTree>
    <p:extLst>
      <p:ext uri="{BB962C8B-B14F-4D97-AF65-F5344CB8AC3E}">
        <p14:creationId xmlns:p14="http://schemas.microsoft.com/office/powerpoint/2010/main" val="2409954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894B1-782F-6959-11B4-A089A9D08574}"/>
            </a:ext>
          </a:extLst>
        </p:cNvPr>
        <p:cNvGrpSpPr/>
        <p:nvPr/>
      </p:nvGrpSpPr>
      <p:grpSpPr>
        <a:xfrm>
          <a:off x="0" y="0"/>
          <a:ext cx="0" cy="0"/>
          <a:chOff x="0" y="0"/>
          <a:chExt cx="0" cy="0"/>
        </a:xfrm>
      </p:grpSpPr>
      <p:pic>
        <p:nvPicPr>
          <p:cNvPr id="33" name="图片 32">
            <a:extLst>
              <a:ext uri="{FF2B5EF4-FFF2-40B4-BE49-F238E27FC236}">
                <a16:creationId xmlns:a16="http://schemas.microsoft.com/office/drawing/2014/main" id="{90C583E3-414A-6935-731D-5FB65182B98C}"/>
              </a:ext>
            </a:extLst>
          </p:cNvPr>
          <p:cNvPicPr>
            <a:picLocks noChangeAspect="1"/>
          </p:cNvPicPr>
          <p:nvPr/>
        </p:nvPicPr>
        <p:blipFill>
          <a:blip r:embed="rId3"/>
          <a:stretch>
            <a:fillRect/>
          </a:stretch>
        </p:blipFill>
        <p:spPr>
          <a:xfrm>
            <a:off x="1790581" y="384415"/>
            <a:ext cx="5321419" cy="2855396"/>
          </a:xfrm>
          <a:prstGeom prst="rect">
            <a:avLst/>
          </a:prstGeom>
        </p:spPr>
      </p:pic>
      <p:sp>
        <p:nvSpPr>
          <p:cNvPr id="2" name="灯片编号占位符 1">
            <a:extLst>
              <a:ext uri="{FF2B5EF4-FFF2-40B4-BE49-F238E27FC236}">
                <a16:creationId xmlns:a16="http://schemas.microsoft.com/office/drawing/2014/main" id="{D48F93D4-B918-169A-E34D-80E48E813E2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1772876D-A902-EDC6-FF64-3A3DCFAF6773}"/>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22" name="文本框 21">
            <a:extLst>
              <a:ext uri="{FF2B5EF4-FFF2-40B4-BE49-F238E27FC236}">
                <a16:creationId xmlns:a16="http://schemas.microsoft.com/office/drawing/2014/main" id="{431D5D0E-4863-FA8C-C76D-553B6510F4DC}"/>
              </a:ext>
            </a:extLst>
          </p:cNvPr>
          <p:cNvSpPr txBox="1"/>
          <p:nvPr/>
        </p:nvSpPr>
        <p:spPr>
          <a:xfrm>
            <a:off x="0" y="262741"/>
            <a:ext cx="6889315" cy="509627"/>
          </a:xfrm>
          <a:prstGeom prst="rect">
            <a:avLst/>
          </a:prstGeom>
          <a:noFill/>
        </p:spPr>
        <p:txBody>
          <a:bodyPr wrap="square">
            <a:spAutoFit/>
          </a:bodyPr>
          <a:lstStyle/>
          <a:p>
            <a:pPr>
              <a:lnSpc>
                <a:spcPct val="150000"/>
              </a:lnSpc>
            </a:pPr>
            <a:r>
              <a:rPr lang="en-US" altLang="zh-CN" sz="2000" b="1" dirty="0">
                <a:solidFill>
                  <a:srgbClr val="E8E8E8">
                    <a:lumMod val="25000"/>
                  </a:srgbClr>
                </a:solidFill>
              </a:rPr>
              <a:t>Fitted Arc in 3D</a:t>
            </a:r>
            <a:endParaRPr kumimoji="1" lang="en-US" altLang="zh-CN" sz="2000" dirty="0"/>
          </a:p>
        </p:txBody>
      </p:sp>
      <mc:AlternateContent xmlns:mc="http://schemas.openxmlformats.org/markup-compatibility/2006" xmlns:a14="http://schemas.microsoft.com/office/drawing/2010/main">
        <mc:Choice Requires="a14">
          <p:graphicFrame>
            <p:nvGraphicFramePr>
              <p:cNvPr id="31" name="表格 30">
                <a:extLst>
                  <a:ext uri="{FF2B5EF4-FFF2-40B4-BE49-F238E27FC236}">
                    <a16:creationId xmlns:a16="http://schemas.microsoft.com/office/drawing/2014/main" id="{0E89AC16-B7FD-343F-6804-6B277DE1C2B8}"/>
                  </a:ext>
                </a:extLst>
              </p:cNvPr>
              <p:cNvGraphicFramePr>
                <a:graphicFrameLocks noGrp="1"/>
              </p:cNvGraphicFramePr>
              <p:nvPr>
                <p:extLst>
                  <p:ext uri="{D42A27DB-BD31-4B8C-83A1-F6EECF244321}">
                    <p14:modId xmlns:p14="http://schemas.microsoft.com/office/powerpoint/2010/main" val="3628050966"/>
                  </p:ext>
                </p:extLst>
              </p:nvPr>
            </p:nvGraphicFramePr>
            <p:xfrm>
              <a:off x="260666" y="4111235"/>
              <a:ext cx="8622668" cy="2060374"/>
            </p:xfrm>
            <a:graphic>
              <a:graphicData uri="http://schemas.openxmlformats.org/drawingml/2006/table">
                <a:tbl>
                  <a:tblPr firstRow="1" bandRow="1">
                    <a:tableStyleId>{5C22544A-7EE6-4342-B048-85BDC9FD1C3A}</a:tableStyleId>
                  </a:tblPr>
                  <a:tblGrid>
                    <a:gridCol w="1369779">
                      <a:extLst>
                        <a:ext uri="{9D8B030D-6E8A-4147-A177-3AD203B41FA5}">
                          <a16:colId xmlns:a16="http://schemas.microsoft.com/office/drawing/2014/main" val="2984482097"/>
                        </a:ext>
                      </a:extLst>
                    </a:gridCol>
                    <a:gridCol w="571253">
                      <a:extLst>
                        <a:ext uri="{9D8B030D-6E8A-4147-A177-3AD203B41FA5}">
                          <a16:colId xmlns:a16="http://schemas.microsoft.com/office/drawing/2014/main" val="3690576953"/>
                        </a:ext>
                      </a:extLst>
                    </a:gridCol>
                    <a:gridCol w="609156">
                      <a:extLst>
                        <a:ext uri="{9D8B030D-6E8A-4147-A177-3AD203B41FA5}">
                          <a16:colId xmlns:a16="http://schemas.microsoft.com/office/drawing/2014/main" val="3913308773"/>
                        </a:ext>
                      </a:extLst>
                    </a:gridCol>
                    <a:gridCol w="612297">
                      <a:extLst>
                        <a:ext uri="{9D8B030D-6E8A-4147-A177-3AD203B41FA5}">
                          <a16:colId xmlns:a16="http://schemas.microsoft.com/office/drawing/2014/main" val="3201010624"/>
                        </a:ext>
                      </a:extLst>
                    </a:gridCol>
                    <a:gridCol w="643860">
                      <a:extLst>
                        <a:ext uri="{9D8B030D-6E8A-4147-A177-3AD203B41FA5}">
                          <a16:colId xmlns:a16="http://schemas.microsoft.com/office/drawing/2014/main" val="996474811"/>
                        </a:ext>
                      </a:extLst>
                    </a:gridCol>
                    <a:gridCol w="618612">
                      <a:extLst>
                        <a:ext uri="{9D8B030D-6E8A-4147-A177-3AD203B41FA5}">
                          <a16:colId xmlns:a16="http://schemas.microsoft.com/office/drawing/2014/main" val="3116637509"/>
                        </a:ext>
                      </a:extLst>
                    </a:gridCol>
                    <a:gridCol w="599673">
                      <a:extLst>
                        <a:ext uri="{9D8B030D-6E8A-4147-A177-3AD203B41FA5}">
                          <a16:colId xmlns:a16="http://schemas.microsoft.com/office/drawing/2014/main" val="2368492826"/>
                        </a:ext>
                      </a:extLst>
                    </a:gridCol>
                    <a:gridCol w="599673">
                      <a:extLst>
                        <a:ext uri="{9D8B030D-6E8A-4147-A177-3AD203B41FA5}">
                          <a16:colId xmlns:a16="http://schemas.microsoft.com/office/drawing/2014/main" val="2235213495"/>
                        </a:ext>
                      </a:extLst>
                    </a:gridCol>
                    <a:gridCol w="599673">
                      <a:extLst>
                        <a:ext uri="{9D8B030D-6E8A-4147-A177-3AD203B41FA5}">
                          <a16:colId xmlns:a16="http://schemas.microsoft.com/office/drawing/2014/main" val="2229875610"/>
                        </a:ext>
                      </a:extLst>
                    </a:gridCol>
                    <a:gridCol w="599673">
                      <a:extLst>
                        <a:ext uri="{9D8B030D-6E8A-4147-A177-3AD203B41FA5}">
                          <a16:colId xmlns:a16="http://schemas.microsoft.com/office/drawing/2014/main" val="129682136"/>
                        </a:ext>
                      </a:extLst>
                    </a:gridCol>
                    <a:gridCol w="599673">
                      <a:extLst>
                        <a:ext uri="{9D8B030D-6E8A-4147-A177-3AD203B41FA5}">
                          <a16:colId xmlns:a16="http://schemas.microsoft.com/office/drawing/2014/main" val="3838726896"/>
                        </a:ext>
                      </a:extLst>
                    </a:gridCol>
                    <a:gridCol w="599673">
                      <a:extLst>
                        <a:ext uri="{9D8B030D-6E8A-4147-A177-3AD203B41FA5}">
                          <a16:colId xmlns:a16="http://schemas.microsoft.com/office/drawing/2014/main" val="3495577182"/>
                        </a:ext>
                      </a:extLst>
                    </a:gridCol>
                    <a:gridCol w="599673">
                      <a:extLst>
                        <a:ext uri="{9D8B030D-6E8A-4147-A177-3AD203B41FA5}">
                          <a16:colId xmlns:a16="http://schemas.microsoft.com/office/drawing/2014/main" val="1587147621"/>
                        </a:ext>
                      </a:extLst>
                    </a:gridCol>
                  </a:tblGrid>
                  <a:tr h="194892">
                    <a:tc>
                      <a:txBody>
                        <a:bodyPr/>
                        <a:lstStyle/>
                        <a:p>
                          <a:pPr algn="ctr"/>
                          <a:r>
                            <a:rPr lang="en-US" altLang="zh-CN" sz="800" b="1" dirty="0">
                              <a:solidFill>
                                <a:schemeClr val="tx1"/>
                              </a:solidFill>
                            </a:rPr>
                            <a:t>Case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14:m>
                            <m:oMathPara xmlns:m="http://schemas.openxmlformats.org/officeDocument/2006/math">
                              <m:oMathParaPr>
                                <m:jc m:val="centerGroup"/>
                              </m:oMathParaPr>
                              <m:oMath xmlns:m="http://schemas.openxmlformats.org/officeDocument/2006/math">
                                <m:r>
                                  <a:rPr lang="en-US" altLang="zh-CN" sz="800" b="0" i="1" smtClean="0">
                                    <a:solidFill>
                                      <a:srgbClr val="E8E8E8">
                                        <a:lumMod val="25000"/>
                                      </a:srgbClr>
                                    </a:solidFill>
                                    <a:latin typeface="Cambria Math" panose="02040503050406030204" pitchFamily="18" charset="0"/>
                                  </a:rPr>
                                  <m:t>1</m:t>
                                </m:r>
                              </m:oMath>
                            </m:oMathPara>
                          </a14:m>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gridSpan="3">
                      <a:txBody>
                        <a:bodyPr/>
                        <a:lstStyle/>
                        <a:p>
                          <a:pPr algn="ctr"/>
                          <a14:m>
                            <m:oMathPara xmlns:m="http://schemas.openxmlformats.org/officeDocument/2006/math">
                              <m:oMathParaPr>
                                <m:jc m:val="centerGroup"/>
                              </m:oMathParaPr>
                              <m:oMath xmlns:m="http://schemas.openxmlformats.org/officeDocument/2006/math">
                                <m:r>
                                  <a:rPr lang="en-US" altLang="zh-CN" sz="800" b="0" i="1" smtClean="0">
                                    <a:solidFill>
                                      <a:srgbClr val="E8E8E8">
                                        <a:lumMod val="25000"/>
                                      </a:srgbClr>
                                    </a:solidFill>
                                    <a:latin typeface="Cambria Math" panose="02040503050406030204" pitchFamily="18" charset="0"/>
                                  </a:rPr>
                                  <m:t>2</m:t>
                                </m:r>
                              </m:oMath>
                            </m:oMathPara>
                          </a14:m>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6749888"/>
                      </a:ext>
                    </a:extLst>
                  </a:tr>
                  <a:tr h="219162">
                    <a:tc>
                      <a:txBody>
                        <a:bodyPr/>
                        <a:lstStyle/>
                        <a:p>
                          <a:pPr algn="ctr"/>
                          <a:r>
                            <a:rPr lang="en-US" altLang="zh-CN" sz="800" b="1" dirty="0">
                              <a:solidFill>
                                <a:schemeClr val="tx1"/>
                              </a:solidFill>
                            </a:rPr>
                            <a:t>Threshold parameter</a:t>
                          </a:r>
                          <a14:m>
                            <m:oMath xmlns:m="http://schemas.openxmlformats.org/officeDocument/2006/math">
                              <m:r>
                                <a:rPr lang="en-US" altLang="zh-CN" sz="800" smtClean="0">
                                  <a:solidFill>
                                    <a:srgbClr val="E8E8E8">
                                      <a:lumMod val="25000"/>
                                    </a:srgbClr>
                                  </a:solidFill>
                                  <a:latin typeface="Cambria Math" panose="02040503050406030204" pitchFamily="18" charset="0"/>
                                </a:rPr>
                                <m:t>(</m:t>
                              </m:r>
                              <m:r>
                                <a:rPr lang="zh-CN" altLang="en-US" sz="800" b="0" i="1" smtClean="0">
                                  <a:solidFill>
                                    <a:srgbClr val="E8E8E8">
                                      <a:lumMod val="25000"/>
                                    </a:srgbClr>
                                  </a:solidFill>
                                  <a:latin typeface="Cambria Math" panose="02040503050406030204" pitchFamily="18" charset="0"/>
                                </a:rPr>
                                <m:t>𝛼</m:t>
                              </m:r>
                              <m:r>
                                <a:rPr lang="en-US" altLang="zh-CN" sz="800" b="0" i="1" smtClean="0">
                                  <a:solidFill>
                                    <a:srgbClr val="E8E8E8">
                                      <a:lumMod val="25000"/>
                                    </a:srgbClr>
                                  </a:solidFill>
                                  <a:latin typeface="Cambria Math" panose="02040503050406030204" pitchFamily="18" charset="0"/>
                                </a:rPr>
                                <m:t>)</m:t>
                              </m:r>
                            </m:oMath>
                          </a14:m>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7850053"/>
                      </a:ext>
                    </a:extLst>
                  </a:tr>
                  <a:tr h="149777">
                    <a:tc>
                      <a:txBody>
                        <a:bodyPr/>
                        <a:lstStyle/>
                        <a:p>
                          <a:pPr algn="ctr"/>
                          <a:r>
                            <a:rPr lang="en-US" altLang="zh-CN" sz="800" b="1" dirty="0">
                              <a:solidFill>
                                <a:schemeClr val="tx1"/>
                              </a:solidFill>
                            </a:rPr>
                            <a:t>Max index </a:t>
                          </a:r>
                        </a:p>
                        <a:p>
                          <a:pPr algn="ct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( 0.5956)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( 1.0097 )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19 ( 1.0453 )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( 1.4926 )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752367"/>
                      </a:ext>
                    </a:extLst>
                  </a:tr>
                  <a:tr h="274748">
                    <a:tc>
                      <a:txBody>
                        <a:bodyPr/>
                        <a:lstStyle/>
                        <a:p>
                          <a:pPr algn="ctr"/>
                          <a:r>
                            <a:rPr lang="en-US" altLang="zh-CN" sz="800" b="1" dirty="0">
                              <a:solidFill>
                                <a:schemeClr val="tx1"/>
                              </a:solidFill>
                            </a:rPr>
                            <a:t>Threshold</a:t>
                          </a:r>
                          <a:r>
                            <a:rPr lang="en-US" altLang="zh-CN" sz="800" b="1" baseline="0" dirty="0">
                              <a:solidFill>
                                <a:schemeClr val="tx1"/>
                              </a:solidFill>
                            </a:rPr>
                            <a:t> </a:t>
                          </a:r>
                        </a:p>
                        <a:p>
                          <a:pPr algn="ctr"/>
                          <a:r>
                            <a:rPr lang="en-US" altLang="zh-CN" sz="800" b="1" dirty="0">
                              <a:solidFill>
                                <a:schemeClr val="tx1"/>
                              </a:solidFill>
                            </a:rPr>
                            <a:t>(</a:t>
                          </a:r>
                          <a14:m>
                            <m:oMath xmlns:m="http://schemas.openxmlformats.org/officeDocument/2006/math">
                              <m:r>
                                <a:rPr lang="zh-CN" altLang="en-US" sz="800" b="0" i="1" smtClean="0">
                                  <a:solidFill>
                                    <a:srgbClr val="E8E8E8">
                                      <a:lumMod val="25000"/>
                                    </a:srgbClr>
                                  </a:solidFill>
                                  <a:latin typeface="Cambria Math" panose="02040503050406030204" pitchFamily="18" charset="0"/>
                                </a:rPr>
                                <m:t>𝛼</m:t>
                              </m:r>
                              <m:r>
                                <a:rPr lang="en-US" altLang="zh-CN" sz="800" b="0" i="1" smtClean="0">
                                  <a:solidFill>
                                    <a:srgbClr val="E8E8E8">
                                      <a:lumMod val="25000"/>
                                    </a:srgbClr>
                                  </a:solidFill>
                                  <a:latin typeface="Cambria Math" panose="02040503050406030204" pitchFamily="18" charset="0"/>
                                </a:rPr>
                                <m:t>𝑚𝑎𝑥</m:t>
                              </m:r>
                            </m:oMath>
                          </a14:m>
                          <a:r>
                            <a:rPr lang="en-US" altLang="zh-CN" sz="800" b="1" dirty="0">
                              <a:solidFill>
                                <a:schemeClr val="tx1"/>
                              </a:solidFill>
                            </a:rPr>
                            <a:t> )</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0.1191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0.2978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0.4765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0.2019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0.5048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0.8077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0.2090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0.5226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0.8362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0.2985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0.7463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1.1941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3889546"/>
                      </a:ext>
                    </a:extLst>
                  </a:tr>
                  <a:tr h="2618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Start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p>
                        <a:p>
                          <a:pPr algn="ctr"/>
                          <a:r>
                            <a:rPr lang="en-US" altLang="zh-CN" sz="800" dirty="0">
                              <a:solidFill>
                                <a:schemeClr val="tx1"/>
                              </a:solidFill>
                            </a:rPr>
                            <a:t>( 0.1251 )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 ( 0.3215 )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15</a:t>
                          </a:r>
                        </a:p>
                        <a:p>
                          <a:pPr algn="ctr"/>
                          <a:r>
                            <a:rPr lang="en-US" altLang="zh-CN" sz="800" dirty="0">
                              <a:solidFill>
                                <a:schemeClr val="tx1"/>
                              </a:solidFill>
                            </a:rPr>
                            <a:t>( 0.5343 )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( 0.2183 )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 ( 0.5457 )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( 0.8094 )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(0.2196)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14 ( 0.5296 )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( 0.9165 )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( 0.4495 )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 ( 0.8545 )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(1.2433)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7980325"/>
                      </a:ext>
                    </a:extLst>
                  </a:tr>
                  <a:tr h="2867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End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(Curvature)</a:t>
                          </a:r>
                          <a:endParaRPr lang="zh-CN" altLang="en-US" sz="8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( 0.1219 )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 ( 0.3307 )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( 0.4774 )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( 0.2263 )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23 ( 0.5310 )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( 0.8147 )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( 0.2304 )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24 ( 0.5268 )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(0.9261)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25</a:t>
                          </a:r>
                        </a:p>
                        <a:p>
                          <a:pPr algn="ctr"/>
                          <a:r>
                            <a:rPr lang="en-US" altLang="zh-CN" sz="800" dirty="0">
                              <a:solidFill>
                                <a:schemeClr val="tx1"/>
                              </a:solidFill>
                            </a:rPr>
                            <a:t>( 0.3560 )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22 ( 0.7768 )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19</a:t>
                          </a:r>
                        </a:p>
                        <a:p>
                          <a:pPr algn="ctr"/>
                          <a:r>
                            <a:rPr lang="en-US" altLang="zh-CN" sz="800" dirty="0">
                              <a:solidFill>
                                <a:schemeClr val="tx1"/>
                              </a:solidFill>
                            </a:rPr>
                            <a:t>(1.4594)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1249255"/>
                      </a:ext>
                    </a:extLst>
                  </a:tr>
                  <a:tr h="286732">
                    <a:tc>
                      <a:txBody>
                        <a:bodyPr/>
                        <a:lstStyle/>
                        <a:p>
                          <a:pPr algn="ctr"/>
                          <a:r>
                            <a:rPr lang="en-US" altLang="zh-CN" sz="800" b="1" dirty="0">
                              <a:solidFill>
                                <a:schemeClr val="tx1"/>
                              </a:solidFill>
                            </a:rPr>
                            <a:t>Segment point count</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080785"/>
                      </a:ext>
                    </a:extLst>
                  </a:tr>
                </a:tbl>
              </a:graphicData>
            </a:graphic>
          </p:graphicFrame>
        </mc:Choice>
        <mc:Fallback xmlns="">
          <p:graphicFrame>
            <p:nvGraphicFramePr>
              <p:cNvPr id="31" name="表格 30">
                <a:extLst>
                  <a:ext uri="{FF2B5EF4-FFF2-40B4-BE49-F238E27FC236}">
                    <a16:creationId xmlns:a16="http://schemas.microsoft.com/office/drawing/2014/main" id="{0E89AC16-B7FD-343F-6804-6B277DE1C2B8}"/>
                  </a:ext>
                </a:extLst>
              </p:cNvPr>
              <p:cNvGraphicFramePr>
                <a:graphicFrameLocks noGrp="1"/>
              </p:cNvGraphicFramePr>
              <p:nvPr>
                <p:extLst>
                  <p:ext uri="{D42A27DB-BD31-4B8C-83A1-F6EECF244321}">
                    <p14:modId xmlns:p14="http://schemas.microsoft.com/office/powerpoint/2010/main" val="3628050966"/>
                  </p:ext>
                </p:extLst>
              </p:nvPr>
            </p:nvGraphicFramePr>
            <p:xfrm>
              <a:off x="260666" y="4111235"/>
              <a:ext cx="8622668" cy="2060374"/>
            </p:xfrm>
            <a:graphic>
              <a:graphicData uri="http://schemas.openxmlformats.org/drawingml/2006/table">
                <a:tbl>
                  <a:tblPr firstRow="1" bandRow="1">
                    <a:tableStyleId>{5C22544A-7EE6-4342-B048-85BDC9FD1C3A}</a:tableStyleId>
                  </a:tblPr>
                  <a:tblGrid>
                    <a:gridCol w="1369779">
                      <a:extLst>
                        <a:ext uri="{9D8B030D-6E8A-4147-A177-3AD203B41FA5}">
                          <a16:colId xmlns:a16="http://schemas.microsoft.com/office/drawing/2014/main" val="2984482097"/>
                        </a:ext>
                      </a:extLst>
                    </a:gridCol>
                    <a:gridCol w="571253">
                      <a:extLst>
                        <a:ext uri="{9D8B030D-6E8A-4147-A177-3AD203B41FA5}">
                          <a16:colId xmlns:a16="http://schemas.microsoft.com/office/drawing/2014/main" val="3690576953"/>
                        </a:ext>
                      </a:extLst>
                    </a:gridCol>
                    <a:gridCol w="609156">
                      <a:extLst>
                        <a:ext uri="{9D8B030D-6E8A-4147-A177-3AD203B41FA5}">
                          <a16:colId xmlns:a16="http://schemas.microsoft.com/office/drawing/2014/main" val="3913308773"/>
                        </a:ext>
                      </a:extLst>
                    </a:gridCol>
                    <a:gridCol w="612297">
                      <a:extLst>
                        <a:ext uri="{9D8B030D-6E8A-4147-A177-3AD203B41FA5}">
                          <a16:colId xmlns:a16="http://schemas.microsoft.com/office/drawing/2014/main" val="3201010624"/>
                        </a:ext>
                      </a:extLst>
                    </a:gridCol>
                    <a:gridCol w="643860">
                      <a:extLst>
                        <a:ext uri="{9D8B030D-6E8A-4147-A177-3AD203B41FA5}">
                          <a16:colId xmlns:a16="http://schemas.microsoft.com/office/drawing/2014/main" val="996474811"/>
                        </a:ext>
                      </a:extLst>
                    </a:gridCol>
                    <a:gridCol w="618612">
                      <a:extLst>
                        <a:ext uri="{9D8B030D-6E8A-4147-A177-3AD203B41FA5}">
                          <a16:colId xmlns:a16="http://schemas.microsoft.com/office/drawing/2014/main" val="3116637509"/>
                        </a:ext>
                      </a:extLst>
                    </a:gridCol>
                    <a:gridCol w="599673">
                      <a:extLst>
                        <a:ext uri="{9D8B030D-6E8A-4147-A177-3AD203B41FA5}">
                          <a16:colId xmlns:a16="http://schemas.microsoft.com/office/drawing/2014/main" val="2368492826"/>
                        </a:ext>
                      </a:extLst>
                    </a:gridCol>
                    <a:gridCol w="599673">
                      <a:extLst>
                        <a:ext uri="{9D8B030D-6E8A-4147-A177-3AD203B41FA5}">
                          <a16:colId xmlns:a16="http://schemas.microsoft.com/office/drawing/2014/main" val="2235213495"/>
                        </a:ext>
                      </a:extLst>
                    </a:gridCol>
                    <a:gridCol w="599673">
                      <a:extLst>
                        <a:ext uri="{9D8B030D-6E8A-4147-A177-3AD203B41FA5}">
                          <a16:colId xmlns:a16="http://schemas.microsoft.com/office/drawing/2014/main" val="2229875610"/>
                        </a:ext>
                      </a:extLst>
                    </a:gridCol>
                    <a:gridCol w="599673">
                      <a:extLst>
                        <a:ext uri="{9D8B030D-6E8A-4147-A177-3AD203B41FA5}">
                          <a16:colId xmlns:a16="http://schemas.microsoft.com/office/drawing/2014/main" val="129682136"/>
                        </a:ext>
                      </a:extLst>
                    </a:gridCol>
                    <a:gridCol w="599673">
                      <a:extLst>
                        <a:ext uri="{9D8B030D-6E8A-4147-A177-3AD203B41FA5}">
                          <a16:colId xmlns:a16="http://schemas.microsoft.com/office/drawing/2014/main" val="3838726896"/>
                        </a:ext>
                      </a:extLst>
                    </a:gridCol>
                    <a:gridCol w="599673">
                      <a:extLst>
                        <a:ext uri="{9D8B030D-6E8A-4147-A177-3AD203B41FA5}">
                          <a16:colId xmlns:a16="http://schemas.microsoft.com/office/drawing/2014/main" val="3495577182"/>
                        </a:ext>
                      </a:extLst>
                    </a:gridCol>
                    <a:gridCol w="599673">
                      <a:extLst>
                        <a:ext uri="{9D8B030D-6E8A-4147-A177-3AD203B41FA5}">
                          <a16:colId xmlns:a16="http://schemas.microsoft.com/office/drawing/2014/main" val="1587147621"/>
                        </a:ext>
                      </a:extLst>
                    </a:gridCol>
                  </a:tblGrid>
                  <a:tr h="213360">
                    <a:tc>
                      <a:txBody>
                        <a:bodyPr/>
                        <a:lstStyle/>
                        <a:p>
                          <a:pPr algn="ctr"/>
                          <a:r>
                            <a:rPr lang="en-US" altLang="zh-CN" sz="800" b="1" dirty="0">
                              <a:solidFill>
                                <a:schemeClr val="tx1"/>
                              </a:solidFill>
                            </a:rPr>
                            <a:t>Case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6531" t="-2857" r="-305442" b="-874286"/>
                          </a:stretch>
                        </a:blipFill>
                      </a:tcPr>
                    </a:tc>
                    <a:tc hMerge="1">
                      <a:txBody>
                        <a:bodyPr/>
                        <a:lstStyle/>
                        <a:p>
                          <a:endParaRPr lang="zh-CN" altLang="en-US"/>
                        </a:p>
                      </a:txBody>
                      <a:tcPr/>
                    </a:tc>
                    <a:tc hMerge="1">
                      <a:txBody>
                        <a:bodyPr/>
                        <a:lstStyle/>
                        <a:p>
                          <a:endParaRPr lang="zh-CN" altLang="en-US"/>
                        </a:p>
                      </a:txBody>
                      <a:tcPr/>
                    </a:tc>
                    <a:tc gridSpan="3">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9608" t="-2857" r="-193464" b="-874286"/>
                          </a:stretch>
                        </a:blipFill>
                      </a:tcPr>
                    </a:tc>
                    <a:tc hMerge="1">
                      <a:txBody>
                        <a:bodyPr/>
                        <a:lstStyle/>
                        <a:p>
                          <a:endParaRPr lang="zh-CN" altLang="en-US"/>
                        </a:p>
                      </a:txBody>
                      <a:tcPr/>
                    </a:tc>
                    <a:tc hMerge="1">
                      <a:txBody>
                        <a:bodyPr/>
                        <a:lstStyle/>
                        <a:p>
                          <a:endParaRPr lang="zh-CN" altLang="en-US"/>
                        </a:p>
                      </a:txBody>
                      <a:tcPr/>
                    </a:tc>
                    <a:tc gridSpan="3">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6749888"/>
                      </a:ext>
                    </a:extLst>
                  </a:tr>
                  <a:tr h="219162">
                    <a:tc>
                      <a:txBody>
                        <a:bodyPr/>
                        <a:lstStyle/>
                        <a:p>
                          <a:endParaRPr lang="zh-CN"/>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0000" r="-529778" b="-750000"/>
                          </a:stretch>
                        </a:blip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7850053"/>
                      </a:ext>
                    </a:extLst>
                  </a:tr>
                  <a:tr h="335280">
                    <a:tc>
                      <a:txBody>
                        <a:bodyPr/>
                        <a:lstStyle/>
                        <a:p>
                          <a:pPr algn="ctr"/>
                          <a:r>
                            <a:rPr lang="en-US" altLang="zh-CN" sz="800" b="1" dirty="0">
                              <a:solidFill>
                                <a:schemeClr val="tx1"/>
                              </a:solidFill>
                            </a:rPr>
                            <a:t>Max index </a:t>
                          </a:r>
                        </a:p>
                        <a:p>
                          <a:pPr algn="ct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( 0.5956)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( 1.0097 )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19 ( 1.0453 )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18 ( 1.4926 )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1752367"/>
                      </a:ext>
                    </a:extLst>
                  </a:tr>
                  <a:tr h="335280">
                    <a:tc>
                      <a:txBody>
                        <a:bodyPr/>
                        <a:lstStyle/>
                        <a:p>
                          <a:endParaRPr lang="zh-CN"/>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30909" r="-529778" b="-290909"/>
                          </a:stretch>
                        </a:blipFill>
                      </a:tcPr>
                    </a:tc>
                    <a:tc>
                      <a:txBody>
                        <a:bodyPr/>
                        <a:lstStyle/>
                        <a:p>
                          <a:pPr algn="ctr"/>
                          <a:r>
                            <a:rPr lang="en-US" altLang="zh-CN" sz="800" dirty="0">
                              <a:solidFill>
                                <a:schemeClr val="tx1"/>
                              </a:solidFill>
                            </a:rPr>
                            <a:t>0.1191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0.2978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0.4765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0.2019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0.5048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0.8077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0.2090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0.5226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0.8362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0.2985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0.7463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1.1941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3889546"/>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Start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dirty="0">
                              <a:solidFill>
                                <a:schemeClr val="tx1"/>
                              </a:solidFill>
                            </a:rPr>
                            <a:t>(Curvature)</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p>
                        <a:p>
                          <a:pPr algn="ctr"/>
                          <a:r>
                            <a:rPr lang="en-US" altLang="zh-CN" sz="800" dirty="0">
                              <a:solidFill>
                                <a:schemeClr val="tx1"/>
                              </a:solidFill>
                            </a:rPr>
                            <a:t>( 0.1251 )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11 ( 0.3215 )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15</a:t>
                          </a:r>
                        </a:p>
                        <a:p>
                          <a:pPr algn="ctr"/>
                          <a:r>
                            <a:rPr lang="en-US" altLang="zh-CN" sz="800" dirty="0">
                              <a:solidFill>
                                <a:schemeClr val="tx1"/>
                              </a:solidFill>
                            </a:rPr>
                            <a:t>( 0.5343 )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( 0.2183 )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 ( 0.5457 )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( 0.8094 )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(0.2196)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14 ( 0.5296 )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( 0.9165 )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( 0.4495 )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15 ( 0.8545 )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(1.2433)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7980325"/>
                      </a:ext>
                    </a:extLst>
                  </a:tr>
                  <a:tr h="335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End index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b="1" kern="1200" dirty="0">
                              <a:solidFill>
                                <a:schemeClr val="tx1"/>
                              </a:solidFill>
                              <a:latin typeface="+mn-lt"/>
                              <a:ea typeface="+mn-ea"/>
                              <a:cs typeface="+mn-cs"/>
                            </a:rPr>
                            <a:t>(Curvature)</a:t>
                          </a:r>
                          <a:endParaRPr lang="zh-CN" altLang="en-US" sz="8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( 0.1219 )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 ( 0.3307 )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( 0.4774 )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( 0.2263 )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23 ( 0.5310 )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( 0.8147 )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p>
                        <a:p>
                          <a:pPr algn="ctr"/>
                          <a:r>
                            <a:rPr lang="en-US" altLang="zh-CN" sz="800" dirty="0">
                              <a:solidFill>
                                <a:schemeClr val="tx1"/>
                              </a:solidFill>
                            </a:rPr>
                            <a:t>( 0.2304 )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24 ( 0.5268 )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21</a:t>
                          </a:r>
                        </a:p>
                        <a:p>
                          <a:pPr algn="ctr"/>
                          <a:r>
                            <a:rPr lang="en-US" altLang="zh-CN" sz="800" dirty="0">
                              <a:solidFill>
                                <a:schemeClr val="tx1"/>
                              </a:solidFill>
                            </a:rPr>
                            <a:t>(0.9261)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25</a:t>
                          </a:r>
                        </a:p>
                        <a:p>
                          <a:pPr algn="ctr"/>
                          <a:r>
                            <a:rPr lang="en-US" altLang="zh-CN" sz="800" dirty="0">
                              <a:solidFill>
                                <a:schemeClr val="tx1"/>
                              </a:solidFill>
                            </a:rPr>
                            <a:t>( 0.3560 )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22 ( 0.7768 )</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19</a:t>
                          </a:r>
                        </a:p>
                        <a:p>
                          <a:pPr algn="ctr"/>
                          <a:r>
                            <a:rPr lang="en-US" altLang="zh-CN" sz="800" dirty="0">
                              <a:solidFill>
                                <a:schemeClr val="tx1"/>
                              </a:solidFill>
                            </a:rPr>
                            <a:t>(1.4594)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1249255"/>
                      </a:ext>
                    </a:extLst>
                  </a:tr>
                  <a:tr h="286732">
                    <a:tc>
                      <a:txBody>
                        <a:bodyPr/>
                        <a:lstStyle/>
                        <a:p>
                          <a:pPr algn="ctr"/>
                          <a:r>
                            <a:rPr lang="en-US" altLang="zh-CN" sz="800" b="1" dirty="0">
                              <a:solidFill>
                                <a:schemeClr val="tx1"/>
                              </a:solidFill>
                            </a:rPr>
                            <a:t>Segment point count</a:t>
                          </a:r>
                          <a:endParaRPr lang="zh-CN" altLang="en-US" sz="800"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13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solidFill>
                            </a:rPr>
                            <a:t>21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5</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080785"/>
                      </a:ext>
                    </a:extLst>
                  </a:tr>
                </a:tbl>
              </a:graphicData>
            </a:graphic>
          </p:graphicFrame>
        </mc:Fallback>
      </mc:AlternateContent>
      <p:pic>
        <p:nvPicPr>
          <p:cNvPr id="4" name="图片 3">
            <a:extLst>
              <a:ext uri="{FF2B5EF4-FFF2-40B4-BE49-F238E27FC236}">
                <a16:creationId xmlns:a16="http://schemas.microsoft.com/office/drawing/2014/main" id="{6C15EE87-D084-5A89-5DD1-23D661E0C6FF}"/>
              </a:ext>
            </a:extLst>
          </p:cNvPr>
          <p:cNvPicPr>
            <a:picLocks noChangeAspect="1"/>
          </p:cNvPicPr>
          <p:nvPr/>
        </p:nvPicPr>
        <p:blipFill>
          <a:blip r:embed="rId5"/>
          <a:srcRect t="3008"/>
          <a:stretch>
            <a:fillRect/>
          </a:stretch>
        </p:blipFill>
        <p:spPr>
          <a:xfrm>
            <a:off x="2522076" y="3213099"/>
            <a:ext cx="1929214" cy="868875"/>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1E8C9B04-6AE5-66ED-1CC3-46EB2BD56B61}"/>
                  </a:ext>
                </a:extLst>
              </p:cNvPr>
              <p:cNvSpPr txBox="1"/>
              <p:nvPr/>
            </p:nvSpPr>
            <p:spPr>
              <a:xfrm>
                <a:off x="2673350" y="3198168"/>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m:t>
                      </m:r>
                      <m:r>
                        <a:rPr lang="en-US" altLang="zh-CN" sz="900" b="0" i="1" smtClean="0">
                          <a:solidFill>
                            <a:srgbClr val="FF0000"/>
                          </a:solidFill>
                          <a:latin typeface="Cambria Math" panose="02040503050406030204" pitchFamily="18" charset="0"/>
                        </a:rPr>
                        <m:t>0</m:t>
                      </m:r>
                      <m:r>
                        <a:rPr lang="en-US" altLang="zh-CN" sz="900" b="0" i="1" smtClean="0">
                          <a:solidFill>
                            <a:srgbClr val="FF0000"/>
                          </a:solidFill>
                          <a:latin typeface="Cambria Math" panose="02040503050406030204" pitchFamily="18" charset="0"/>
                        </a:rPr>
                        <m:t>.</m:t>
                      </m:r>
                      <m:r>
                        <a:rPr lang="en-US" altLang="zh-CN" sz="900" b="0" i="1" smtClean="0">
                          <a:solidFill>
                            <a:srgbClr val="FF0000"/>
                          </a:solidFill>
                          <a:latin typeface="Cambria Math" panose="02040503050406030204" pitchFamily="18" charset="0"/>
                        </a:rPr>
                        <m:t>8</m:t>
                      </m:r>
                    </m:oMath>
                  </m:oMathPara>
                </a14:m>
                <a:endParaRPr lang="zh-CN" altLang="en-US" sz="900" dirty="0">
                  <a:solidFill>
                    <a:srgbClr val="FF0000"/>
                  </a:solidFill>
                </a:endParaRPr>
              </a:p>
            </p:txBody>
          </p:sp>
        </mc:Choice>
        <mc:Fallback>
          <p:sp>
            <p:nvSpPr>
              <p:cNvPr id="5" name="文本框 4">
                <a:extLst>
                  <a:ext uri="{FF2B5EF4-FFF2-40B4-BE49-F238E27FC236}">
                    <a16:creationId xmlns:a16="http://schemas.microsoft.com/office/drawing/2014/main" id="{1E8C9B04-6AE5-66ED-1CC3-46EB2BD56B61}"/>
                  </a:ext>
                </a:extLst>
              </p:cNvPr>
              <p:cNvSpPr txBox="1">
                <a:spLocks noRot="1" noChangeAspect="1" noMove="1" noResize="1" noEditPoints="1" noAdjustHandles="1" noChangeArrowheads="1" noChangeShapeType="1" noTextEdit="1"/>
              </p:cNvSpPr>
              <p:nvPr/>
            </p:nvSpPr>
            <p:spPr>
              <a:xfrm>
                <a:off x="2673350" y="3198168"/>
                <a:ext cx="663576" cy="2308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C3219829-C131-DBAB-421A-7FF009088994}"/>
                  </a:ext>
                </a:extLst>
              </p:cNvPr>
              <p:cNvSpPr txBox="1"/>
              <p:nvPr/>
            </p:nvSpPr>
            <p:spPr>
              <a:xfrm>
                <a:off x="3645208" y="3198168"/>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m:t>
                      </m:r>
                      <m:r>
                        <a:rPr lang="en-US" altLang="zh-CN" sz="900" b="0" i="1" smtClean="0">
                          <a:solidFill>
                            <a:srgbClr val="FF0000"/>
                          </a:solidFill>
                          <a:latin typeface="Cambria Math" panose="02040503050406030204" pitchFamily="18" charset="0"/>
                        </a:rPr>
                        <m:t>0</m:t>
                      </m:r>
                      <m:r>
                        <a:rPr lang="en-US" altLang="zh-CN" sz="900" b="0" i="1" smtClean="0">
                          <a:solidFill>
                            <a:srgbClr val="FF0000"/>
                          </a:solidFill>
                          <a:latin typeface="Cambria Math" panose="02040503050406030204" pitchFamily="18" charset="0"/>
                        </a:rPr>
                        <m:t>.</m:t>
                      </m:r>
                      <m:r>
                        <a:rPr lang="en-US" altLang="zh-CN" sz="900" b="0" i="1" smtClean="0">
                          <a:solidFill>
                            <a:srgbClr val="FF0000"/>
                          </a:solidFill>
                          <a:latin typeface="Cambria Math" panose="02040503050406030204" pitchFamily="18" charset="0"/>
                        </a:rPr>
                        <m:t>7</m:t>
                      </m:r>
                    </m:oMath>
                  </m:oMathPara>
                </a14:m>
                <a:endParaRPr lang="zh-CN" altLang="en-US" sz="900" dirty="0">
                  <a:solidFill>
                    <a:srgbClr val="FF0000"/>
                  </a:solidFill>
                </a:endParaRPr>
              </a:p>
            </p:txBody>
          </p:sp>
        </mc:Choice>
        <mc:Fallback>
          <p:sp>
            <p:nvSpPr>
              <p:cNvPr id="6" name="文本框 5">
                <a:extLst>
                  <a:ext uri="{FF2B5EF4-FFF2-40B4-BE49-F238E27FC236}">
                    <a16:creationId xmlns:a16="http://schemas.microsoft.com/office/drawing/2014/main" id="{C3219829-C131-DBAB-421A-7FF009088994}"/>
                  </a:ext>
                </a:extLst>
              </p:cNvPr>
              <p:cNvSpPr txBox="1">
                <a:spLocks noRot="1" noChangeAspect="1" noMove="1" noResize="1" noEditPoints="1" noAdjustHandles="1" noChangeArrowheads="1" noChangeShapeType="1" noTextEdit="1"/>
              </p:cNvSpPr>
              <p:nvPr/>
            </p:nvSpPr>
            <p:spPr>
              <a:xfrm>
                <a:off x="3645208" y="3198168"/>
                <a:ext cx="663576" cy="230832"/>
              </a:xfrm>
              <a:prstGeom prst="rect">
                <a:avLst/>
              </a:prstGeom>
              <a:blipFill>
                <a:blip r:embed="rId7"/>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CAF7C3A2-C77C-8181-470B-134F0CE1B8B2}"/>
              </a:ext>
            </a:extLst>
          </p:cNvPr>
          <p:cNvPicPr>
            <a:picLocks noChangeAspect="1"/>
          </p:cNvPicPr>
          <p:nvPr/>
        </p:nvPicPr>
        <p:blipFill>
          <a:blip r:embed="rId8"/>
          <a:stretch>
            <a:fillRect/>
          </a:stretch>
        </p:blipFill>
        <p:spPr>
          <a:xfrm>
            <a:off x="4519430" y="3197091"/>
            <a:ext cx="865369" cy="890727"/>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0D103E86-8974-B641-2433-BC61846E0B5E}"/>
                  </a:ext>
                </a:extLst>
              </p:cNvPr>
              <p:cNvSpPr txBox="1"/>
              <p:nvPr/>
            </p:nvSpPr>
            <p:spPr>
              <a:xfrm>
                <a:off x="4563151" y="3198168"/>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m:t>
                      </m:r>
                      <m:r>
                        <a:rPr lang="en-US" altLang="zh-CN" sz="900" b="0" i="1" smtClean="0">
                          <a:solidFill>
                            <a:srgbClr val="FF0000"/>
                          </a:solidFill>
                          <a:latin typeface="Cambria Math" panose="02040503050406030204" pitchFamily="18" charset="0"/>
                        </a:rPr>
                        <m:t>0</m:t>
                      </m:r>
                      <m:r>
                        <a:rPr lang="en-US" altLang="zh-CN" sz="900" b="0" i="1" smtClean="0">
                          <a:solidFill>
                            <a:srgbClr val="FF0000"/>
                          </a:solidFill>
                          <a:latin typeface="Cambria Math" panose="02040503050406030204" pitchFamily="18" charset="0"/>
                        </a:rPr>
                        <m:t>.</m:t>
                      </m:r>
                      <m:r>
                        <a:rPr lang="en-US" altLang="zh-CN" sz="900" b="0" i="1" smtClean="0">
                          <a:solidFill>
                            <a:srgbClr val="FF0000"/>
                          </a:solidFill>
                          <a:latin typeface="Cambria Math" panose="02040503050406030204" pitchFamily="18" charset="0"/>
                        </a:rPr>
                        <m:t>6</m:t>
                      </m:r>
                    </m:oMath>
                  </m:oMathPara>
                </a14:m>
                <a:endParaRPr lang="zh-CN" altLang="en-US" sz="900" dirty="0">
                  <a:solidFill>
                    <a:srgbClr val="FF0000"/>
                  </a:solidFill>
                </a:endParaRPr>
              </a:p>
            </p:txBody>
          </p:sp>
        </mc:Choice>
        <mc:Fallback>
          <p:sp>
            <p:nvSpPr>
              <p:cNvPr id="9" name="文本框 8">
                <a:extLst>
                  <a:ext uri="{FF2B5EF4-FFF2-40B4-BE49-F238E27FC236}">
                    <a16:creationId xmlns:a16="http://schemas.microsoft.com/office/drawing/2014/main" id="{0D103E86-8974-B641-2433-BC61846E0B5E}"/>
                  </a:ext>
                </a:extLst>
              </p:cNvPr>
              <p:cNvSpPr txBox="1">
                <a:spLocks noRot="1" noChangeAspect="1" noMove="1" noResize="1" noEditPoints="1" noAdjustHandles="1" noChangeArrowheads="1" noChangeShapeType="1" noTextEdit="1"/>
              </p:cNvSpPr>
              <p:nvPr/>
            </p:nvSpPr>
            <p:spPr>
              <a:xfrm>
                <a:off x="4563151" y="3198168"/>
                <a:ext cx="663576" cy="230832"/>
              </a:xfrm>
              <a:prstGeom prst="rect">
                <a:avLst/>
              </a:prstGeom>
              <a:blipFill>
                <a:blip r:embed="rId9"/>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46EBCCA3-E000-33B4-0AEA-7B4C85794F16}"/>
              </a:ext>
            </a:extLst>
          </p:cNvPr>
          <p:cNvPicPr>
            <a:picLocks noChangeAspect="1"/>
          </p:cNvPicPr>
          <p:nvPr/>
        </p:nvPicPr>
        <p:blipFill>
          <a:blip r:embed="rId10"/>
          <a:stretch>
            <a:fillRect/>
          </a:stretch>
        </p:blipFill>
        <p:spPr>
          <a:xfrm>
            <a:off x="5428519" y="3185055"/>
            <a:ext cx="943705" cy="914442"/>
          </a:xfrm>
          <a:prstGeom prst="rect">
            <a:avLst/>
          </a:prstGeom>
        </p:spPr>
      </p:pic>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86FB0DC0-1F28-A895-F8F2-D822AEB8EC02}"/>
                  </a:ext>
                </a:extLst>
              </p:cNvPr>
              <p:cNvSpPr txBox="1"/>
              <p:nvPr/>
            </p:nvSpPr>
            <p:spPr>
              <a:xfrm>
                <a:off x="5547769" y="3185055"/>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m:t>
                      </m:r>
                      <m:r>
                        <a:rPr lang="en-US" altLang="zh-CN" sz="900" b="0" i="1" smtClean="0">
                          <a:solidFill>
                            <a:srgbClr val="FF0000"/>
                          </a:solidFill>
                          <a:latin typeface="Cambria Math" panose="02040503050406030204" pitchFamily="18" charset="0"/>
                        </a:rPr>
                        <m:t>0</m:t>
                      </m:r>
                      <m:r>
                        <a:rPr lang="en-US" altLang="zh-CN" sz="900" b="0" i="1" smtClean="0">
                          <a:solidFill>
                            <a:srgbClr val="FF0000"/>
                          </a:solidFill>
                          <a:latin typeface="Cambria Math" panose="02040503050406030204" pitchFamily="18" charset="0"/>
                        </a:rPr>
                        <m:t>.</m:t>
                      </m:r>
                      <m:r>
                        <a:rPr lang="en-US" altLang="zh-CN" sz="900" b="0" i="1" smtClean="0">
                          <a:solidFill>
                            <a:srgbClr val="FF0000"/>
                          </a:solidFill>
                          <a:latin typeface="Cambria Math" panose="02040503050406030204" pitchFamily="18" charset="0"/>
                        </a:rPr>
                        <m:t>8</m:t>
                      </m:r>
                    </m:oMath>
                  </m:oMathPara>
                </a14:m>
                <a:endParaRPr lang="zh-CN" altLang="en-US" sz="900" dirty="0">
                  <a:solidFill>
                    <a:srgbClr val="FF0000"/>
                  </a:solidFill>
                </a:endParaRPr>
              </a:p>
            </p:txBody>
          </p:sp>
        </mc:Choice>
        <mc:Fallback>
          <p:sp>
            <p:nvSpPr>
              <p:cNvPr id="12" name="文本框 11">
                <a:extLst>
                  <a:ext uri="{FF2B5EF4-FFF2-40B4-BE49-F238E27FC236}">
                    <a16:creationId xmlns:a16="http://schemas.microsoft.com/office/drawing/2014/main" id="{86FB0DC0-1F28-A895-F8F2-D822AEB8EC02}"/>
                  </a:ext>
                </a:extLst>
              </p:cNvPr>
              <p:cNvSpPr txBox="1">
                <a:spLocks noRot="1" noChangeAspect="1" noMove="1" noResize="1" noEditPoints="1" noAdjustHandles="1" noChangeArrowheads="1" noChangeShapeType="1" noTextEdit="1"/>
              </p:cNvSpPr>
              <p:nvPr/>
            </p:nvSpPr>
            <p:spPr>
              <a:xfrm>
                <a:off x="5547769" y="3185055"/>
                <a:ext cx="663576" cy="23083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7974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AA3B7-1AB0-0DA4-DF74-E5FE64EFA6A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3D1DE84-5291-AB26-24AA-8C258E6F61E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8" name="文本框 7">
            <a:extLst>
              <a:ext uri="{FF2B5EF4-FFF2-40B4-BE49-F238E27FC236}">
                <a16:creationId xmlns:a16="http://schemas.microsoft.com/office/drawing/2014/main" id="{204AFA64-6C8F-29D3-2887-8204C583F00F}"/>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9" name="文本框 8">
            <a:extLst>
              <a:ext uri="{FF2B5EF4-FFF2-40B4-BE49-F238E27FC236}">
                <a16:creationId xmlns:a16="http://schemas.microsoft.com/office/drawing/2014/main" id="{C431AFBA-1966-0AAD-4DDF-D2F9FC1B9015}"/>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Fitted Plane</a:t>
            </a:r>
          </a:p>
        </p:txBody>
      </p:sp>
      <p:sp>
        <p:nvSpPr>
          <p:cNvPr id="4" name="文本框 3">
            <a:extLst>
              <a:ext uri="{FF2B5EF4-FFF2-40B4-BE49-F238E27FC236}">
                <a16:creationId xmlns:a16="http://schemas.microsoft.com/office/drawing/2014/main" id="{4CE38E92-D799-4321-7E48-52B157707635}"/>
              </a:ext>
            </a:extLst>
          </p:cNvPr>
          <p:cNvSpPr txBox="1"/>
          <p:nvPr/>
        </p:nvSpPr>
        <p:spPr>
          <a:xfrm>
            <a:off x="919291" y="5446951"/>
            <a:ext cx="7615110" cy="646331"/>
          </a:xfrm>
          <a:prstGeom prst="rect">
            <a:avLst/>
          </a:prstGeom>
          <a:noFill/>
        </p:spPr>
        <p:txBody>
          <a:bodyPr wrap="square">
            <a:spAutoFit/>
          </a:bodyPr>
          <a:lstStyle/>
          <a:p>
            <a:r>
              <a:rPr lang="en-US" altLang="zh-CN" dirty="0"/>
              <a:t>Increasing </a:t>
            </a:r>
            <a:r>
              <a:rPr lang="el-GR" altLang="zh-CN" dirty="0"/>
              <a:t>α </a:t>
            </a:r>
            <a:r>
              <a:rPr lang="en-US" altLang="zh-CN" dirty="0"/>
              <a:t>results in a shorter fitted arc segment, yet the fitted plane exhibits a consistent orientation across cases.</a:t>
            </a:r>
            <a:endParaRPr lang="zh-CN" altLang="en-US" dirty="0"/>
          </a:p>
        </p:txBody>
      </p:sp>
      <p:pic>
        <p:nvPicPr>
          <p:cNvPr id="5" name="图片 4">
            <a:extLst>
              <a:ext uri="{FF2B5EF4-FFF2-40B4-BE49-F238E27FC236}">
                <a16:creationId xmlns:a16="http://schemas.microsoft.com/office/drawing/2014/main" id="{FBA27F87-9C94-C601-DA65-04E4FDFF7B51}"/>
              </a:ext>
            </a:extLst>
          </p:cNvPr>
          <p:cNvPicPr>
            <a:picLocks noChangeAspect="1"/>
          </p:cNvPicPr>
          <p:nvPr/>
        </p:nvPicPr>
        <p:blipFill>
          <a:blip r:embed="rId3"/>
          <a:stretch>
            <a:fillRect/>
          </a:stretch>
        </p:blipFill>
        <p:spPr>
          <a:xfrm>
            <a:off x="1244609" y="772368"/>
            <a:ext cx="6245955" cy="3469432"/>
          </a:xfrm>
          <a:prstGeom prst="rect">
            <a:avLst/>
          </a:prstGeom>
        </p:spPr>
      </p:pic>
      <p:pic>
        <p:nvPicPr>
          <p:cNvPr id="15" name="图片 14">
            <a:extLst>
              <a:ext uri="{FF2B5EF4-FFF2-40B4-BE49-F238E27FC236}">
                <a16:creationId xmlns:a16="http://schemas.microsoft.com/office/drawing/2014/main" id="{54D97486-9866-5033-AB95-01506FDE3E95}"/>
              </a:ext>
            </a:extLst>
          </p:cNvPr>
          <p:cNvPicPr>
            <a:picLocks noChangeAspect="1"/>
          </p:cNvPicPr>
          <p:nvPr/>
        </p:nvPicPr>
        <p:blipFill>
          <a:blip r:embed="rId4"/>
          <a:stretch>
            <a:fillRect/>
          </a:stretch>
        </p:blipFill>
        <p:spPr>
          <a:xfrm>
            <a:off x="1951464" y="4241800"/>
            <a:ext cx="3433336" cy="1091560"/>
          </a:xfrm>
          <a:prstGeom prst="rect">
            <a:avLst/>
          </a:prstGeom>
        </p:spPr>
      </p:pic>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98DBEA26-3B60-4CD4-840C-C74C5C17E351}"/>
                  </a:ext>
                </a:extLst>
              </p:cNvPr>
              <p:cNvSpPr txBox="1"/>
              <p:nvPr/>
            </p:nvSpPr>
            <p:spPr>
              <a:xfrm>
                <a:off x="2115308" y="4239975"/>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=0.8</m:t>
                      </m:r>
                    </m:oMath>
                  </m:oMathPara>
                </a14:m>
                <a:endParaRPr lang="zh-CN" altLang="en-US" sz="900" dirty="0">
                  <a:solidFill>
                    <a:srgbClr val="FF0000"/>
                  </a:solidFill>
                </a:endParaRPr>
              </a:p>
            </p:txBody>
          </p:sp>
        </mc:Choice>
        <mc:Fallback>
          <p:sp>
            <p:nvSpPr>
              <p:cNvPr id="16" name="文本框 15">
                <a:extLst>
                  <a:ext uri="{FF2B5EF4-FFF2-40B4-BE49-F238E27FC236}">
                    <a16:creationId xmlns:a16="http://schemas.microsoft.com/office/drawing/2014/main" id="{98DBEA26-3B60-4CD4-840C-C74C5C17E351}"/>
                  </a:ext>
                </a:extLst>
              </p:cNvPr>
              <p:cNvSpPr txBox="1">
                <a:spLocks noRot="1" noChangeAspect="1" noMove="1" noResize="1" noEditPoints="1" noAdjustHandles="1" noChangeArrowheads="1" noChangeShapeType="1" noTextEdit="1"/>
              </p:cNvSpPr>
              <p:nvPr/>
            </p:nvSpPr>
            <p:spPr>
              <a:xfrm>
                <a:off x="2115308" y="4239975"/>
                <a:ext cx="663576" cy="2308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DB7B9030-0847-3E4C-3B47-B013B9F75105}"/>
                  </a:ext>
                </a:extLst>
              </p:cNvPr>
              <p:cNvSpPr txBox="1"/>
              <p:nvPr/>
            </p:nvSpPr>
            <p:spPr>
              <a:xfrm>
                <a:off x="3288994" y="4226862"/>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=0.7</m:t>
                      </m:r>
                    </m:oMath>
                  </m:oMathPara>
                </a14:m>
                <a:endParaRPr lang="zh-CN" altLang="en-US" sz="900" dirty="0">
                  <a:solidFill>
                    <a:srgbClr val="FF0000"/>
                  </a:solidFill>
                </a:endParaRPr>
              </a:p>
            </p:txBody>
          </p:sp>
        </mc:Choice>
        <mc:Fallback>
          <p:sp>
            <p:nvSpPr>
              <p:cNvPr id="18" name="文本框 17">
                <a:extLst>
                  <a:ext uri="{FF2B5EF4-FFF2-40B4-BE49-F238E27FC236}">
                    <a16:creationId xmlns:a16="http://schemas.microsoft.com/office/drawing/2014/main" id="{DB7B9030-0847-3E4C-3B47-B013B9F75105}"/>
                  </a:ext>
                </a:extLst>
              </p:cNvPr>
              <p:cNvSpPr txBox="1">
                <a:spLocks noRot="1" noChangeAspect="1" noMove="1" noResize="1" noEditPoints="1" noAdjustHandles="1" noChangeArrowheads="1" noChangeShapeType="1" noTextEdit="1"/>
              </p:cNvSpPr>
              <p:nvPr/>
            </p:nvSpPr>
            <p:spPr>
              <a:xfrm>
                <a:off x="3288994" y="4226862"/>
                <a:ext cx="663576" cy="2308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287FC168-6EE1-C5A7-3045-D01F0E19EB77}"/>
                  </a:ext>
                </a:extLst>
              </p:cNvPr>
              <p:cNvSpPr txBox="1"/>
              <p:nvPr/>
            </p:nvSpPr>
            <p:spPr>
              <a:xfrm>
                <a:off x="4395058" y="4232974"/>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=0.6</m:t>
                      </m:r>
                    </m:oMath>
                  </m:oMathPara>
                </a14:m>
                <a:endParaRPr lang="zh-CN" altLang="en-US" sz="900" dirty="0">
                  <a:solidFill>
                    <a:srgbClr val="FF0000"/>
                  </a:solidFill>
                </a:endParaRPr>
              </a:p>
            </p:txBody>
          </p:sp>
        </mc:Choice>
        <mc:Fallback>
          <p:sp>
            <p:nvSpPr>
              <p:cNvPr id="21" name="文本框 20">
                <a:extLst>
                  <a:ext uri="{FF2B5EF4-FFF2-40B4-BE49-F238E27FC236}">
                    <a16:creationId xmlns:a16="http://schemas.microsoft.com/office/drawing/2014/main" id="{287FC168-6EE1-C5A7-3045-D01F0E19EB77}"/>
                  </a:ext>
                </a:extLst>
              </p:cNvPr>
              <p:cNvSpPr txBox="1">
                <a:spLocks noRot="1" noChangeAspect="1" noMove="1" noResize="1" noEditPoints="1" noAdjustHandles="1" noChangeArrowheads="1" noChangeShapeType="1" noTextEdit="1"/>
              </p:cNvSpPr>
              <p:nvPr/>
            </p:nvSpPr>
            <p:spPr>
              <a:xfrm>
                <a:off x="4395058" y="4232974"/>
                <a:ext cx="663576" cy="230832"/>
              </a:xfrm>
              <a:prstGeom prst="rect">
                <a:avLst/>
              </a:prstGeom>
              <a:blipFill>
                <a:blip r:embed="rId7"/>
                <a:stretch>
                  <a:fillRect/>
                </a:stretch>
              </a:blipFill>
            </p:spPr>
            <p:txBody>
              <a:bodyPr/>
              <a:lstStyle/>
              <a:p>
                <a:r>
                  <a:rPr lang="zh-CN" altLang="en-US">
                    <a:noFill/>
                  </a:rPr>
                  <a:t> </a:t>
                </a:r>
              </a:p>
            </p:txBody>
          </p:sp>
        </mc:Fallback>
      </mc:AlternateContent>
      <p:pic>
        <p:nvPicPr>
          <p:cNvPr id="24" name="图片 23">
            <a:extLst>
              <a:ext uri="{FF2B5EF4-FFF2-40B4-BE49-F238E27FC236}">
                <a16:creationId xmlns:a16="http://schemas.microsoft.com/office/drawing/2014/main" id="{345B2E17-A626-EA8D-94CE-AAEFC000AACF}"/>
              </a:ext>
            </a:extLst>
          </p:cNvPr>
          <p:cNvPicPr>
            <a:picLocks noChangeAspect="1"/>
          </p:cNvPicPr>
          <p:nvPr/>
        </p:nvPicPr>
        <p:blipFill>
          <a:blip r:embed="rId8"/>
          <a:stretch>
            <a:fillRect/>
          </a:stretch>
        </p:blipFill>
        <p:spPr>
          <a:xfrm>
            <a:off x="5384800" y="4236117"/>
            <a:ext cx="1121986" cy="1091560"/>
          </a:xfrm>
          <a:prstGeom prst="rect">
            <a:avLst/>
          </a:prstGeom>
        </p:spPr>
      </p:pic>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C5AD101F-A2B9-B3C2-9F1F-A39C08B53ECE}"/>
                  </a:ext>
                </a:extLst>
              </p:cNvPr>
              <p:cNvSpPr txBox="1"/>
              <p:nvPr/>
            </p:nvSpPr>
            <p:spPr>
              <a:xfrm>
                <a:off x="5529311" y="4226862"/>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=0.8</m:t>
                      </m:r>
                    </m:oMath>
                  </m:oMathPara>
                </a14:m>
                <a:endParaRPr lang="zh-CN" altLang="en-US" sz="900" dirty="0">
                  <a:solidFill>
                    <a:srgbClr val="FF0000"/>
                  </a:solidFill>
                </a:endParaRPr>
              </a:p>
            </p:txBody>
          </p:sp>
        </mc:Choice>
        <mc:Fallback>
          <p:sp>
            <p:nvSpPr>
              <p:cNvPr id="22" name="文本框 21">
                <a:extLst>
                  <a:ext uri="{FF2B5EF4-FFF2-40B4-BE49-F238E27FC236}">
                    <a16:creationId xmlns:a16="http://schemas.microsoft.com/office/drawing/2014/main" id="{C5AD101F-A2B9-B3C2-9F1F-A39C08B53ECE}"/>
                  </a:ext>
                </a:extLst>
              </p:cNvPr>
              <p:cNvSpPr txBox="1">
                <a:spLocks noRot="1" noChangeAspect="1" noMove="1" noResize="1" noEditPoints="1" noAdjustHandles="1" noChangeArrowheads="1" noChangeShapeType="1" noTextEdit="1"/>
              </p:cNvSpPr>
              <p:nvPr/>
            </p:nvSpPr>
            <p:spPr>
              <a:xfrm>
                <a:off x="5529311" y="4226862"/>
                <a:ext cx="663576" cy="2308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6679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F99AE-F2AF-2270-4EA7-11A58E099EA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90B5EB-C499-049A-952B-710D4FBF01C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34" name="文本框 33">
            <a:extLst>
              <a:ext uri="{FF2B5EF4-FFF2-40B4-BE49-F238E27FC236}">
                <a16:creationId xmlns:a16="http://schemas.microsoft.com/office/drawing/2014/main" id="{5088709A-45A8-6576-0F9F-60137BFE561D}"/>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Verification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35" name="文本框 34">
            <a:extLst>
              <a:ext uri="{FF2B5EF4-FFF2-40B4-BE49-F238E27FC236}">
                <a16:creationId xmlns:a16="http://schemas.microsoft.com/office/drawing/2014/main" id="{B972C041-3A47-C488-A906-EBE21D8EA897}"/>
              </a:ext>
            </a:extLst>
          </p:cNvPr>
          <p:cNvSpPr txBox="1"/>
          <p:nvPr/>
        </p:nvSpPr>
        <p:spPr>
          <a:xfrm>
            <a:off x="0" y="262741"/>
            <a:ext cx="6889315" cy="509627"/>
          </a:xfrm>
          <a:prstGeom prst="rect">
            <a:avLst/>
          </a:prstGeom>
          <a:noFill/>
        </p:spPr>
        <p:txBody>
          <a:bodyPr wrap="square">
            <a:spAutoFit/>
          </a:bodyPr>
          <a:lstStyle/>
          <a:p>
            <a:pPr>
              <a:lnSpc>
                <a:spcPct val="150000"/>
              </a:lnSpc>
            </a:pPr>
            <a:r>
              <a:rPr lang="en-US" altLang="zh-CN" sz="2000" b="1" dirty="0">
                <a:solidFill>
                  <a:srgbClr val="E8E8E8">
                    <a:lumMod val="25000"/>
                  </a:srgbClr>
                </a:solidFill>
              </a:rPr>
              <a:t>Point Projection and </a:t>
            </a:r>
            <a:r>
              <a:rPr kumimoji="1" lang="en-US" altLang="zh-CN" sz="2000" b="1" dirty="0"/>
              <a:t>Fitted Circle in Fitted Plane</a:t>
            </a:r>
          </a:p>
        </p:txBody>
      </p:sp>
      <p:sp>
        <p:nvSpPr>
          <p:cNvPr id="4" name="文本框 3">
            <a:extLst>
              <a:ext uri="{FF2B5EF4-FFF2-40B4-BE49-F238E27FC236}">
                <a16:creationId xmlns:a16="http://schemas.microsoft.com/office/drawing/2014/main" id="{FC2FC22D-1B1B-BE90-FFB4-0298715AB846}"/>
              </a:ext>
            </a:extLst>
          </p:cNvPr>
          <p:cNvSpPr txBox="1"/>
          <p:nvPr/>
        </p:nvSpPr>
        <p:spPr>
          <a:xfrm>
            <a:off x="342330" y="5618443"/>
            <a:ext cx="8635610" cy="369332"/>
          </a:xfrm>
          <a:prstGeom prst="rect">
            <a:avLst/>
          </a:prstGeom>
          <a:noFill/>
        </p:spPr>
        <p:txBody>
          <a:bodyPr wrap="square">
            <a:spAutoFit/>
          </a:bodyPr>
          <a:lstStyle/>
          <a:p>
            <a:r>
              <a:rPr lang="en-US" altLang="zh-CN" dirty="0"/>
              <a:t>Smaller parameter values yield larger fitted circles, leading to reduced fitting accuracy.</a:t>
            </a:r>
            <a:endParaRPr lang="zh-CN" altLang="en-US" dirty="0"/>
          </a:p>
        </p:txBody>
      </p:sp>
      <p:pic>
        <p:nvPicPr>
          <p:cNvPr id="5" name="图片 4">
            <a:extLst>
              <a:ext uri="{FF2B5EF4-FFF2-40B4-BE49-F238E27FC236}">
                <a16:creationId xmlns:a16="http://schemas.microsoft.com/office/drawing/2014/main" id="{24506D42-A789-9CDA-A69E-600B39A725AD}"/>
              </a:ext>
            </a:extLst>
          </p:cNvPr>
          <p:cNvPicPr>
            <a:picLocks noChangeAspect="1"/>
          </p:cNvPicPr>
          <p:nvPr/>
        </p:nvPicPr>
        <p:blipFill>
          <a:blip r:embed="rId3"/>
          <a:stretch>
            <a:fillRect/>
          </a:stretch>
        </p:blipFill>
        <p:spPr>
          <a:xfrm>
            <a:off x="1294830" y="772368"/>
            <a:ext cx="6252884" cy="3641297"/>
          </a:xfrm>
          <a:prstGeom prst="rect">
            <a:avLst/>
          </a:prstGeom>
        </p:spPr>
      </p:pic>
      <p:pic>
        <p:nvPicPr>
          <p:cNvPr id="11" name="图片 10">
            <a:extLst>
              <a:ext uri="{FF2B5EF4-FFF2-40B4-BE49-F238E27FC236}">
                <a16:creationId xmlns:a16="http://schemas.microsoft.com/office/drawing/2014/main" id="{88AD1E6C-7659-777B-BE59-D1D5081CA3A3}"/>
              </a:ext>
            </a:extLst>
          </p:cNvPr>
          <p:cNvPicPr>
            <a:picLocks noChangeAspect="1"/>
          </p:cNvPicPr>
          <p:nvPr/>
        </p:nvPicPr>
        <p:blipFill>
          <a:blip r:embed="rId4"/>
          <a:stretch>
            <a:fillRect/>
          </a:stretch>
        </p:blipFill>
        <p:spPr>
          <a:xfrm>
            <a:off x="1990725" y="4379521"/>
            <a:ext cx="3495675" cy="1136572"/>
          </a:xfrm>
          <a:prstGeom prst="rect">
            <a:avLst/>
          </a:prstGeom>
        </p:spPr>
      </p:pic>
      <p:pic>
        <p:nvPicPr>
          <p:cNvPr id="13" name="图片 12">
            <a:extLst>
              <a:ext uri="{FF2B5EF4-FFF2-40B4-BE49-F238E27FC236}">
                <a16:creationId xmlns:a16="http://schemas.microsoft.com/office/drawing/2014/main" id="{1142DE65-316B-D9F4-8157-85EE8F45F2D7}"/>
              </a:ext>
            </a:extLst>
          </p:cNvPr>
          <p:cNvPicPr>
            <a:picLocks noChangeAspect="1"/>
          </p:cNvPicPr>
          <p:nvPr/>
        </p:nvPicPr>
        <p:blipFill>
          <a:blip r:embed="rId5"/>
          <a:stretch>
            <a:fillRect/>
          </a:stretch>
        </p:blipFill>
        <p:spPr>
          <a:xfrm>
            <a:off x="5549667" y="4379521"/>
            <a:ext cx="1079733" cy="1145533"/>
          </a:xfrm>
          <a:prstGeom prst="rect">
            <a:avLst/>
          </a:prstGeom>
        </p:spPr>
      </p:pic>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F07167A1-0888-2904-30AE-833743332B6E}"/>
                  </a:ext>
                </a:extLst>
              </p:cNvPr>
              <p:cNvSpPr txBox="1"/>
              <p:nvPr/>
            </p:nvSpPr>
            <p:spPr>
              <a:xfrm>
                <a:off x="2104716" y="4404751"/>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=0.8</m:t>
                      </m:r>
                    </m:oMath>
                  </m:oMathPara>
                </a14:m>
                <a:endParaRPr lang="zh-CN" altLang="en-US" sz="900" dirty="0">
                  <a:solidFill>
                    <a:srgbClr val="FF0000"/>
                  </a:solidFill>
                </a:endParaRPr>
              </a:p>
            </p:txBody>
          </p:sp>
        </mc:Choice>
        <mc:Fallback>
          <p:sp>
            <p:nvSpPr>
              <p:cNvPr id="14" name="文本框 13">
                <a:extLst>
                  <a:ext uri="{FF2B5EF4-FFF2-40B4-BE49-F238E27FC236}">
                    <a16:creationId xmlns:a16="http://schemas.microsoft.com/office/drawing/2014/main" id="{F07167A1-0888-2904-30AE-833743332B6E}"/>
                  </a:ext>
                </a:extLst>
              </p:cNvPr>
              <p:cNvSpPr txBox="1">
                <a:spLocks noRot="1" noChangeAspect="1" noMove="1" noResize="1" noEditPoints="1" noAdjustHandles="1" noChangeArrowheads="1" noChangeShapeType="1" noTextEdit="1"/>
              </p:cNvSpPr>
              <p:nvPr/>
            </p:nvSpPr>
            <p:spPr>
              <a:xfrm>
                <a:off x="2104716" y="4404751"/>
                <a:ext cx="663576" cy="2308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144FBB28-020E-03D5-55D3-E86F4655FD52}"/>
                  </a:ext>
                </a:extLst>
              </p:cNvPr>
              <p:cNvSpPr txBox="1"/>
              <p:nvPr/>
            </p:nvSpPr>
            <p:spPr>
              <a:xfrm>
                <a:off x="3278402" y="4391638"/>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=0.7</m:t>
                      </m:r>
                    </m:oMath>
                  </m:oMathPara>
                </a14:m>
                <a:endParaRPr lang="zh-CN" altLang="en-US" sz="900" dirty="0">
                  <a:solidFill>
                    <a:srgbClr val="FF0000"/>
                  </a:solidFill>
                </a:endParaRPr>
              </a:p>
            </p:txBody>
          </p:sp>
        </mc:Choice>
        <mc:Fallback>
          <p:sp>
            <p:nvSpPr>
              <p:cNvPr id="16" name="文本框 15">
                <a:extLst>
                  <a:ext uri="{FF2B5EF4-FFF2-40B4-BE49-F238E27FC236}">
                    <a16:creationId xmlns:a16="http://schemas.microsoft.com/office/drawing/2014/main" id="{144FBB28-020E-03D5-55D3-E86F4655FD52}"/>
                  </a:ext>
                </a:extLst>
              </p:cNvPr>
              <p:cNvSpPr txBox="1">
                <a:spLocks noRot="1" noChangeAspect="1" noMove="1" noResize="1" noEditPoints="1" noAdjustHandles="1" noChangeArrowheads="1" noChangeShapeType="1" noTextEdit="1"/>
              </p:cNvSpPr>
              <p:nvPr/>
            </p:nvSpPr>
            <p:spPr>
              <a:xfrm>
                <a:off x="3278402" y="4391638"/>
                <a:ext cx="663576" cy="2308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301B80CD-0963-2BB8-EEEF-83DEC0690043}"/>
                  </a:ext>
                </a:extLst>
              </p:cNvPr>
              <p:cNvSpPr txBox="1"/>
              <p:nvPr/>
            </p:nvSpPr>
            <p:spPr>
              <a:xfrm>
                <a:off x="4452088" y="4391638"/>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=0.6</m:t>
                      </m:r>
                    </m:oMath>
                  </m:oMathPara>
                </a14:m>
                <a:endParaRPr lang="zh-CN" altLang="en-US" sz="900" dirty="0">
                  <a:solidFill>
                    <a:srgbClr val="FF0000"/>
                  </a:solidFill>
                </a:endParaRPr>
              </a:p>
            </p:txBody>
          </p:sp>
        </mc:Choice>
        <mc:Fallback>
          <p:sp>
            <p:nvSpPr>
              <p:cNvPr id="17" name="文本框 16">
                <a:extLst>
                  <a:ext uri="{FF2B5EF4-FFF2-40B4-BE49-F238E27FC236}">
                    <a16:creationId xmlns:a16="http://schemas.microsoft.com/office/drawing/2014/main" id="{301B80CD-0963-2BB8-EEEF-83DEC0690043}"/>
                  </a:ext>
                </a:extLst>
              </p:cNvPr>
              <p:cNvSpPr txBox="1">
                <a:spLocks noRot="1" noChangeAspect="1" noMove="1" noResize="1" noEditPoints="1" noAdjustHandles="1" noChangeArrowheads="1" noChangeShapeType="1" noTextEdit="1"/>
              </p:cNvSpPr>
              <p:nvPr/>
            </p:nvSpPr>
            <p:spPr>
              <a:xfrm>
                <a:off x="4452088" y="4391638"/>
                <a:ext cx="663576" cy="2308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8E2BC5C1-317D-8CE8-70C3-FB0FC9D39D95}"/>
                  </a:ext>
                </a:extLst>
              </p:cNvPr>
              <p:cNvSpPr txBox="1"/>
              <p:nvPr/>
            </p:nvSpPr>
            <p:spPr>
              <a:xfrm>
                <a:off x="5586341" y="4385526"/>
                <a:ext cx="663576" cy="2308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900" i="1" smtClean="0">
                          <a:solidFill>
                            <a:srgbClr val="FF0000"/>
                          </a:solidFill>
                          <a:latin typeface="Cambria Math" panose="02040503050406030204" pitchFamily="18" charset="0"/>
                        </a:rPr>
                        <m:t>𝛼</m:t>
                      </m:r>
                      <m:r>
                        <a:rPr lang="en-US" altLang="zh-CN" sz="900" b="0" i="1" smtClean="0">
                          <a:solidFill>
                            <a:srgbClr val="FF0000"/>
                          </a:solidFill>
                          <a:latin typeface="Cambria Math" panose="02040503050406030204" pitchFamily="18" charset="0"/>
                        </a:rPr>
                        <m:t>=0.8</m:t>
                      </m:r>
                    </m:oMath>
                  </m:oMathPara>
                </a14:m>
                <a:endParaRPr lang="zh-CN" altLang="en-US" sz="900" dirty="0">
                  <a:solidFill>
                    <a:srgbClr val="FF0000"/>
                  </a:solidFill>
                </a:endParaRPr>
              </a:p>
            </p:txBody>
          </p:sp>
        </mc:Choice>
        <mc:Fallback>
          <p:sp>
            <p:nvSpPr>
              <p:cNvPr id="18" name="文本框 17">
                <a:extLst>
                  <a:ext uri="{FF2B5EF4-FFF2-40B4-BE49-F238E27FC236}">
                    <a16:creationId xmlns:a16="http://schemas.microsoft.com/office/drawing/2014/main" id="{8E2BC5C1-317D-8CE8-70C3-FB0FC9D39D95}"/>
                  </a:ext>
                </a:extLst>
              </p:cNvPr>
              <p:cNvSpPr txBox="1">
                <a:spLocks noRot="1" noChangeAspect="1" noMove="1" noResize="1" noEditPoints="1" noAdjustHandles="1" noChangeArrowheads="1" noChangeShapeType="1" noTextEdit="1"/>
              </p:cNvSpPr>
              <p:nvPr/>
            </p:nvSpPr>
            <p:spPr>
              <a:xfrm>
                <a:off x="5586341" y="4385526"/>
                <a:ext cx="663576" cy="230832"/>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8282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F746-857C-9704-4364-1AF0B57A290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78AF90-4ACB-2E86-AC70-3B88AB9F4F47}"/>
              </a:ext>
            </a:extLst>
          </p:cNvPr>
          <p:cNvSpPr>
            <a:spLocks noGrp="1"/>
          </p:cNvSpPr>
          <p:nvPr>
            <p:ph type="sldNum" sz="quarter" idx="12"/>
          </p:nvPr>
        </p:nvSpPr>
        <p:spPr/>
        <p:txBody>
          <a:bodyPr/>
          <a:lstStyle/>
          <a:p>
            <a:fld id="{8D04ACF1-8115-4F2A-BC52-125D9799F304}" type="slidenum">
              <a:rPr lang="zh-CN" altLang="en-US" smtClean="0"/>
              <a:t>3</a:t>
            </a:fld>
            <a:endParaRPr lang="zh-CN" altLang="en-US"/>
          </a:p>
        </p:txBody>
      </p:sp>
      <p:sp>
        <p:nvSpPr>
          <p:cNvPr id="3" name="文本框 2">
            <a:extLst>
              <a:ext uri="{FF2B5EF4-FFF2-40B4-BE49-F238E27FC236}">
                <a16:creationId xmlns:a16="http://schemas.microsoft.com/office/drawing/2014/main" id="{6A09E1EE-C2E5-4550-CF12-8D212FFFFCF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Introduction</a:t>
            </a:r>
          </a:p>
        </p:txBody>
      </p:sp>
      <p:sp>
        <p:nvSpPr>
          <p:cNvPr id="4" name="文本框 3">
            <a:extLst>
              <a:ext uri="{FF2B5EF4-FFF2-40B4-BE49-F238E27FC236}">
                <a16:creationId xmlns:a16="http://schemas.microsoft.com/office/drawing/2014/main" id="{FD024797-49B9-4ABE-D0FA-0012E3E2D28D}"/>
              </a:ext>
            </a:extLst>
          </p:cNvPr>
          <p:cNvSpPr txBox="1"/>
          <p:nvPr/>
        </p:nvSpPr>
        <p:spPr>
          <a:xfrm>
            <a:off x="-1" y="1920073"/>
            <a:ext cx="8467596"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Background</a:t>
            </a:r>
          </a:p>
          <a:p>
            <a:pPr marL="285750" indent="-285750">
              <a:lnSpc>
                <a:spcPct val="150000"/>
              </a:lnSpc>
              <a:buFont typeface="Arial" panose="020B0604020202020204" pitchFamily="34" charset="0"/>
              <a:buChar char="•"/>
            </a:pPr>
            <a:r>
              <a:rPr kumimoji="1" lang="en-US" altLang="zh-CN" dirty="0"/>
              <a:t>Current Challenges and Research Aim</a:t>
            </a:r>
          </a:p>
          <a:p>
            <a:pPr marL="285750" indent="-285750">
              <a:lnSpc>
                <a:spcPct val="150000"/>
              </a:lnSpc>
              <a:buFont typeface="Arial" panose="020B0604020202020204" pitchFamily="34" charset="0"/>
              <a:buChar char="•"/>
            </a:pPr>
            <a:r>
              <a:rPr kumimoji="1" lang="en-US" altLang="zh-CN" dirty="0"/>
              <a:t>Research Process and Data Information  </a:t>
            </a:r>
          </a:p>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49646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65E003-3ADB-D318-5A8D-DB80E51A9595}"/>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1F824F-385B-705D-8093-F43C5096C5B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317FE2D8-2739-D5EA-A1AF-E584FFA7BFE1}"/>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Siphon Shape Definition</a:t>
            </a:r>
          </a:p>
        </p:txBody>
      </p:sp>
      <p:sp>
        <p:nvSpPr>
          <p:cNvPr id="10" name="文本框 9">
            <a:extLst>
              <a:ext uri="{FF2B5EF4-FFF2-40B4-BE49-F238E27FC236}">
                <a16:creationId xmlns:a16="http://schemas.microsoft.com/office/drawing/2014/main" id="{4571658E-0294-588A-C41E-4C9B98F5D13D}"/>
              </a:ext>
            </a:extLst>
          </p:cNvPr>
          <p:cNvSpPr txBox="1"/>
          <p:nvPr/>
        </p:nvSpPr>
        <p:spPr>
          <a:xfrm>
            <a:off x="907205" y="657554"/>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11" name="文本框 10">
            <a:extLst>
              <a:ext uri="{FF2B5EF4-FFF2-40B4-BE49-F238E27FC236}">
                <a16:creationId xmlns:a16="http://schemas.microsoft.com/office/drawing/2014/main" id="{F8B3B519-8294-0397-D4F8-9DCD22911980}"/>
              </a:ext>
            </a:extLst>
          </p:cNvPr>
          <p:cNvSpPr txBox="1"/>
          <p:nvPr/>
        </p:nvSpPr>
        <p:spPr>
          <a:xfrm>
            <a:off x="2360957" y="657553"/>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12" name="文本框 11">
            <a:extLst>
              <a:ext uri="{FF2B5EF4-FFF2-40B4-BE49-F238E27FC236}">
                <a16:creationId xmlns:a16="http://schemas.microsoft.com/office/drawing/2014/main" id="{E95E7D16-A620-58C7-1530-F5E2B017BBAE}"/>
              </a:ext>
            </a:extLst>
          </p:cNvPr>
          <p:cNvSpPr txBox="1"/>
          <p:nvPr/>
        </p:nvSpPr>
        <p:spPr>
          <a:xfrm>
            <a:off x="3745282" y="65755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13" name="文本框 12">
            <a:extLst>
              <a:ext uri="{FF2B5EF4-FFF2-40B4-BE49-F238E27FC236}">
                <a16:creationId xmlns:a16="http://schemas.microsoft.com/office/drawing/2014/main" id="{A0087020-6568-2FD0-72F5-F928D19BA2A0}"/>
              </a:ext>
            </a:extLst>
          </p:cNvPr>
          <p:cNvSpPr txBox="1"/>
          <p:nvPr/>
        </p:nvSpPr>
        <p:spPr>
          <a:xfrm>
            <a:off x="5071214" y="657551"/>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14" name="图片 13">
            <a:extLst>
              <a:ext uri="{FF2B5EF4-FFF2-40B4-BE49-F238E27FC236}">
                <a16:creationId xmlns:a16="http://schemas.microsoft.com/office/drawing/2014/main" id="{9302E477-F2CF-AAC0-5E3C-30D1DA7B4A22}"/>
              </a:ext>
            </a:extLst>
          </p:cNvPr>
          <p:cNvPicPr>
            <a:picLocks noChangeAspect="1"/>
          </p:cNvPicPr>
          <p:nvPr/>
        </p:nvPicPr>
        <p:blipFill>
          <a:blip r:embed="rId3"/>
          <a:srcRect t="34291"/>
          <a:stretch>
            <a:fillRect/>
          </a:stretch>
        </p:blipFill>
        <p:spPr>
          <a:xfrm>
            <a:off x="159874" y="934550"/>
            <a:ext cx="5842000" cy="2763989"/>
          </a:xfrm>
          <a:prstGeom prst="rect">
            <a:avLst/>
          </a:prstGeom>
        </p:spPr>
      </p:pic>
      <p:graphicFrame>
        <p:nvGraphicFramePr>
          <p:cNvPr id="15" name="表格 14">
            <a:extLst>
              <a:ext uri="{FF2B5EF4-FFF2-40B4-BE49-F238E27FC236}">
                <a16:creationId xmlns:a16="http://schemas.microsoft.com/office/drawing/2014/main" id="{B6821951-456A-ABED-0864-4CBD675FB1CE}"/>
              </a:ext>
            </a:extLst>
          </p:cNvPr>
          <p:cNvGraphicFramePr>
            <a:graphicFrameLocks noGrp="1"/>
          </p:cNvGraphicFramePr>
          <p:nvPr/>
        </p:nvGraphicFramePr>
        <p:xfrm>
          <a:off x="6289409" y="1156800"/>
          <a:ext cx="2628900" cy="2133600"/>
        </p:xfrm>
        <a:graphic>
          <a:graphicData uri="http://schemas.openxmlformats.org/drawingml/2006/table">
            <a:tbl>
              <a:tblPr firstRow="1" bandRow="1">
                <a:tableStyleId>{5C22544A-7EE6-4342-B048-85BDC9FD1C3A}</a:tableStyleId>
              </a:tblPr>
              <a:tblGrid>
                <a:gridCol w="619333">
                  <a:extLst>
                    <a:ext uri="{9D8B030D-6E8A-4147-A177-3AD203B41FA5}">
                      <a16:colId xmlns:a16="http://schemas.microsoft.com/office/drawing/2014/main" val="2943344594"/>
                    </a:ext>
                  </a:extLst>
                </a:gridCol>
                <a:gridCol w="432227">
                  <a:extLst>
                    <a:ext uri="{9D8B030D-6E8A-4147-A177-3AD203B41FA5}">
                      <a16:colId xmlns:a16="http://schemas.microsoft.com/office/drawing/2014/main" val="29055216"/>
                    </a:ext>
                  </a:extLst>
                </a:gridCol>
                <a:gridCol w="525780">
                  <a:extLst>
                    <a:ext uri="{9D8B030D-6E8A-4147-A177-3AD203B41FA5}">
                      <a16:colId xmlns:a16="http://schemas.microsoft.com/office/drawing/2014/main" val="2890257653"/>
                    </a:ext>
                  </a:extLst>
                </a:gridCol>
                <a:gridCol w="525780">
                  <a:extLst>
                    <a:ext uri="{9D8B030D-6E8A-4147-A177-3AD203B41FA5}">
                      <a16:colId xmlns:a16="http://schemas.microsoft.com/office/drawing/2014/main" val="3873696230"/>
                    </a:ext>
                  </a:extLst>
                </a:gridCol>
                <a:gridCol w="525780">
                  <a:extLst>
                    <a:ext uri="{9D8B030D-6E8A-4147-A177-3AD203B41FA5}">
                      <a16:colId xmlns:a16="http://schemas.microsoft.com/office/drawing/2014/main" val="1880266699"/>
                    </a:ext>
                  </a:extLst>
                </a:gridCol>
              </a:tblGrid>
              <a:tr h="213211">
                <a:tc rowSpan="2">
                  <a:txBody>
                    <a:bodyPr/>
                    <a:lstStyle/>
                    <a:p>
                      <a:pPr algn="ctr"/>
                      <a:r>
                        <a:rPr lang="en-US" altLang="zh-CN" sz="800" dirty="0">
                          <a:solidFill>
                            <a:schemeClr val="tx1"/>
                          </a:solidFill>
                        </a:rPr>
                        <a:t>method</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Case</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altLang="zh-CN" sz="800" dirty="0">
                          <a:solidFill>
                            <a:schemeClr val="tx1"/>
                          </a:solidFill>
                        </a:rPr>
                        <a:t>Center point</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Radius</a:t>
                      </a:r>
                    </a:p>
                    <a:p>
                      <a:pPr algn="ctr"/>
                      <a:r>
                        <a:rPr lang="en-US" altLang="zh-CN" sz="800" dirty="0">
                          <a:solidFill>
                            <a:schemeClr val="tx1"/>
                          </a:solidFill>
                        </a:rPr>
                        <a:t>(mm)</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957375"/>
                  </a:ext>
                </a:extLst>
              </a:tr>
              <a:tr h="213211">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u</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v</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5034553"/>
                  </a:ext>
                </a:extLst>
              </a:tr>
              <a:tr h="213211">
                <a:tc rowSpan="4">
                  <a:txBody>
                    <a:bodyPr/>
                    <a:lstStyle/>
                    <a:p>
                      <a:pPr algn="ctr"/>
                      <a:r>
                        <a:rPr lang="en-US" altLang="zh-CN" sz="800" dirty="0">
                          <a:solidFill>
                            <a:schemeClr val="tx1"/>
                          </a:solidFill>
                        </a:rPr>
                        <a:t>QR</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1.0977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0.8237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1.8603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096414"/>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0.5874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0.3331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1.1069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0917683"/>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0.3942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0.3512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1.0326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325"/>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0.2363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0.8380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1.2058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9947792"/>
                  </a:ext>
                </a:extLst>
              </a:tr>
              <a:tr h="213211">
                <a:tc rowSpan="4">
                  <a:txBody>
                    <a:bodyPr/>
                    <a:lstStyle/>
                    <a:p>
                      <a:pPr algn="ctr"/>
                      <a:r>
                        <a:rPr lang="en-US" altLang="zh-CN" sz="800" dirty="0">
                          <a:solidFill>
                            <a:schemeClr val="tx1"/>
                          </a:solidFill>
                        </a:rPr>
                        <a:t>GN</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1.1045</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0.8278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1.8658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7690"/>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0.6023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0.3377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1.1069</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932509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0.4070</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0.3694</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1.0403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893928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0.2576</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0.9313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1.2737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0465123"/>
                  </a:ext>
                </a:extLst>
              </a:tr>
            </a:tbl>
          </a:graphicData>
        </a:graphic>
      </p:graphicFrame>
    </p:spTree>
    <p:extLst>
      <p:ext uri="{BB962C8B-B14F-4D97-AF65-F5344CB8AC3E}">
        <p14:creationId xmlns:p14="http://schemas.microsoft.com/office/powerpoint/2010/main" val="4240593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B318CA-5E6D-2E87-FE3C-1679C606D6B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B1EABA-FF70-F8A9-E79B-4CCF5BD7DE7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0B6420A1-DADD-B8AD-5DC2-8E709254BB10}"/>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Siphon Shape Definition</a:t>
            </a:r>
          </a:p>
        </p:txBody>
      </p:sp>
      <p:sp>
        <p:nvSpPr>
          <p:cNvPr id="10" name="文本框 9">
            <a:extLst>
              <a:ext uri="{FF2B5EF4-FFF2-40B4-BE49-F238E27FC236}">
                <a16:creationId xmlns:a16="http://schemas.microsoft.com/office/drawing/2014/main" id="{DA9209F3-9A45-830D-4B2C-1F08CC9F6FD3}"/>
              </a:ext>
            </a:extLst>
          </p:cNvPr>
          <p:cNvSpPr txBox="1"/>
          <p:nvPr/>
        </p:nvSpPr>
        <p:spPr>
          <a:xfrm>
            <a:off x="907205" y="657554"/>
            <a:ext cx="643125" cy="276999"/>
          </a:xfrm>
          <a:prstGeom prst="rect">
            <a:avLst/>
          </a:prstGeom>
          <a:noFill/>
        </p:spPr>
        <p:txBody>
          <a:bodyPr wrap="none" rtlCol="0">
            <a:spAutoFit/>
          </a:bodyPr>
          <a:lstStyle/>
          <a:p>
            <a:r>
              <a:rPr lang="en-US" altLang="zh-CN" sz="1200" dirty="0"/>
              <a:t>Case 1</a:t>
            </a:r>
            <a:endParaRPr lang="zh-CN" altLang="en-US" sz="1200" dirty="0"/>
          </a:p>
        </p:txBody>
      </p:sp>
      <p:sp>
        <p:nvSpPr>
          <p:cNvPr id="11" name="文本框 10">
            <a:extLst>
              <a:ext uri="{FF2B5EF4-FFF2-40B4-BE49-F238E27FC236}">
                <a16:creationId xmlns:a16="http://schemas.microsoft.com/office/drawing/2014/main" id="{42AA750B-D083-D196-5B1D-62898F768111}"/>
              </a:ext>
            </a:extLst>
          </p:cNvPr>
          <p:cNvSpPr txBox="1"/>
          <p:nvPr/>
        </p:nvSpPr>
        <p:spPr>
          <a:xfrm>
            <a:off x="2360957" y="657553"/>
            <a:ext cx="643125" cy="276999"/>
          </a:xfrm>
          <a:prstGeom prst="rect">
            <a:avLst/>
          </a:prstGeom>
          <a:noFill/>
        </p:spPr>
        <p:txBody>
          <a:bodyPr wrap="none" rtlCol="0">
            <a:spAutoFit/>
          </a:bodyPr>
          <a:lstStyle/>
          <a:p>
            <a:r>
              <a:rPr lang="en-US" altLang="zh-CN" sz="1200" dirty="0"/>
              <a:t>Case 2</a:t>
            </a:r>
            <a:endParaRPr lang="zh-CN" altLang="en-US" sz="1200" dirty="0"/>
          </a:p>
        </p:txBody>
      </p:sp>
      <p:sp>
        <p:nvSpPr>
          <p:cNvPr id="12" name="文本框 11">
            <a:extLst>
              <a:ext uri="{FF2B5EF4-FFF2-40B4-BE49-F238E27FC236}">
                <a16:creationId xmlns:a16="http://schemas.microsoft.com/office/drawing/2014/main" id="{3749FC13-8229-8F9A-98BA-1901EBD04984}"/>
              </a:ext>
            </a:extLst>
          </p:cNvPr>
          <p:cNvSpPr txBox="1"/>
          <p:nvPr/>
        </p:nvSpPr>
        <p:spPr>
          <a:xfrm>
            <a:off x="3745282" y="657552"/>
            <a:ext cx="643125" cy="276999"/>
          </a:xfrm>
          <a:prstGeom prst="rect">
            <a:avLst/>
          </a:prstGeom>
          <a:noFill/>
        </p:spPr>
        <p:txBody>
          <a:bodyPr wrap="none" rtlCol="0">
            <a:spAutoFit/>
          </a:bodyPr>
          <a:lstStyle/>
          <a:p>
            <a:r>
              <a:rPr lang="en-US" altLang="zh-CN" sz="1200" dirty="0"/>
              <a:t>Case 3</a:t>
            </a:r>
            <a:endParaRPr lang="zh-CN" altLang="en-US" sz="1200" dirty="0"/>
          </a:p>
        </p:txBody>
      </p:sp>
      <p:sp>
        <p:nvSpPr>
          <p:cNvPr id="13" name="文本框 12">
            <a:extLst>
              <a:ext uri="{FF2B5EF4-FFF2-40B4-BE49-F238E27FC236}">
                <a16:creationId xmlns:a16="http://schemas.microsoft.com/office/drawing/2014/main" id="{48A402B0-1986-8245-644F-08E6F9F1087F}"/>
              </a:ext>
            </a:extLst>
          </p:cNvPr>
          <p:cNvSpPr txBox="1"/>
          <p:nvPr/>
        </p:nvSpPr>
        <p:spPr>
          <a:xfrm>
            <a:off x="5071214" y="657551"/>
            <a:ext cx="643125" cy="276999"/>
          </a:xfrm>
          <a:prstGeom prst="rect">
            <a:avLst/>
          </a:prstGeom>
          <a:noFill/>
        </p:spPr>
        <p:txBody>
          <a:bodyPr wrap="none" rtlCol="0">
            <a:spAutoFit/>
          </a:bodyPr>
          <a:lstStyle/>
          <a:p>
            <a:r>
              <a:rPr lang="en-US" altLang="zh-CN" sz="1200" dirty="0"/>
              <a:t>Case 4</a:t>
            </a:r>
            <a:endParaRPr lang="zh-CN" altLang="en-US" sz="1200" dirty="0"/>
          </a:p>
        </p:txBody>
      </p:sp>
      <p:pic>
        <p:nvPicPr>
          <p:cNvPr id="14" name="图片 13">
            <a:extLst>
              <a:ext uri="{FF2B5EF4-FFF2-40B4-BE49-F238E27FC236}">
                <a16:creationId xmlns:a16="http://schemas.microsoft.com/office/drawing/2014/main" id="{637F82BD-F0AB-1424-7E84-CCF8B15CE0CB}"/>
              </a:ext>
            </a:extLst>
          </p:cNvPr>
          <p:cNvPicPr>
            <a:picLocks noChangeAspect="1"/>
          </p:cNvPicPr>
          <p:nvPr/>
        </p:nvPicPr>
        <p:blipFill>
          <a:blip r:embed="rId3"/>
          <a:srcRect t="34291"/>
          <a:stretch>
            <a:fillRect/>
          </a:stretch>
        </p:blipFill>
        <p:spPr>
          <a:xfrm>
            <a:off x="159874" y="934550"/>
            <a:ext cx="5842000" cy="2763989"/>
          </a:xfrm>
          <a:prstGeom prst="rect">
            <a:avLst/>
          </a:prstGeom>
        </p:spPr>
      </p:pic>
      <p:graphicFrame>
        <p:nvGraphicFramePr>
          <p:cNvPr id="15" name="表格 14">
            <a:extLst>
              <a:ext uri="{FF2B5EF4-FFF2-40B4-BE49-F238E27FC236}">
                <a16:creationId xmlns:a16="http://schemas.microsoft.com/office/drawing/2014/main" id="{B6289B59-26C9-E8BD-5E1A-39A11728EDB9}"/>
              </a:ext>
            </a:extLst>
          </p:cNvPr>
          <p:cNvGraphicFramePr>
            <a:graphicFrameLocks noGrp="1"/>
          </p:cNvGraphicFramePr>
          <p:nvPr/>
        </p:nvGraphicFramePr>
        <p:xfrm>
          <a:off x="6289409" y="1156800"/>
          <a:ext cx="2628900" cy="2133600"/>
        </p:xfrm>
        <a:graphic>
          <a:graphicData uri="http://schemas.openxmlformats.org/drawingml/2006/table">
            <a:tbl>
              <a:tblPr firstRow="1" bandRow="1">
                <a:tableStyleId>{5C22544A-7EE6-4342-B048-85BDC9FD1C3A}</a:tableStyleId>
              </a:tblPr>
              <a:tblGrid>
                <a:gridCol w="619333">
                  <a:extLst>
                    <a:ext uri="{9D8B030D-6E8A-4147-A177-3AD203B41FA5}">
                      <a16:colId xmlns:a16="http://schemas.microsoft.com/office/drawing/2014/main" val="2943344594"/>
                    </a:ext>
                  </a:extLst>
                </a:gridCol>
                <a:gridCol w="432227">
                  <a:extLst>
                    <a:ext uri="{9D8B030D-6E8A-4147-A177-3AD203B41FA5}">
                      <a16:colId xmlns:a16="http://schemas.microsoft.com/office/drawing/2014/main" val="29055216"/>
                    </a:ext>
                  </a:extLst>
                </a:gridCol>
                <a:gridCol w="525780">
                  <a:extLst>
                    <a:ext uri="{9D8B030D-6E8A-4147-A177-3AD203B41FA5}">
                      <a16:colId xmlns:a16="http://schemas.microsoft.com/office/drawing/2014/main" val="2890257653"/>
                    </a:ext>
                  </a:extLst>
                </a:gridCol>
                <a:gridCol w="525780">
                  <a:extLst>
                    <a:ext uri="{9D8B030D-6E8A-4147-A177-3AD203B41FA5}">
                      <a16:colId xmlns:a16="http://schemas.microsoft.com/office/drawing/2014/main" val="3873696230"/>
                    </a:ext>
                  </a:extLst>
                </a:gridCol>
                <a:gridCol w="525780">
                  <a:extLst>
                    <a:ext uri="{9D8B030D-6E8A-4147-A177-3AD203B41FA5}">
                      <a16:colId xmlns:a16="http://schemas.microsoft.com/office/drawing/2014/main" val="1880266699"/>
                    </a:ext>
                  </a:extLst>
                </a:gridCol>
              </a:tblGrid>
              <a:tr h="213211">
                <a:tc rowSpan="2">
                  <a:txBody>
                    <a:bodyPr/>
                    <a:lstStyle/>
                    <a:p>
                      <a:pPr algn="ctr"/>
                      <a:r>
                        <a:rPr lang="en-US" altLang="zh-CN" sz="800" dirty="0">
                          <a:solidFill>
                            <a:schemeClr val="tx1"/>
                          </a:solidFill>
                        </a:rPr>
                        <a:t>method</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Case</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altLang="zh-CN" sz="800" dirty="0">
                          <a:solidFill>
                            <a:schemeClr val="tx1"/>
                          </a:solidFill>
                        </a:rPr>
                        <a:t>Center point</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altLang="zh-CN" sz="800" dirty="0">
                          <a:solidFill>
                            <a:schemeClr val="tx1"/>
                          </a:solidFill>
                        </a:rPr>
                        <a:t>Radius</a:t>
                      </a:r>
                    </a:p>
                    <a:p>
                      <a:pPr algn="ctr"/>
                      <a:r>
                        <a:rPr lang="en-US" altLang="zh-CN" sz="800" dirty="0">
                          <a:solidFill>
                            <a:schemeClr val="tx1"/>
                          </a:solidFill>
                        </a:rPr>
                        <a:t>(mm)</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957375"/>
                  </a:ext>
                </a:extLst>
              </a:tr>
              <a:tr h="213211">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u</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v</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15034553"/>
                  </a:ext>
                </a:extLst>
              </a:tr>
              <a:tr h="213211">
                <a:tc rowSpan="4">
                  <a:txBody>
                    <a:bodyPr/>
                    <a:lstStyle/>
                    <a:p>
                      <a:pPr algn="ctr"/>
                      <a:r>
                        <a:rPr lang="en-US" altLang="zh-CN" sz="800" dirty="0">
                          <a:solidFill>
                            <a:schemeClr val="tx1"/>
                          </a:solidFill>
                        </a:rPr>
                        <a:t>QR</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1.0977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0.8237</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1.8603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096414"/>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0.5874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0.3331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1.1069</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0917683"/>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0.3942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0.3512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1.0326</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325"/>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0.2363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0.8380</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1.2058</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9947792"/>
                  </a:ext>
                </a:extLst>
              </a:tr>
              <a:tr h="213211">
                <a:tc rowSpan="4">
                  <a:txBody>
                    <a:bodyPr/>
                    <a:lstStyle/>
                    <a:p>
                      <a:pPr algn="ctr"/>
                      <a:r>
                        <a:rPr lang="en-US" altLang="zh-CN" sz="800" dirty="0">
                          <a:solidFill>
                            <a:schemeClr val="tx1"/>
                          </a:solidFill>
                        </a:rPr>
                        <a:t>GN</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1</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1.1045</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0.8278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1.8658</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97690"/>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2</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0.6023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0.3377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1.1069</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932509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3</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0.4070</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0.3694</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1.0403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8939281"/>
                  </a:ext>
                </a:extLst>
              </a:tr>
              <a:tr h="213211">
                <a:tc vMerge="1">
                  <a:txBody>
                    <a:bodyPr/>
                    <a:lstStyle/>
                    <a:p>
                      <a:pPr algn="ctr"/>
                      <a:endParaRPr lang="zh-CN" altLang="en-US" sz="105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chemeClr val="tx1"/>
                          </a:solidFill>
                        </a:rPr>
                        <a:t>4</a:t>
                      </a:r>
                      <a:endParaRPr lang="zh-CN" altLang="en-US" sz="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0.2576</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0.9313</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800" dirty="0">
                          <a:solidFill>
                            <a:srgbClr val="FF0000"/>
                          </a:solidFill>
                        </a:rPr>
                        <a:t>1.2737</a:t>
                      </a:r>
                      <a:endParaRPr lang="zh-CN" altLang="en-US" sz="8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0465123"/>
                  </a:ext>
                </a:extLst>
              </a:tr>
            </a:tbl>
          </a:graphicData>
        </a:graphic>
      </p:graphicFrame>
      <p:pic>
        <p:nvPicPr>
          <p:cNvPr id="4" name="图片 3">
            <a:extLst>
              <a:ext uri="{FF2B5EF4-FFF2-40B4-BE49-F238E27FC236}">
                <a16:creationId xmlns:a16="http://schemas.microsoft.com/office/drawing/2014/main" id="{EA24CA4B-7CA3-04CD-96FD-29B1B1611F53}"/>
              </a:ext>
            </a:extLst>
          </p:cNvPr>
          <p:cNvPicPr>
            <a:picLocks noChangeAspect="1"/>
          </p:cNvPicPr>
          <p:nvPr/>
        </p:nvPicPr>
        <p:blipFill>
          <a:blip r:embed="rId4"/>
          <a:stretch>
            <a:fillRect/>
          </a:stretch>
        </p:blipFill>
        <p:spPr>
          <a:xfrm>
            <a:off x="3497789" y="3870475"/>
            <a:ext cx="569055" cy="644593"/>
          </a:xfrm>
          <a:prstGeom prst="rect">
            <a:avLst/>
          </a:prstGeom>
        </p:spPr>
      </p:pic>
      <p:pic>
        <p:nvPicPr>
          <p:cNvPr id="6" name="图片 5">
            <a:extLst>
              <a:ext uri="{FF2B5EF4-FFF2-40B4-BE49-F238E27FC236}">
                <a16:creationId xmlns:a16="http://schemas.microsoft.com/office/drawing/2014/main" id="{1DCBAF4E-94BB-35EE-D358-AC3D84DE1CBA}"/>
              </a:ext>
            </a:extLst>
          </p:cNvPr>
          <p:cNvPicPr>
            <a:picLocks noChangeAspect="1"/>
          </p:cNvPicPr>
          <p:nvPr/>
        </p:nvPicPr>
        <p:blipFill>
          <a:blip r:embed="rId5"/>
          <a:stretch>
            <a:fillRect/>
          </a:stretch>
        </p:blipFill>
        <p:spPr>
          <a:xfrm>
            <a:off x="350195" y="3975535"/>
            <a:ext cx="2596296" cy="393017"/>
          </a:xfrm>
          <a:prstGeom prst="rect">
            <a:avLst/>
          </a:prstGeom>
        </p:spPr>
      </p:pic>
      <p:pic>
        <p:nvPicPr>
          <p:cNvPr id="18" name="图片 17">
            <a:extLst>
              <a:ext uri="{FF2B5EF4-FFF2-40B4-BE49-F238E27FC236}">
                <a16:creationId xmlns:a16="http://schemas.microsoft.com/office/drawing/2014/main" id="{FF47A508-8220-67FC-00E2-DEA1FD59C7AC}"/>
              </a:ext>
            </a:extLst>
          </p:cNvPr>
          <p:cNvPicPr>
            <a:picLocks noChangeAspect="1"/>
          </p:cNvPicPr>
          <p:nvPr/>
        </p:nvPicPr>
        <p:blipFill>
          <a:blip r:embed="rId6"/>
          <a:stretch>
            <a:fillRect/>
          </a:stretch>
        </p:blipFill>
        <p:spPr>
          <a:xfrm>
            <a:off x="4567952" y="3949340"/>
            <a:ext cx="1272486" cy="486864"/>
          </a:xfrm>
          <a:prstGeom prst="rect">
            <a:avLst/>
          </a:prstGeom>
        </p:spPr>
      </p:pic>
      <p:pic>
        <p:nvPicPr>
          <p:cNvPr id="20" name="图片 19">
            <a:extLst>
              <a:ext uri="{FF2B5EF4-FFF2-40B4-BE49-F238E27FC236}">
                <a16:creationId xmlns:a16="http://schemas.microsoft.com/office/drawing/2014/main" id="{324F35F6-1022-1A16-FC36-DEEAA6493779}"/>
              </a:ext>
            </a:extLst>
          </p:cNvPr>
          <p:cNvPicPr>
            <a:picLocks noChangeAspect="1"/>
          </p:cNvPicPr>
          <p:nvPr/>
        </p:nvPicPr>
        <p:blipFill>
          <a:blip r:embed="rId7"/>
          <a:stretch>
            <a:fillRect/>
          </a:stretch>
        </p:blipFill>
        <p:spPr>
          <a:xfrm>
            <a:off x="2628507" y="4645548"/>
            <a:ext cx="904733" cy="708468"/>
          </a:xfrm>
          <a:prstGeom prst="rect">
            <a:avLst/>
          </a:prstGeom>
        </p:spPr>
      </p:pic>
      <p:pic>
        <p:nvPicPr>
          <p:cNvPr id="22" name="图片 21">
            <a:extLst>
              <a:ext uri="{FF2B5EF4-FFF2-40B4-BE49-F238E27FC236}">
                <a16:creationId xmlns:a16="http://schemas.microsoft.com/office/drawing/2014/main" id="{B42FBC97-0358-C66E-F11B-84955FF6584B}"/>
              </a:ext>
            </a:extLst>
          </p:cNvPr>
          <p:cNvPicPr>
            <a:picLocks noChangeAspect="1"/>
          </p:cNvPicPr>
          <p:nvPr/>
        </p:nvPicPr>
        <p:blipFill>
          <a:blip r:embed="rId8"/>
          <a:stretch>
            <a:fillRect/>
          </a:stretch>
        </p:blipFill>
        <p:spPr>
          <a:xfrm>
            <a:off x="3982704" y="4585628"/>
            <a:ext cx="3507860" cy="828307"/>
          </a:xfrm>
          <a:prstGeom prst="rect">
            <a:avLst/>
          </a:prstGeom>
        </p:spPr>
      </p:pic>
      <p:sp>
        <p:nvSpPr>
          <p:cNvPr id="23" name="箭头: 右 22">
            <a:extLst>
              <a:ext uri="{FF2B5EF4-FFF2-40B4-BE49-F238E27FC236}">
                <a16:creationId xmlns:a16="http://schemas.microsoft.com/office/drawing/2014/main" id="{30C17AB8-ACAF-2681-F899-FB232A79A5C9}"/>
              </a:ext>
            </a:extLst>
          </p:cNvPr>
          <p:cNvSpPr/>
          <p:nvPr/>
        </p:nvSpPr>
        <p:spPr>
          <a:xfrm>
            <a:off x="3080874" y="4092102"/>
            <a:ext cx="239500" cy="16861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39C5E225-E9E6-C0E0-F1A9-45F1C2C411BE}"/>
              </a:ext>
            </a:extLst>
          </p:cNvPr>
          <p:cNvSpPr/>
          <p:nvPr/>
        </p:nvSpPr>
        <p:spPr>
          <a:xfrm>
            <a:off x="4197648" y="4108464"/>
            <a:ext cx="239500" cy="16861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E2250D2E-C503-AB41-90D9-F2FECF0A96DD}"/>
              </a:ext>
            </a:extLst>
          </p:cNvPr>
          <p:cNvPicPr>
            <a:picLocks noChangeAspect="1"/>
          </p:cNvPicPr>
          <p:nvPr/>
        </p:nvPicPr>
        <p:blipFill>
          <a:blip r:embed="rId9"/>
          <a:stretch>
            <a:fillRect/>
          </a:stretch>
        </p:blipFill>
        <p:spPr>
          <a:xfrm>
            <a:off x="412654" y="4828433"/>
            <a:ext cx="1785797" cy="266710"/>
          </a:xfrm>
          <a:prstGeom prst="rect">
            <a:avLst/>
          </a:prstGeom>
        </p:spPr>
      </p:pic>
      <p:pic>
        <p:nvPicPr>
          <p:cNvPr id="28" name="图片 27">
            <a:extLst>
              <a:ext uri="{FF2B5EF4-FFF2-40B4-BE49-F238E27FC236}">
                <a16:creationId xmlns:a16="http://schemas.microsoft.com/office/drawing/2014/main" id="{5CE6818F-45FF-255A-BAE4-561397D6D18E}"/>
              </a:ext>
            </a:extLst>
          </p:cNvPr>
          <p:cNvPicPr>
            <a:picLocks noChangeAspect="1"/>
          </p:cNvPicPr>
          <p:nvPr/>
        </p:nvPicPr>
        <p:blipFill>
          <a:blip r:embed="rId10"/>
          <a:stretch>
            <a:fillRect/>
          </a:stretch>
        </p:blipFill>
        <p:spPr>
          <a:xfrm>
            <a:off x="412654" y="5555024"/>
            <a:ext cx="1948303" cy="357634"/>
          </a:xfrm>
          <a:prstGeom prst="rect">
            <a:avLst/>
          </a:prstGeom>
        </p:spPr>
      </p:pic>
      <p:pic>
        <p:nvPicPr>
          <p:cNvPr id="30" name="图片 29">
            <a:extLst>
              <a:ext uri="{FF2B5EF4-FFF2-40B4-BE49-F238E27FC236}">
                <a16:creationId xmlns:a16="http://schemas.microsoft.com/office/drawing/2014/main" id="{BEFD5428-419C-1F24-7900-DF9638AA2C2F}"/>
              </a:ext>
            </a:extLst>
          </p:cNvPr>
          <p:cNvPicPr>
            <a:picLocks noChangeAspect="1"/>
          </p:cNvPicPr>
          <p:nvPr/>
        </p:nvPicPr>
        <p:blipFill>
          <a:blip r:embed="rId11"/>
          <a:stretch>
            <a:fillRect/>
          </a:stretch>
        </p:blipFill>
        <p:spPr>
          <a:xfrm>
            <a:off x="2861009" y="5607538"/>
            <a:ext cx="1445906" cy="315912"/>
          </a:xfrm>
          <a:prstGeom prst="rect">
            <a:avLst/>
          </a:prstGeom>
        </p:spPr>
      </p:pic>
      <p:pic>
        <p:nvPicPr>
          <p:cNvPr id="32" name="图片 31">
            <a:extLst>
              <a:ext uri="{FF2B5EF4-FFF2-40B4-BE49-F238E27FC236}">
                <a16:creationId xmlns:a16="http://schemas.microsoft.com/office/drawing/2014/main" id="{C09ECE7B-BCF8-A4E1-EB5C-28D37B478619}"/>
              </a:ext>
            </a:extLst>
          </p:cNvPr>
          <p:cNvPicPr>
            <a:picLocks noChangeAspect="1"/>
          </p:cNvPicPr>
          <p:nvPr/>
        </p:nvPicPr>
        <p:blipFill>
          <a:blip r:embed="rId12"/>
          <a:srcRect l="3292" b="3292"/>
          <a:stretch>
            <a:fillRect/>
          </a:stretch>
        </p:blipFill>
        <p:spPr>
          <a:xfrm>
            <a:off x="4694472" y="5667520"/>
            <a:ext cx="1307402" cy="245138"/>
          </a:xfrm>
          <a:prstGeom prst="rect">
            <a:avLst/>
          </a:prstGeom>
        </p:spPr>
      </p:pic>
      <p:pic>
        <p:nvPicPr>
          <p:cNvPr id="34" name="图片 33">
            <a:extLst>
              <a:ext uri="{FF2B5EF4-FFF2-40B4-BE49-F238E27FC236}">
                <a16:creationId xmlns:a16="http://schemas.microsoft.com/office/drawing/2014/main" id="{8A2E048F-6283-3ABF-E8C3-1FA7E3E2442F}"/>
              </a:ext>
            </a:extLst>
          </p:cNvPr>
          <p:cNvPicPr>
            <a:picLocks noChangeAspect="1"/>
          </p:cNvPicPr>
          <p:nvPr/>
        </p:nvPicPr>
        <p:blipFill>
          <a:blip r:embed="rId13"/>
          <a:stretch>
            <a:fillRect/>
          </a:stretch>
        </p:blipFill>
        <p:spPr>
          <a:xfrm>
            <a:off x="6497192" y="5667520"/>
            <a:ext cx="1351388" cy="290548"/>
          </a:xfrm>
          <a:prstGeom prst="rect">
            <a:avLst/>
          </a:prstGeom>
        </p:spPr>
      </p:pic>
      <p:pic>
        <p:nvPicPr>
          <p:cNvPr id="36" name="图片 35">
            <a:extLst>
              <a:ext uri="{FF2B5EF4-FFF2-40B4-BE49-F238E27FC236}">
                <a16:creationId xmlns:a16="http://schemas.microsoft.com/office/drawing/2014/main" id="{1A234553-C97E-0811-B5E2-BD3345B3B67E}"/>
              </a:ext>
            </a:extLst>
          </p:cNvPr>
          <p:cNvPicPr>
            <a:picLocks noChangeAspect="1"/>
          </p:cNvPicPr>
          <p:nvPr/>
        </p:nvPicPr>
        <p:blipFill>
          <a:blip r:embed="rId14"/>
          <a:srcRect r="30056" b="-646"/>
          <a:stretch>
            <a:fillRect/>
          </a:stretch>
        </p:blipFill>
        <p:spPr>
          <a:xfrm>
            <a:off x="6708204" y="5912657"/>
            <a:ext cx="626451" cy="290547"/>
          </a:xfrm>
          <a:prstGeom prst="rect">
            <a:avLst/>
          </a:prstGeom>
        </p:spPr>
      </p:pic>
      <p:sp>
        <p:nvSpPr>
          <p:cNvPr id="38" name="文本框 37">
            <a:extLst>
              <a:ext uri="{FF2B5EF4-FFF2-40B4-BE49-F238E27FC236}">
                <a16:creationId xmlns:a16="http://schemas.microsoft.com/office/drawing/2014/main" id="{AA33CE53-AA45-9F64-D035-D2F89AB8E500}"/>
              </a:ext>
            </a:extLst>
          </p:cNvPr>
          <p:cNvSpPr txBox="1"/>
          <p:nvPr/>
        </p:nvSpPr>
        <p:spPr>
          <a:xfrm>
            <a:off x="7269804" y="5923450"/>
            <a:ext cx="4620638" cy="302006"/>
          </a:xfrm>
          <a:prstGeom prst="rect">
            <a:avLst/>
          </a:prstGeom>
          <a:noFill/>
        </p:spPr>
        <p:txBody>
          <a:bodyPr wrap="square">
            <a:spAutoFit/>
          </a:bodyPr>
          <a:lstStyle/>
          <a:p>
            <a:pPr>
              <a:lnSpc>
                <a:spcPts val="1650"/>
              </a:lnSpc>
              <a:buNone/>
            </a:pPr>
            <a:r>
              <a:rPr lang="en-US" altLang="zh-CN" sz="1400" dirty="0">
                <a:effectLst/>
                <a:latin typeface="Consolas" panose="020B0609020204030204" pitchFamily="49" charset="0"/>
              </a:rPr>
              <a:t>1e-10</a:t>
            </a:r>
          </a:p>
        </p:txBody>
      </p:sp>
    </p:spTree>
    <p:extLst>
      <p:ext uri="{BB962C8B-B14F-4D97-AF65-F5344CB8AC3E}">
        <p14:creationId xmlns:p14="http://schemas.microsoft.com/office/powerpoint/2010/main" val="3342789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5BA3337-DC31-6D59-0030-78701AB51B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06FC01-9EDE-07D8-2E6F-F323A08BCFCE}"/>
              </a:ext>
            </a:extLst>
          </p:cNvPr>
          <p:cNvSpPr>
            <a:spLocks noGrp="1"/>
          </p:cNvSpPr>
          <p:nvPr>
            <p:ph type="sldNum" sz="quarter" idx="12"/>
          </p:nvPr>
        </p:nvSpPr>
        <p:spPr/>
        <p:txBody>
          <a:bodyPr/>
          <a:lstStyle/>
          <a:p>
            <a:fld id="{8D04ACF1-8115-4F2A-BC52-125D9799F304}" type="slidenum">
              <a:rPr lang="zh-CN" altLang="en-US" smtClean="0"/>
              <a:t>32</a:t>
            </a:fld>
            <a:endParaRPr lang="zh-CN" altLang="en-US"/>
          </a:p>
        </p:txBody>
      </p:sp>
      <p:sp>
        <p:nvSpPr>
          <p:cNvPr id="73" name="文本框 72">
            <a:extLst>
              <a:ext uri="{FF2B5EF4-FFF2-40B4-BE49-F238E27FC236}">
                <a16:creationId xmlns:a16="http://schemas.microsoft.com/office/drawing/2014/main" id="{4E7854B6-9B1F-1494-2445-5F0A1E7703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pic>
        <p:nvPicPr>
          <p:cNvPr id="27" name="图片 26">
            <a:extLst>
              <a:ext uri="{FF2B5EF4-FFF2-40B4-BE49-F238E27FC236}">
                <a16:creationId xmlns:a16="http://schemas.microsoft.com/office/drawing/2014/main" id="{81E4961A-3F2A-5C8A-C87D-A6EE13FEB5FC}"/>
              </a:ext>
            </a:extLst>
          </p:cNvPr>
          <p:cNvPicPr>
            <a:picLocks noChangeAspect="1"/>
          </p:cNvPicPr>
          <p:nvPr/>
        </p:nvPicPr>
        <p:blipFill>
          <a:blip r:embed="rId3"/>
          <a:srcRect r="68550"/>
          <a:stretch>
            <a:fillRect/>
          </a:stretch>
        </p:blipFill>
        <p:spPr>
          <a:xfrm>
            <a:off x="238511" y="3101809"/>
            <a:ext cx="895550" cy="590768"/>
          </a:xfrm>
          <a:prstGeom prst="rect">
            <a:avLst/>
          </a:prstGeom>
        </p:spPr>
      </p:pic>
      <p:pic>
        <p:nvPicPr>
          <p:cNvPr id="28" name="图片 27" descr="图表, 折线图&#10;&#10;AI 生成的内容可能不正确。">
            <a:extLst>
              <a:ext uri="{FF2B5EF4-FFF2-40B4-BE49-F238E27FC236}">
                <a16:creationId xmlns:a16="http://schemas.microsoft.com/office/drawing/2014/main" id="{5400C83F-1EE3-91A1-A4FB-A34E1F237687}"/>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128980" y="2051896"/>
            <a:ext cx="2077527" cy="816042"/>
          </a:xfrm>
          <a:prstGeom prst="rect">
            <a:avLst/>
          </a:prstGeom>
        </p:spPr>
      </p:pic>
      <p:pic>
        <p:nvPicPr>
          <p:cNvPr id="29" name="图片 28">
            <a:extLst>
              <a:ext uri="{FF2B5EF4-FFF2-40B4-BE49-F238E27FC236}">
                <a16:creationId xmlns:a16="http://schemas.microsoft.com/office/drawing/2014/main" id="{32BF3850-5367-AD60-8CAD-93348206327B}"/>
              </a:ext>
            </a:extLst>
          </p:cNvPr>
          <p:cNvPicPr>
            <a:picLocks noChangeAspect="1"/>
          </p:cNvPicPr>
          <p:nvPr/>
        </p:nvPicPr>
        <p:blipFill>
          <a:blip r:embed="rId3"/>
          <a:srcRect l="32498" r="36052"/>
          <a:stretch>
            <a:fillRect/>
          </a:stretch>
        </p:blipFill>
        <p:spPr>
          <a:xfrm>
            <a:off x="2614806" y="3105720"/>
            <a:ext cx="874972" cy="577193"/>
          </a:xfrm>
          <a:prstGeom prst="rect">
            <a:avLst/>
          </a:prstGeom>
        </p:spPr>
      </p:pic>
      <p:pic>
        <p:nvPicPr>
          <p:cNvPr id="30" name="图片 29" descr="图表, 折线图&#10;&#10;AI 生成的内容可能不正确。">
            <a:extLst>
              <a:ext uri="{FF2B5EF4-FFF2-40B4-BE49-F238E27FC236}">
                <a16:creationId xmlns:a16="http://schemas.microsoft.com/office/drawing/2014/main" id="{1F14D8C2-F688-3605-D152-3A6709BCECBE}"/>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2501402" y="2033306"/>
            <a:ext cx="1976752" cy="776458"/>
          </a:xfrm>
          <a:prstGeom prst="rect">
            <a:avLst/>
          </a:prstGeom>
        </p:spPr>
      </p:pic>
      <p:pic>
        <p:nvPicPr>
          <p:cNvPr id="31" name="图片 30" descr="图表, 折线图&#10;&#10;AI 生成的内容可能不正确。">
            <a:extLst>
              <a:ext uri="{FF2B5EF4-FFF2-40B4-BE49-F238E27FC236}">
                <a16:creationId xmlns:a16="http://schemas.microsoft.com/office/drawing/2014/main" id="{520CAD61-6AE4-2B5E-1FDC-AB0A89EDABC8}"/>
              </a:ext>
            </a:extLst>
          </p:cNvPr>
          <p:cNvPicPr>
            <a:picLocks noChangeAspect="1"/>
          </p:cNvPicPr>
          <p:nvPr/>
        </p:nvPicPr>
        <p:blipFill>
          <a:blip r:embed="rId4">
            <a:extLst>
              <a:ext uri="{28A0092B-C50C-407E-A947-70E740481C1C}">
                <a14:useLocalDpi xmlns:a14="http://schemas.microsoft.com/office/drawing/2010/main" val="0"/>
              </a:ext>
            </a:extLst>
          </a:blip>
          <a:srcRect t="9392" r="49565"/>
          <a:stretch>
            <a:fillRect/>
          </a:stretch>
        </p:blipFill>
        <p:spPr>
          <a:xfrm>
            <a:off x="4822396" y="2037978"/>
            <a:ext cx="1957179" cy="768770"/>
          </a:xfrm>
          <a:prstGeom prst="rect">
            <a:avLst/>
          </a:prstGeom>
        </p:spPr>
      </p:pic>
      <p:pic>
        <p:nvPicPr>
          <p:cNvPr id="32" name="图片 31">
            <a:extLst>
              <a:ext uri="{FF2B5EF4-FFF2-40B4-BE49-F238E27FC236}">
                <a16:creationId xmlns:a16="http://schemas.microsoft.com/office/drawing/2014/main" id="{495DEC8E-5DFD-6E35-8500-BE2414956686}"/>
              </a:ext>
            </a:extLst>
          </p:cNvPr>
          <p:cNvPicPr>
            <a:picLocks noChangeAspect="1"/>
          </p:cNvPicPr>
          <p:nvPr/>
        </p:nvPicPr>
        <p:blipFill>
          <a:blip r:embed="rId3"/>
          <a:srcRect l="67925" r="625"/>
          <a:stretch>
            <a:fillRect/>
          </a:stretch>
        </p:blipFill>
        <p:spPr>
          <a:xfrm>
            <a:off x="4850675" y="3081658"/>
            <a:ext cx="950310" cy="626892"/>
          </a:xfrm>
          <a:prstGeom prst="rect">
            <a:avLst/>
          </a:prstGeom>
        </p:spPr>
      </p:pic>
      <p:sp>
        <p:nvSpPr>
          <p:cNvPr id="33" name="椭圆 32">
            <a:extLst>
              <a:ext uri="{FF2B5EF4-FFF2-40B4-BE49-F238E27FC236}">
                <a16:creationId xmlns:a16="http://schemas.microsoft.com/office/drawing/2014/main" id="{55C1F24D-E729-C99F-BB21-279ADCB0778F}"/>
              </a:ext>
            </a:extLst>
          </p:cNvPr>
          <p:cNvSpPr/>
          <p:nvPr/>
        </p:nvSpPr>
        <p:spPr>
          <a:xfrm>
            <a:off x="298605" y="3278960"/>
            <a:ext cx="152298" cy="155575"/>
          </a:xfrm>
          <a:prstGeom prst="ellipse">
            <a:avLst/>
          </a:prstGeom>
          <a:noFill/>
          <a:ln w="9525" cap="flat" cmpd="sng" algn="ctr">
            <a:solidFill>
              <a:srgbClr val="FFC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57C31F9-4FFA-BAC7-606B-4FB4497D8A1C}"/>
              </a:ext>
            </a:extLst>
          </p:cNvPr>
          <p:cNvSpPr/>
          <p:nvPr/>
        </p:nvSpPr>
        <p:spPr>
          <a:xfrm>
            <a:off x="686286" y="2063761"/>
            <a:ext cx="321420" cy="65270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6F5B7D7-B963-F585-8D81-566C06BE1434}"/>
              </a:ext>
            </a:extLst>
          </p:cNvPr>
          <p:cNvSpPr/>
          <p:nvPr/>
        </p:nvSpPr>
        <p:spPr>
          <a:xfrm>
            <a:off x="3091544" y="2040994"/>
            <a:ext cx="174170" cy="62864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2D842B9-27E4-2F30-AA07-044C4CA75808}"/>
              </a:ext>
            </a:extLst>
          </p:cNvPr>
          <p:cNvSpPr/>
          <p:nvPr/>
        </p:nvSpPr>
        <p:spPr>
          <a:xfrm>
            <a:off x="5162939" y="2040994"/>
            <a:ext cx="566763" cy="6256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4" name="图片 43">
            <a:extLst>
              <a:ext uri="{FF2B5EF4-FFF2-40B4-BE49-F238E27FC236}">
                <a16:creationId xmlns:a16="http://schemas.microsoft.com/office/drawing/2014/main" id="{14D4B0AF-4F12-EE1A-49D4-4F6355F43B49}"/>
              </a:ext>
            </a:extLst>
          </p:cNvPr>
          <p:cNvPicPr>
            <a:picLocks noChangeAspect="1"/>
          </p:cNvPicPr>
          <p:nvPr/>
        </p:nvPicPr>
        <p:blipFill>
          <a:blip r:embed="rId5"/>
          <a:stretch>
            <a:fillRect/>
          </a:stretch>
        </p:blipFill>
        <p:spPr>
          <a:xfrm>
            <a:off x="3356280" y="2873435"/>
            <a:ext cx="1079894" cy="1100057"/>
          </a:xfrm>
          <a:prstGeom prst="rect">
            <a:avLst/>
          </a:prstGeom>
        </p:spPr>
      </p:pic>
      <p:pic>
        <p:nvPicPr>
          <p:cNvPr id="46" name="图片 45">
            <a:extLst>
              <a:ext uri="{FF2B5EF4-FFF2-40B4-BE49-F238E27FC236}">
                <a16:creationId xmlns:a16="http://schemas.microsoft.com/office/drawing/2014/main" id="{BCB74B35-35A0-25CB-3C6C-116F636C57B5}"/>
              </a:ext>
            </a:extLst>
          </p:cNvPr>
          <p:cNvPicPr>
            <a:picLocks noChangeAspect="1"/>
          </p:cNvPicPr>
          <p:nvPr/>
        </p:nvPicPr>
        <p:blipFill>
          <a:blip r:embed="rId6"/>
          <a:stretch>
            <a:fillRect/>
          </a:stretch>
        </p:blipFill>
        <p:spPr>
          <a:xfrm>
            <a:off x="1114850" y="2890004"/>
            <a:ext cx="1051859" cy="1077991"/>
          </a:xfrm>
          <a:prstGeom prst="rect">
            <a:avLst/>
          </a:prstGeom>
        </p:spPr>
      </p:pic>
      <p:pic>
        <p:nvPicPr>
          <p:cNvPr id="48" name="图片 47">
            <a:extLst>
              <a:ext uri="{FF2B5EF4-FFF2-40B4-BE49-F238E27FC236}">
                <a16:creationId xmlns:a16="http://schemas.microsoft.com/office/drawing/2014/main" id="{804FD17B-E520-FEA4-F4F3-6655943F0A72}"/>
              </a:ext>
            </a:extLst>
          </p:cNvPr>
          <p:cNvPicPr>
            <a:picLocks noChangeAspect="1"/>
          </p:cNvPicPr>
          <p:nvPr/>
        </p:nvPicPr>
        <p:blipFill>
          <a:blip r:embed="rId7"/>
          <a:stretch>
            <a:fillRect/>
          </a:stretch>
        </p:blipFill>
        <p:spPr>
          <a:xfrm>
            <a:off x="5614230" y="2889742"/>
            <a:ext cx="1095271" cy="1113300"/>
          </a:xfrm>
          <a:prstGeom prst="rect">
            <a:avLst/>
          </a:prstGeom>
        </p:spPr>
      </p:pic>
      <p:sp>
        <p:nvSpPr>
          <p:cNvPr id="3" name="文本框 2">
            <a:extLst>
              <a:ext uri="{FF2B5EF4-FFF2-40B4-BE49-F238E27FC236}">
                <a16:creationId xmlns:a16="http://schemas.microsoft.com/office/drawing/2014/main" id="{AA7B64D9-D73F-0CBF-F247-E96997DCB7B0}"/>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p:sp>
        <p:nvSpPr>
          <p:cNvPr id="4" name="文本框 3">
            <a:extLst>
              <a:ext uri="{FF2B5EF4-FFF2-40B4-BE49-F238E27FC236}">
                <a16:creationId xmlns:a16="http://schemas.microsoft.com/office/drawing/2014/main" id="{A857401A-925D-C6AE-1A00-C2CD52C2C771}"/>
              </a:ext>
            </a:extLst>
          </p:cNvPr>
          <p:cNvSpPr txBox="1"/>
          <p:nvPr/>
        </p:nvSpPr>
        <p:spPr>
          <a:xfrm>
            <a:off x="6900163" y="2597159"/>
            <a:ext cx="2195373" cy="896656"/>
          </a:xfrm>
          <a:prstGeom prst="rect">
            <a:avLst/>
          </a:prstGeom>
          <a:noFill/>
        </p:spPr>
        <p:txBody>
          <a:bodyPr wrap="square">
            <a:spAutoFit/>
          </a:bodyPr>
          <a:lstStyle/>
          <a:p>
            <a:pPr>
              <a:lnSpc>
                <a:spcPct val="150000"/>
              </a:lnSpc>
            </a:pPr>
            <a:r>
              <a:rPr kumimoji="1" lang="en-US" altLang="zh-CN" sz="1200" dirty="0">
                <a:solidFill>
                  <a:srgbClr val="FF0000"/>
                </a:solidFill>
              </a:rPr>
              <a:t>The arc length may affect the fitted circle radius as well as the </a:t>
            </a:r>
            <a:r>
              <a:rPr kumimoji="1" lang="el-GR" altLang="zh-CN" sz="1200" dirty="0">
                <a:solidFill>
                  <a:srgbClr val="FF0000"/>
                </a:solidFill>
              </a:rPr>
              <a:t>β </a:t>
            </a:r>
            <a:r>
              <a:rPr kumimoji="1" lang="en-US" altLang="zh-CN" sz="1200" dirty="0">
                <a:solidFill>
                  <a:srgbClr val="FF0000"/>
                </a:solidFill>
              </a:rPr>
              <a:t>angle.</a:t>
            </a:r>
          </a:p>
        </p:txBody>
      </p:sp>
      <p:sp>
        <p:nvSpPr>
          <p:cNvPr id="6" name="文本框 5">
            <a:extLst>
              <a:ext uri="{FF2B5EF4-FFF2-40B4-BE49-F238E27FC236}">
                <a16:creationId xmlns:a16="http://schemas.microsoft.com/office/drawing/2014/main" id="{2BEC17E7-B4D1-01E5-B8C9-4D7C83FBD16B}"/>
              </a:ext>
            </a:extLst>
          </p:cNvPr>
          <p:cNvSpPr txBox="1"/>
          <p:nvPr/>
        </p:nvSpPr>
        <p:spPr>
          <a:xfrm>
            <a:off x="150587" y="886006"/>
            <a:ext cx="7391400" cy="1015663"/>
          </a:xfrm>
          <a:prstGeom prst="rect">
            <a:avLst/>
          </a:prstGeom>
          <a:noFill/>
        </p:spPr>
        <p:txBody>
          <a:bodyPr wrap="square" rtlCol="0">
            <a:spAutoFit/>
          </a:bodyPr>
          <a:lstStyle/>
          <a:p>
            <a:pPr marL="228600" indent="-228600">
              <a:buAutoNum type="arabicPeriod"/>
            </a:pPr>
            <a:r>
              <a:rPr lang="en-US" altLang="zh-CN" sz="1200" b="1" dirty="0"/>
              <a:t>Arc extraction:</a:t>
            </a:r>
          </a:p>
          <a:p>
            <a:r>
              <a:rPr lang="en-US" altLang="zh-CN" sz="1200" dirty="0"/>
              <a:t>	The arc segment is extracted from the curvature peak until</a:t>
            </a:r>
          </a:p>
          <a:p>
            <a:endParaRPr lang="en-US" altLang="zh-CN" sz="1200" dirty="0"/>
          </a:p>
          <a:p>
            <a:endParaRPr lang="en-US" altLang="zh-CN" sz="1200" dirty="0"/>
          </a:p>
          <a:p>
            <a:r>
              <a:rPr lang="en-US" altLang="zh-CN" sz="1200" dirty="0"/>
              <a:t>	on both sides of the maximum curvature point.</a:t>
            </a:r>
            <a:endParaRPr lang="zh-CN" altLang="en-US" sz="12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6D4441B-6ABF-09A2-4280-125FFF5E55F3}"/>
                  </a:ext>
                </a:extLst>
              </p:cNvPr>
              <p:cNvSpPr txBox="1"/>
              <p:nvPr/>
            </p:nvSpPr>
            <p:spPr>
              <a:xfrm>
                <a:off x="150587" y="4397455"/>
                <a:ext cx="8944949" cy="944297"/>
              </a:xfrm>
              <a:prstGeom prst="rect">
                <a:avLst/>
              </a:prstGeom>
              <a:noFill/>
            </p:spPr>
            <p:txBody>
              <a:bodyPr wrap="square" rtlCol="0">
                <a:spAutoFit/>
              </a:bodyPr>
              <a:lstStyle/>
              <a:p>
                <a:r>
                  <a:rPr lang="en-US" altLang="zh-CN" sz="1200" b="1" dirty="0"/>
                  <a:t>2.   Optimality Criterion:</a:t>
                </a:r>
              </a:p>
              <a:p>
                <a:pPr lvl="1"/>
                <a:r>
                  <a:rPr lang="en-US" altLang="zh-CN" sz="1200" dirty="0"/>
                  <a:t>The optimal curvature drop ratio </a:t>
                </a:r>
                <a14:m>
                  <m:oMath xmlns:m="http://schemas.openxmlformats.org/officeDocument/2006/math">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𝑟</m:t>
                        </m:r>
                      </m:e>
                      <m:sub>
                        <m:r>
                          <a:rPr lang="en-US" altLang="zh-CN" sz="1200" i="1">
                            <a:latin typeface="Cambria Math" panose="02040503050406030204" pitchFamily="18" charset="0"/>
                            <a:ea typeface="Cambria Math" panose="02040503050406030204" pitchFamily="18" charset="0"/>
                          </a:rPr>
                          <m:t>𝑜𝑝𝑡</m:t>
                        </m:r>
                      </m:sub>
                    </m:sSub>
                    <m:r>
                      <a:rPr lang="en-US" altLang="zh-CN" sz="1200" i="1">
                        <a:latin typeface="Cambria Math" panose="02040503050406030204" pitchFamily="18" charset="0"/>
                        <a:ea typeface="Cambria Math" panose="02040503050406030204" pitchFamily="18" charset="0"/>
                      </a:rPr>
                      <m:t>) </m:t>
                    </m:r>
                  </m:oMath>
                </a14:m>
                <a:r>
                  <a:rPr lang="en-US" altLang="zh-CN" sz="1200" dirty="0"/>
                  <a:t>is determined by finding the drop ratio (</a:t>
                </a:r>
                <a:r>
                  <a:rPr lang="zh-CN" altLang="en-US" sz="1200" dirty="0"/>
                  <a:t>𝑟</a:t>
                </a:r>
                <a:r>
                  <a:rPr lang="en-US" altLang="zh-CN" sz="1200" dirty="0"/>
                  <a:t>) that minimizes the difference between </a:t>
                </a:r>
                <a14:m>
                  <m:oMath xmlns:m="http://schemas.openxmlformats.org/officeDocument/2006/math">
                    <m:sSub>
                      <m:sSubPr>
                        <m:ctrlPr>
                          <a:rPr lang="en-US" altLang="zh-CN" sz="1200" b="0" i="1" smtClean="0">
                            <a:latin typeface="Cambria Math" panose="02040503050406030204" pitchFamily="18" charset="0"/>
                          </a:rPr>
                        </m:ctrlPr>
                      </m:sSubPr>
                      <m:e>
                        <m:r>
                          <a:rPr lang="zh-CN" altLang="en-US" sz="1200" b="0" i="1" smtClean="0">
                            <a:latin typeface="Cambria Math" panose="02040503050406030204" pitchFamily="18" charset="0"/>
                          </a:rPr>
                          <m:t>𝜅</m:t>
                        </m:r>
                      </m:e>
                      <m:sub>
                        <m:r>
                          <a:rPr lang="en-US" altLang="zh-CN" sz="1200" b="0" i="1" smtClean="0">
                            <a:latin typeface="Cambria Math" panose="02040503050406030204" pitchFamily="18" charset="0"/>
                          </a:rPr>
                          <m:t>𝑚𝑎𝑥</m:t>
                        </m:r>
                      </m:sub>
                    </m:sSub>
                  </m:oMath>
                </a14:m>
                <a:r>
                  <a:rPr lang="en-US" altLang="zh-CN" sz="1200" dirty="0"/>
                  <a:t> and the curvature estimated from the fitted circle </a:t>
                </a:r>
                <a14:m>
                  <m:oMath xmlns:m="http://schemas.openxmlformats.org/officeDocument/2006/math">
                    <m:r>
                      <a:rPr lang="en-US" altLang="zh-CN" sz="1200" i="1">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𝐶𝑅</m:t>
                            </m:r>
                          </m:e>
                          <m:sub>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1</m:t>
                            </m:r>
                          </m:sub>
                        </m:sSub>
                      </m:den>
                    </m:f>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𝑜𝑟</m:t>
                    </m:r>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𝐶𝑅</m:t>
                            </m:r>
                          </m:e>
                          <m:sub>
                            <m:r>
                              <a:rPr lang="en-US" altLang="zh-CN" sz="1200" i="1">
                                <a:latin typeface="Cambria Math" panose="02040503050406030204" pitchFamily="18" charset="0"/>
                              </a:rPr>
                              <m:t>𝐵</m:t>
                            </m:r>
                            <m:r>
                              <a:rPr lang="en-US" altLang="zh-CN" sz="1200" b="0" i="1" smtClean="0">
                                <a:latin typeface="Cambria Math" panose="02040503050406030204" pitchFamily="18" charset="0"/>
                              </a:rPr>
                              <m:t>2</m:t>
                            </m:r>
                          </m:sub>
                        </m:sSub>
                      </m:den>
                    </m:f>
                    <m:r>
                      <a:rPr lang="en-US" altLang="zh-CN" sz="1200" i="1">
                        <a:latin typeface="Cambria Math" panose="02040503050406030204" pitchFamily="18" charset="0"/>
                      </a:rPr>
                      <m:t>)</m:t>
                    </m:r>
                  </m:oMath>
                </a14:m>
                <a:r>
                  <a:rPr lang="en-US" altLang="zh-CN" sz="1200" dirty="0"/>
                  <a:t> :</a:t>
                </a:r>
              </a:p>
              <a:p>
                <a:r>
                  <a:rPr lang="en-US" altLang="zh-CN" sz="1200" dirty="0"/>
                  <a:t>	</a:t>
                </a:r>
                <a:endParaRPr lang="zh-CN" altLang="en-US" sz="1200" dirty="0"/>
              </a:p>
            </p:txBody>
          </p:sp>
        </mc:Choice>
        <mc:Fallback xmlns="">
          <p:sp>
            <p:nvSpPr>
              <p:cNvPr id="9" name="文本框 8">
                <a:extLst>
                  <a:ext uri="{FF2B5EF4-FFF2-40B4-BE49-F238E27FC236}">
                    <a16:creationId xmlns:a16="http://schemas.microsoft.com/office/drawing/2014/main" id="{56D4441B-6ABF-09A2-4280-125FFF5E55F3}"/>
                  </a:ext>
                </a:extLst>
              </p:cNvPr>
              <p:cNvSpPr txBox="1">
                <a:spLocks noRot="1" noChangeAspect="1" noMove="1" noResize="1" noEditPoints="1" noAdjustHandles="1" noChangeArrowheads="1" noChangeShapeType="1" noTextEdit="1"/>
              </p:cNvSpPr>
              <p:nvPr/>
            </p:nvSpPr>
            <p:spPr>
              <a:xfrm>
                <a:off x="150587" y="4397455"/>
                <a:ext cx="8944949" cy="944297"/>
              </a:xfrm>
              <a:prstGeom prst="rect">
                <a:avLst/>
              </a:prstGeom>
              <a:blipFill>
                <a:blip r:embed="rId8"/>
                <a:stretch>
                  <a:fillRect l="-6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01FBAD11-20BB-CE95-88DC-3273FA04B36B}"/>
              </a:ext>
            </a:extLst>
          </p:cNvPr>
          <p:cNvPicPr>
            <a:picLocks noChangeAspect="1"/>
          </p:cNvPicPr>
          <p:nvPr/>
        </p:nvPicPr>
        <p:blipFill>
          <a:blip r:embed="rId9"/>
          <a:stretch>
            <a:fillRect/>
          </a:stretch>
        </p:blipFill>
        <p:spPr>
          <a:xfrm>
            <a:off x="2744404" y="5162404"/>
            <a:ext cx="2770489" cy="510828"/>
          </a:xfrm>
          <a:prstGeom prst="rect">
            <a:avLst/>
          </a:prstGeom>
        </p:spPr>
      </p:pic>
      <p:pic>
        <p:nvPicPr>
          <p:cNvPr id="13" name="图片 12">
            <a:extLst>
              <a:ext uri="{FF2B5EF4-FFF2-40B4-BE49-F238E27FC236}">
                <a16:creationId xmlns:a16="http://schemas.microsoft.com/office/drawing/2014/main" id="{6E561C06-A81D-9A10-62AE-A954499DCFE8}"/>
              </a:ext>
            </a:extLst>
          </p:cNvPr>
          <p:cNvPicPr>
            <a:picLocks noChangeAspect="1"/>
          </p:cNvPicPr>
          <p:nvPr/>
        </p:nvPicPr>
        <p:blipFill>
          <a:blip r:embed="rId10"/>
          <a:stretch>
            <a:fillRect/>
          </a:stretch>
        </p:blipFill>
        <p:spPr>
          <a:xfrm>
            <a:off x="4609000" y="5448745"/>
            <a:ext cx="191819" cy="125005"/>
          </a:xfrm>
          <a:prstGeom prst="rect">
            <a:avLst/>
          </a:prstGeom>
        </p:spPr>
      </p:pic>
      <p:pic>
        <p:nvPicPr>
          <p:cNvPr id="15" name="图片 14">
            <a:extLst>
              <a:ext uri="{FF2B5EF4-FFF2-40B4-BE49-F238E27FC236}">
                <a16:creationId xmlns:a16="http://schemas.microsoft.com/office/drawing/2014/main" id="{DCCAC08C-23E8-D6BB-DAC6-37F441F76C03}"/>
              </a:ext>
            </a:extLst>
          </p:cNvPr>
          <p:cNvPicPr>
            <a:picLocks noChangeAspect="1"/>
          </p:cNvPicPr>
          <p:nvPr/>
        </p:nvPicPr>
        <p:blipFill>
          <a:blip r:embed="rId11"/>
          <a:stretch>
            <a:fillRect/>
          </a:stretch>
        </p:blipFill>
        <p:spPr>
          <a:xfrm>
            <a:off x="4528672" y="5452214"/>
            <a:ext cx="93720" cy="12153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C2FBE04-B6B6-546E-BB13-A697A142121F}"/>
                  </a:ext>
                </a:extLst>
              </p:cNvPr>
              <p:cNvSpPr txBox="1"/>
              <p:nvPr/>
            </p:nvSpPr>
            <p:spPr>
              <a:xfrm>
                <a:off x="656428" y="5641725"/>
                <a:ext cx="8656767" cy="276999"/>
              </a:xfrm>
              <a:prstGeom prst="rect">
                <a:avLst/>
              </a:prstGeom>
              <a:noFill/>
            </p:spPr>
            <p:txBody>
              <a:bodyPr wrap="square" rtlCol="0">
                <a:spAutoFit/>
              </a:bodyPr>
              <a:lstStyle/>
              <a:p>
                <a:pPr marL="171450" indent="-171450">
                  <a:buFont typeface="Arial" panose="020B0604020202020204" pitchFamily="34" charset="0"/>
                  <a:buChar char="•"/>
                </a:pPr>
                <a14:m>
                  <m:oMath xmlns:m="http://schemas.openxmlformats.org/officeDocument/2006/math">
                    <m:r>
                      <a:rPr lang="en-US" altLang="zh-CN" sz="1200" b="0" i="1" smtClean="0">
                        <a:latin typeface="Cambria Math" panose="02040503050406030204" pitchFamily="18" charset="0"/>
                      </a:rPr>
                      <m:t>𝐶𝐵</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𝑟</m:t>
                        </m:r>
                      </m:e>
                    </m:d>
                    <m:r>
                      <a:rPr lang="en-US" altLang="zh-CN" sz="1200" b="0" i="1" smtClean="0">
                        <a:latin typeface="Cambria Math" panose="02040503050406030204" pitchFamily="18" charset="0"/>
                      </a:rPr>
                      <m:t>: </m:t>
                    </m:r>
                  </m:oMath>
                </a14:m>
                <a:r>
                  <a:rPr lang="en-US" altLang="zh-CN" sz="1200" dirty="0"/>
                  <a:t>radius of the fitted circle for Bend 1 or Bend 2, obtained under a given drop ratio </a:t>
                </a:r>
                <a:r>
                  <a:rPr lang="zh-CN" altLang="en-US" sz="1200" dirty="0"/>
                  <a:t>𝑟</a:t>
                </a:r>
              </a:p>
            </p:txBody>
          </p:sp>
        </mc:Choice>
        <mc:Fallback xmlns="">
          <p:sp>
            <p:nvSpPr>
              <p:cNvPr id="16" name="文本框 15">
                <a:extLst>
                  <a:ext uri="{FF2B5EF4-FFF2-40B4-BE49-F238E27FC236}">
                    <a16:creationId xmlns:a16="http://schemas.microsoft.com/office/drawing/2014/main" id="{1C2FBE04-B6B6-546E-BB13-A697A142121F}"/>
                  </a:ext>
                </a:extLst>
              </p:cNvPr>
              <p:cNvSpPr txBox="1">
                <a:spLocks noRot="1" noChangeAspect="1" noMove="1" noResize="1" noEditPoints="1" noAdjustHandles="1" noChangeArrowheads="1" noChangeShapeType="1" noTextEdit="1"/>
              </p:cNvSpPr>
              <p:nvPr/>
            </p:nvSpPr>
            <p:spPr>
              <a:xfrm>
                <a:off x="656428" y="5641725"/>
                <a:ext cx="8656767" cy="276999"/>
              </a:xfrm>
              <a:prstGeom prst="rect">
                <a:avLst/>
              </a:prstGeom>
              <a:blipFill>
                <a:blip r:embed="rId12"/>
                <a:stretch>
                  <a:fillRect t="-21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32BACF2-9655-291C-BF6A-0BBB8EB98052}"/>
                  </a:ext>
                </a:extLst>
              </p:cNvPr>
              <p:cNvSpPr txBox="1"/>
              <p:nvPr/>
            </p:nvSpPr>
            <p:spPr>
              <a:xfrm>
                <a:off x="3037532" y="1400523"/>
                <a:ext cx="1907830"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a:t>
                </a:r>
                <a14:m>
                  <m:oMath xmlns:m="http://schemas.openxmlformats.org/officeDocument/2006/math">
                    <m:r>
                      <a:rPr lang="en-US" altLang="zh-CN" sz="1200" b="0" i="0" smtClean="0">
                        <a:latin typeface="Cambria Math" panose="02040503050406030204" pitchFamily="18" charset="0"/>
                        <a:ea typeface="Cambria Math" panose="02040503050406030204" pitchFamily="18" charset="0"/>
                      </a:rPr>
                      <m:t> </m:t>
                    </m:r>
                    <m:r>
                      <a:rPr lang="en-US" altLang="zh-CN" sz="1200" i="1" smtClean="0">
                        <a:latin typeface="Cambria Math" panose="02040503050406030204" pitchFamily="18" charset="0"/>
                        <a:ea typeface="Cambria Math" panose="02040503050406030204" pitchFamily="18" charset="0"/>
                      </a:rPr>
                      <m:t>&lt;</m:t>
                    </m:r>
                    <m:r>
                      <a:rPr lang="en-US" altLang="zh-CN" sz="1200" b="0" i="1" smtClean="0">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b="0" i="1" smtClean="0">
                        <a:latin typeface="Cambria Math" panose="02040503050406030204" pitchFamily="18" charset="0"/>
                        <a:ea typeface="Cambria Math" panose="02040503050406030204" pitchFamily="18" charset="0"/>
                      </a:rPr>
                      <m:t>𝑟𝑎𝑡𝑖𝑜</m:t>
                    </m:r>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𝑟</m:t>
                    </m:r>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zh-CN" altLang="en-US" sz="1200" b="0" i="1" smtClean="0">
                            <a:latin typeface="Cambria Math" panose="02040503050406030204" pitchFamily="18" charset="0"/>
                            <a:ea typeface="Cambria Math" panose="02040503050406030204" pitchFamily="18" charset="0"/>
                          </a:rPr>
                          <m:t>𝜅</m:t>
                        </m:r>
                      </m:e>
                      <m:sub>
                        <m:r>
                          <a:rPr lang="en-US" altLang="zh-CN" sz="1200" b="0" i="1" smtClean="0">
                            <a:latin typeface="Cambria Math" panose="02040503050406030204" pitchFamily="18" charset="0"/>
                            <a:ea typeface="Cambria Math" panose="02040503050406030204" pitchFamily="18" charset="0"/>
                          </a:rPr>
                          <m:t>𝑚𝑎𝑥</m:t>
                        </m:r>
                      </m:sub>
                    </m:sSub>
                  </m:oMath>
                </a14:m>
                <a:endParaRPr lang="zh-CN" altLang="en-US" sz="1200" dirty="0"/>
              </a:p>
            </p:txBody>
          </p:sp>
        </mc:Choice>
        <mc:Fallback xmlns="">
          <p:sp>
            <p:nvSpPr>
              <p:cNvPr id="17" name="文本框 16">
                <a:extLst>
                  <a:ext uri="{FF2B5EF4-FFF2-40B4-BE49-F238E27FC236}">
                    <a16:creationId xmlns:a16="http://schemas.microsoft.com/office/drawing/2014/main" id="{D32BACF2-9655-291C-BF6A-0BBB8EB98052}"/>
                  </a:ext>
                </a:extLst>
              </p:cNvPr>
              <p:cNvSpPr txBox="1">
                <a:spLocks noRot="1" noChangeAspect="1" noMove="1" noResize="1" noEditPoints="1" noAdjustHandles="1" noChangeArrowheads="1" noChangeShapeType="1" noTextEdit="1"/>
              </p:cNvSpPr>
              <p:nvPr/>
            </p:nvSpPr>
            <p:spPr>
              <a:xfrm>
                <a:off x="3037532" y="1400523"/>
                <a:ext cx="1907830" cy="184666"/>
              </a:xfrm>
              <a:prstGeom prst="rect">
                <a:avLst/>
              </a:prstGeom>
              <a:blipFill>
                <a:blip r:embed="rId13"/>
                <a:stretch>
                  <a:fillRect l="-1917" t="-26667"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603AEE6-1E40-1853-447D-32DC27046030}"/>
                  </a:ext>
                </a:extLst>
              </p:cNvPr>
              <p:cNvSpPr txBox="1"/>
              <p:nvPr/>
            </p:nvSpPr>
            <p:spPr>
              <a:xfrm>
                <a:off x="2546510" y="5341118"/>
                <a:ext cx="1367875" cy="198965"/>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𝑑𝑟𝑜𝑝</m:t>
                          </m:r>
                          <m:r>
                            <a:rPr lang="en-US" altLang="zh-CN" sz="1200" b="0" i="1" smtClean="0">
                              <a:latin typeface="Cambria Math" panose="02040503050406030204" pitchFamily="18" charset="0"/>
                              <a:ea typeface="Cambria Math" panose="02040503050406030204" pitchFamily="18" charset="0"/>
                            </a:rPr>
                            <m:t> </m:t>
                          </m:r>
                          <m:r>
                            <a:rPr lang="en-US" altLang="zh-CN" sz="1200" i="1">
                              <a:latin typeface="Cambria Math" panose="02040503050406030204" pitchFamily="18" charset="0"/>
                              <a:ea typeface="Cambria Math" panose="02040503050406030204" pitchFamily="18" charset="0"/>
                            </a:rPr>
                            <m:t>𝑟𝑎𝑡𝑖𝑜</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𝑟</m:t>
                          </m:r>
                        </m:e>
                        <m:sub>
                          <m:r>
                            <a:rPr lang="en-US" altLang="zh-CN" sz="1200" b="0" i="1" smtClean="0">
                              <a:latin typeface="Cambria Math" panose="02040503050406030204" pitchFamily="18" charset="0"/>
                              <a:ea typeface="Cambria Math" panose="02040503050406030204" pitchFamily="18" charset="0"/>
                            </a:rPr>
                            <m:t>𝑜𝑝𝑡</m:t>
                          </m:r>
                        </m:sub>
                      </m:sSub>
                      <m:r>
                        <a:rPr lang="en-US" altLang="zh-CN" sz="1200" b="0" i="1" smtClean="0">
                          <a:latin typeface="Cambria Math" panose="02040503050406030204" pitchFamily="18" charset="0"/>
                          <a:ea typeface="Cambria Math" panose="02040503050406030204" pitchFamily="18" charset="0"/>
                        </a:rPr>
                        <m:t>)</m:t>
                      </m:r>
                    </m:oMath>
                  </m:oMathPara>
                </a14:m>
                <a:endParaRPr lang="zh-CN" altLang="en-US" sz="1200" dirty="0"/>
              </a:p>
            </p:txBody>
          </p:sp>
        </mc:Choice>
        <mc:Fallback xmlns="">
          <p:sp>
            <p:nvSpPr>
              <p:cNvPr id="18" name="文本框 17">
                <a:extLst>
                  <a:ext uri="{FF2B5EF4-FFF2-40B4-BE49-F238E27FC236}">
                    <a16:creationId xmlns:a16="http://schemas.microsoft.com/office/drawing/2014/main" id="{F603AEE6-1E40-1853-447D-32DC27046030}"/>
                  </a:ext>
                </a:extLst>
              </p:cNvPr>
              <p:cNvSpPr txBox="1">
                <a:spLocks noRot="1" noChangeAspect="1" noMove="1" noResize="1" noEditPoints="1" noAdjustHandles="1" noChangeArrowheads="1" noChangeShapeType="1" noTextEdit="1"/>
              </p:cNvSpPr>
              <p:nvPr/>
            </p:nvSpPr>
            <p:spPr>
              <a:xfrm>
                <a:off x="2546510" y="5341118"/>
                <a:ext cx="1367875" cy="198965"/>
              </a:xfrm>
              <a:prstGeom prst="rect">
                <a:avLst/>
              </a:prstGeom>
              <a:blipFill>
                <a:blip r:embed="rId14"/>
                <a:stretch>
                  <a:fillRect l="-1786" r="-1786" b="-303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D293D1-D33B-32C7-D7BA-0028DE0D6814}"/>
                  </a:ext>
                </a:extLst>
              </p:cNvPr>
              <p:cNvSpPr txBox="1"/>
              <p:nvPr/>
            </p:nvSpPr>
            <p:spPr>
              <a:xfrm>
                <a:off x="639273" y="1865202"/>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0</m:t>
                      </m:r>
                      <m:r>
                        <a:rPr lang="en-US" altLang="zh-CN" sz="1050" b="0" i="1" smtClean="0">
                          <a:solidFill>
                            <a:srgbClr val="FF0000"/>
                          </a:solidFill>
                          <a:latin typeface="Cambria Math" panose="02040503050406030204" pitchFamily="18" charset="0"/>
                          <a:ea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5</m:t>
                      </m:r>
                    </m:oMath>
                  </m:oMathPara>
                </a14:m>
                <a:endParaRPr lang="zh-CN" altLang="en-US" sz="1050" dirty="0">
                  <a:solidFill>
                    <a:srgbClr val="FF0000"/>
                  </a:solidFill>
                </a:endParaRPr>
              </a:p>
            </p:txBody>
          </p:sp>
        </mc:Choice>
        <mc:Fallback xmlns="">
          <p:sp>
            <p:nvSpPr>
              <p:cNvPr id="20" name="文本框 19">
                <a:extLst>
                  <a:ext uri="{FF2B5EF4-FFF2-40B4-BE49-F238E27FC236}">
                    <a16:creationId xmlns:a16="http://schemas.microsoft.com/office/drawing/2014/main" id="{5AD293D1-D33B-32C7-D7BA-0028DE0D6814}"/>
                  </a:ext>
                </a:extLst>
              </p:cNvPr>
              <p:cNvSpPr txBox="1">
                <a:spLocks noRot="1" noChangeAspect="1" noMove="1" noResize="1" noEditPoints="1" noAdjustHandles="1" noChangeArrowheads="1" noChangeShapeType="1" noTextEdit="1"/>
              </p:cNvSpPr>
              <p:nvPr/>
            </p:nvSpPr>
            <p:spPr>
              <a:xfrm>
                <a:off x="639273" y="1865202"/>
                <a:ext cx="1191224" cy="161583"/>
              </a:xfrm>
              <a:prstGeom prst="rect">
                <a:avLst/>
              </a:prstGeom>
              <a:blipFill>
                <a:blip r:embed="rId15"/>
                <a:stretch>
                  <a:fillRect l="-4103" t="-7692" r="-3077"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882E037-D513-678C-5298-21760427A470}"/>
                  </a:ext>
                </a:extLst>
              </p:cNvPr>
              <p:cNvSpPr txBox="1"/>
              <p:nvPr/>
            </p:nvSpPr>
            <p:spPr>
              <a:xfrm>
                <a:off x="2938425" y="1861668"/>
                <a:ext cx="1191224" cy="161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0</m:t>
                      </m:r>
                      <m:r>
                        <a:rPr lang="en-US" altLang="zh-CN" sz="1050" b="0" i="1" smtClean="0">
                          <a:solidFill>
                            <a:srgbClr val="FF0000"/>
                          </a:solidFill>
                          <a:latin typeface="Cambria Math" panose="02040503050406030204" pitchFamily="18" charset="0"/>
                          <a:ea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9</m:t>
                      </m:r>
                    </m:oMath>
                  </m:oMathPara>
                </a14:m>
                <a:endParaRPr lang="zh-CN" altLang="en-US" sz="1050" dirty="0">
                  <a:solidFill>
                    <a:srgbClr val="FF0000"/>
                  </a:solidFill>
                </a:endParaRPr>
              </a:p>
            </p:txBody>
          </p:sp>
        </mc:Choice>
        <mc:Fallback xmlns="">
          <p:sp>
            <p:nvSpPr>
              <p:cNvPr id="21" name="文本框 20">
                <a:extLst>
                  <a:ext uri="{FF2B5EF4-FFF2-40B4-BE49-F238E27FC236}">
                    <a16:creationId xmlns:a16="http://schemas.microsoft.com/office/drawing/2014/main" id="{7882E037-D513-678C-5298-21760427A470}"/>
                  </a:ext>
                </a:extLst>
              </p:cNvPr>
              <p:cNvSpPr txBox="1">
                <a:spLocks noRot="1" noChangeAspect="1" noMove="1" noResize="1" noEditPoints="1" noAdjustHandles="1" noChangeArrowheads="1" noChangeShapeType="1" noTextEdit="1"/>
              </p:cNvSpPr>
              <p:nvPr/>
            </p:nvSpPr>
            <p:spPr>
              <a:xfrm>
                <a:off x="2938425" y="1861668"/>
                <a:ext cx="1191224" cy="161583"/>
              </a:xfrm>
              <a:prstGeom prst="rect">
                <a:avLst/>
              </a:prstGeom>
              <a:blipFill>
                <a:blip r:embed="rId16"/>
                <a:stretch>
                  <a:fillRect l="-4103" t="-3704" r="-3077" b="-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ED3F64C-9B9A-BEFD-D886-D8E106839F45}"/>
                  </a:ext>
                </a:extLst>
              </p:cNvPr>
              <p:cNvSpPr txBox="1"/>
              <p:nvPr/>
            </p:nvSpPr>
            <p:spPr>
              <a:xfrm>
                <a:off x="5319392" y="1861229"/>
                <a:ext cx="1160767" cy="161583"/>
              </a:xfrm>
              <a:prstGeom prst="rect">
                <a:avLst/>
              </a:prstGeom>
              <a:noFill/>
            </p:spPr>
            <p:txBody>
              <a:bodyPr wrap="none" lIns="0" tIns="0" rIns="0" bIns="0" rtlCol="0">
                <a:spAutoFit/>
              </a:bodyPr>
              <a:lstStyle/>
              <a:p>
                <a14:m>
                  <m:oMath xmlns:m="http://schemas.openxmlformats.org/officeDocument/2006/math">
                    <m:r>
                      <a:rPr lang="en-US" altLang="zh-CN" sz="1050" b="0" i="1" smtClean="0">
                        <a:solidFill>
                          <a:srgbClr val="FF0000"/>
                        </a:solidFill>
                        <a:latin typeface="Cambria Math" panose="02040503050406030204" pitchFamily="18" charset="0"/>
                        <a:ea typeface="Cambria Math" panose="02040503050406030204" pitchFamily="18" charset="0"/>
                      </a:rPr>
                      <m:t>𝑑𝑟𝑜𝑝</m:t>
                    </m:r>
                    <m:r>
                      <a:rPr lang="en-US" altLang="zh-CN" sz="1050" b="0" i="1" smtClean="0">
                        <a:solidFill>
                          <a:srgbClr val="FF0000"/>
                        </a:solidFill>
                        <a:latin typeface="Cambria Math" panose="02040503050406030204" pitchFamily="18" charset="0"/>
                        <a:ea typeface="Cambria Math" panose="02040503050406030204" pitchFamily="18" charset="0"/>
                      </a:rPr>
                      <m:t> </m:t>
                    </m:r>
                    <m:r>
                      <a:rPr lang="en-US" altLang="zh-CN" sz="1050" b="0" i="1" smtClean="0">
                        <a:solidFill>
                          <a:srgbClr val="FF0000"/>
                        </a:solidFill>
                        <a:latin typeface="Cambria Math" panose="02040503050406030204" pitchFamily="18" charset="0"/>
                        <a:ea typeface="Cambria Math" panose="02040503050406030204" pitchFamily="18" charset="0"/>
                      </a:rPr>
                      <m:t>𝑟𝑎𝑡𝑖𝑜</m:t>
                    </m:r>
                    <m:d>
                      <m:dPr>
                        <m:ctrlPr>
                          <a:rPr lang="en-US" altLang="zh-CN" sz="1050" b="0" i="1" smtClean="0">
                            <a:solidFill>
                              <a:srgbClr val="FF0000"/>
                            </a:solidFill>
                            <a:latin typeface="Cambria Math" panose="02040503050406030204" pitchFamily="18" charset="0"/>
                            <a:ea typeface="Cambria Math" panose="02040503050406030204" pitchFamily="18" charset="0"/>
                          </a:rPr>
                        </m:ctrlPr>
                      </m:dPr>
                      <m:e>
                        <m:r>
                          <a:rPr lang="en-US" altLang="zh-CN" sz="1050" b="0" i="1" smtClean="0">
                            <a:solidFill>
                              <a:srgbClr val="FF0000"/>
                            </a:solidFill>
                            <a:latin typeface="Cambria Math" panose="02040503050406030204" pitchFamily="18" charset="0"/>
                            <a:ea typeface="Cambria Math" panose="02040503050406030204" pitchFamily="18" charset="0"/>
                          </a:rPr>
                          <m:t>𝑟</m:t>
                        </m:r>
                      </m:e>
                    </m:d>
                    <m:r>
                      <a:rPr lang="en-US" altLang="zh-CN" sz="1050" b="0" i="1" smtClean="0">
                        <a:solidFill>
                          <a:srgbClr val="FF0000"/>
                        </a:solidFill>
                        <a:latin typeface="Cambria Math" panose="02040503050406030204" pitchFamily="18" charset="0"/>
                        <a:ea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0</m:t>
                    </m:r>
                    <m:r>
                      <a:rPr lang="en-US" altLang="zh-CN" sz="1050" b="0" i="1" smtClean="0">
                        <a:solidFill>
                          <a:srgbClr val="FF0000"/>
                        </a:solidFill>
                        <a:latin typeface="Cambria Math" panose="02040503050406030204" pitchFamily="18" charset="0"/>
                        <a:ea typeface="Cambria Math" panose="02040503050406030204" pitchFamily="18" charset="0"/>
                      </a:rPr>
                      <m:t>.</m:t>
                    </m:r>
                  </m:oMath>
                </a14:m>
                <a:r>
                  <a:rPr lang="en-US" altLang="zh-CN" sz="1050" dirty="0">
                    <a:solidFill>
                      <a:srgbClr val="FF0000"/>
                    </a:solidFill>
                  </a:rPr>
                  <a:t>2</a:t>
                </a:r>
                <a:endParaRPr lang="zh-CN" altLang="en-US" sz="1050" dirty="0">
                  <a:solidFill>
                    <a:srgbClr val="FF0000"/>
                  </a:solidFill>
                </a:endParaRPr>
              </a:p>
            </p:txBody>
          </p:sp>
        </mc:Choice>
        <mc:Fallback xmlns="">
          <p:sp>
            <p:nvSpPr>
              <p:cNvPr id="22" name="文本框 21">
                <a:extLst>
                  <a:ext uri="{FF2B5EF4-FFF2-40B4-BE49-F238E27FC236}">
                    <a16:creationId xmlns:a16="http://schemas.microsoft.com/office/drawing/2014/main" id="{AED3F64C-9B9A-BEFD-D886-D8E106839F45}"/>
                  </a:ext>
                </a:extLst>
              </p:cNvPr>
              <p:cNvSpPr txBox="1">
                <a:spLocks noRot="1" noChangeAspect="1" noMove="1" noResize="1" noEditPoints="1" noAdjustHandles="1" noChangeArrowheads="1" noChangeShapeType="1" noTextEdit="1"/>
              </p:cNvSpPr>
              <p:nvPr/>
            </p:nvSpPr>
            <p:spPr>
              <a:xfrm>
                <a:off x="5319392" y="1861229"/>
                <a:ext cx="1160767" cy="161583"/>
              </a:xfrm>
              <a:prstGeom prst="rect">
                <a:avLst/>
              </a:prstGeom>
              <a:blipFill>
                <a:blip r:embed="rId17"/>
                <a:stretch>
                  <a:fillRect l="-5789" t="-25926" r="-6316" b="-481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242ABD1-3F73-2533-694A-39B78AA2EAE9}"/>
                  </a:ext>
                </a:extLst>
              </p:cNvPr>
              <p:cNvSpPr txBox="1"/>
              <p:nvPr/>
            </p:nvSpPr>
            <p:spPr>
              <a:xfrm>
                <a:off x="5729702" y="1282150"/>
                <a:ext cx="1701813" cy="184666"/>
              </a:xfrm>
              <a:prstGeom prst="rect">
                <a:avLst/>
              </a:prstGeom>
              <a:noFill/>
            </p:spPr>
            <p:txBody>
              <a:bodyPr wrap="none" lIns="0" tIns="0" rIns="0" bIns="0" rtlCol="0">
                <a:spAutoFit/>
              </a:bodyPr>
              <a:lstStyle/>
              <a:p>
                <a14:m>
                  <m:oMath xmlns:m="http://schemas.openxmlformats.org/officeDocument/2006/math">
                    <m:r>
                      <a:rPr lang="zh-CN" altLang="en-US" sz="1200" i="1" smtClean="0">
                        <a:latin typeface="Cambria Math" panose="02040503050406030204" pitchFamily="18" charset="0"/>
                      </a:rPr>
                      <m:t>𝜅</m:t>
                    </m:r>
                  </m:oMath>
                </a14:m>
                <a:r>
                  <a:rPr lang="en-US" altLang="zh-CN" sz="1200" dirty="0"/>
                  <a:t>(s): calculated curvature</a:t>
                </a:r>
                <a:endParaRPr lang="zh-CN" altLang="en-US" sz="1200" dirty="0"/>
              </a:p>
            </p:txBody>
          </p:sp>
        </mc:Choice>
        <mc:Fallback xmlns="">
          <p:sp>
            <p:nvSpPr>
              <p:cNvPr id="23" name="文本框 22">
                <a:extLst>
                  <a:ext uri="{FF2B5EF4-FFF2-40B4-BE49-F238E27FC236}">
                    <a16:creationId xmlns:a16="http://schemas.microsoft.com/office/drawing/2014/main" id="{0242ABD1-3F73-2533-694A-39B78AA2EAE9}"/>
                  </a:ext>
                </a:extLst>
              </p:cNvPr>
              <p:cNvSpPr txBox="1">
                <a:spLocks noRot="1" noChangeAspect="1" noMove="1" noResize="1" noEditPoints="1" noAdjustHandles="1" noChangeArrowheads="1" noChangeShapeType="1" noTextEdit="1"/>
              </p:cNvSpPr>
              <p:nvPr/>
            </p:nvSpPr>
            <p:spPr>
              <a:xfrm>
                <a:off x="5729702" y="1282150"/>
                <a:ext cx="1701813" cy="184666"/>
              </a:xfrm>
              <a:prstGeom prst="rect">
                <a:avLst/>
              </a:prstGeom>
              <a:blipFill>
                <a:blip r:embed="rId18"/>
                <a:stretch>
                  <a:fillRect l="-2509" t="-25806" r="-3943" b="-483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5EED02B-5FA0-2AC6-4217-D220AD6FAD0A}"/>
                  </a:ext>
                </a:extLst>
              </p:cNvPr>
              <p:cNvSpPr txBox="1"/>
              <p:nvPr/>
            </p:nvSpPr>
            <p:spPr>
              <a:xfrm>
                <a:off x="5729702" y="1507631"/>
                <a:ext cx="3080908" cy="184666"/>
              </a:xfrm>
              <a:prstGeom prst="rect">
                <a:avLst/>
              </a:prstGeom>
              <a:noFill/>
            </p:spPr>
            <p:txBody>
              <a:bodyPr wrap="none" lIns="0" tIns="0" rIns="0" bIns="0" rtlCol="0">
                <a:spAutoFit/>
              </a:bodyPr>
              <a:lstStyle/>
              <a:p>
                <a14:m>
                  <m:oMath xmlns:m="http://schemas.openxmlformats.org/officeDocument/2006/math">
                    <m:sSub>
                      <m:sSubPr>
                        <m:ctrlPr>
                          <a:rPr lang="en-US" altLang="zh-CN" sz="1200" i="1" smtClean="0">
                            <a:latin typeface="Cambria Math" panose="02040503050406030204" pitchFamily="18" charset="0"/>
                            <a:ea typeface="Cambria Math" panose="02040503050406030204" pitchFamily="18" charset="0"/>
                          </a:rPr>
                        </m:ctrlPr>
                      </m:sSubPr>
                      <m:e>
                        <m:r>
                          <a:rPr lang="zh-CN" altLang="en-US" sz="1200" i="1">
                            <a:latin typeface="Cambria Math" panose="02040503050406030204" pitchFamily="18" charset="0"/>
                            <a:ea typeface="Cambria Math" panose="02040503050406030204" pitchFamily="18" charset="0"/>
                          </a:rPr>
                          <m:t>𝜅</m:t>
                        </m:r>
                      </m:e>
                      <m:sub>
                        <m:r>
                          <a:rPr lang="en-US" altLang="zh-CN" sz="1200" i="1">
                            <a:latin typeface="Cambria Math" panose="02040503050406030204" pitchFamily="18" charset="0"/>
                            <a:ea typeface="Cambria Math" panose="02040503050406030204" pitchFamily="18" charset="0"/>
                          </a:rPr>
                          <m:t>𝑚𝑎𝑥</m:t>
                        </m:r>
                      </m:sub>
                    </m:sSub>
                  </m:oMath>
                </a14:m>
                <a:r>
                  <a:rPr lang="en-US" altLang="zh-CN" sz="1200" dirty="0"/>
                  <a:t>: calculated maximum curvature of B1/B2</a:t>
                </a:r>
                <a:endParaRPr lang="zh-CN" altLang="en-US" sz="1200" dirty="0"/>
              </a:p>
            </p:txBody>
          </p:sp>
        </mc:Choice>
        <mc:Fallback xmlns="">
          <p:sp>
            <p:nvSpPr>
              <p:cNvPr id="24" name="文本框 23">
                <a:extLst>
                  <a:ext uri="{FF2B5EF4-FFF2-40B4-BE49-F238E27FC236}">
                    <a16:creationId xmlns:a16="http://schemas.microsoft.com/office/drawing/2014/main" id="{85EED02B-5FA0-2AC6-4217-D220AD6FAD0A}"/>
                  </a:ext>
                </a:extLst>
              </p:cNvPr>
              <p:cNvSpPr txBox="1">
                <a:spLocks noRot="1" noChangeAspect="1" noMove="1" noResize="1" noEditPoints="1" noAdjustHandles="1" noChangeArrowheads="1" noChangeShapeType="1" noTextEdit="1"/>
              </p:cNvSpPr>
              <p:nvPr/>
            </p:nvSpPr>
            <p:spPr>
              <a:xfrm>
                <a:off x="5729702" y="1507631"/>
                <a:ext cx="3080908" cy="184666"/>
              </a:xfrm>
              <a:prstGeom prst="rect">
                <a:avLst/>
              </a:prstGeom>
              <a:blipFill>
                <a:blip r:embed="rId19"/>
                <a:stretch>
                  <a:fillRect l="-1386" t="-25806" r="-1782" b="-483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34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8659032-B258-69C4-1CCA-154FD4C8CE4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C31E99D-A1DE-C2BF-C6BF-5251417E39A7}"/>
              </a:ext>
            </a:extLst>
          </p:cNvPr>
          <p:cNvSpPr>
            <a:spLocks noGrp="1"/>
          </p:cNvSpPr>
          <p:nvPr>
            <p:ph type="sldNum" sz="quarter" idx="12"/>
          </p:nvPr>
        </p:nvSpPr>
        <p:spPr/>
        <p:txBody>
          <a:bodyPr/>
          <a:lstStyle/>
          <a:p>
            <a:fld id="{8D04ACF1-8115-4F2A-BC52-125D9799F304}" type="slidenum">
              <a:rPr lang="zh-CN" altLang="en-US" smtClean="0"/>
              <a:t>33</a:t>
            </a:fld>
            <a:endParaRPr lang="zh-CN" altLang="en-US"/>
          </a:p>
        </p:txBody>
      </p:sp>
      <p:sp>
        <p:nvSpPr>
          <p:cNvPr id="73" name="文本框 72">
            <a:extLst>
              <a:ext uri="{FF2B5EF4-FFF2-40B4-BE49-F238E27FC236}">
                <a16:creationId xmlns:a16="http://schemas.microsoft.com/office/drawing/2014/main" id="{F3911931-BA2E-BA53-FDD1-9D9F9A27F4B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Siphon Shape Definition</a:t>
            </a:r>
          </a:p>
        </p:txBody>
      </p:sp>
      <p:sp>
        <p:nvSpPr>
          <p:cNvPr id="7" name="文本框 6">
            <a:extLst>
              <a:ext uri="{FF2B5EF4-FFF2-40B4-BE49-F238E27FC236}">
                <a16:creationId xmlns:a16="http://schemas.microsoft.com/office/drawing/2014/main" id="{0D91C1DF-D055-9172-85CB-FC5E3B36AE8F}"/>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Definition Arc length of the fitted circle</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06C4D09-EBE4-32FF-6DF7-721F35AB65F7}"/>
                  </a:ext>
                </a:extLst>
              </p:cNvPr>
              <p:cNvSpPr txBox="1"/>
              <p:nvPr/>
            </p:nvSpPr>
            <p:spPr>
              <a:xfrm>
                <a:off x="531845" y="4992498"/>
                <a:ext cx="8080310" cy="755271"/>
              </a:xfrm>
              <a:prstGeom prst="rect">
                <a:avLst/>
              </a:prstGeom>
              <a:noFill/>
            </p:spPr>
            <p:txBody>
              <a:bodyPr wrap="square" rtlCol="0">
                <a:spAutoFit/>
              </a:bodyPr>
              <a:lstStyle/>
              <a:p>
                <a:r>
                  <a:rPr lang="en-US" altLang="zh-CN" sz="1400" dirty="0"/>
                  <a:t>The optimal drop ratios </a:t>
                </a:r>
                <a14:m>
                  <m:oMath xmlns:m="http://schemas.openxmlformats.org/officeDocument/2006/math">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𝑟</m:t>
                        </m:r>
                      </m:e>
                      <m:sub>
                        <m:r>
                          <a:rPr lang="en-US" altLang="zh-CN" sz="1400" i="1">
                            <a:latin typeface="Cambria Math" panose="02040503050406030204" pitchFamily="18" charset="0"/>
                            <a:ea typeface="Cambria Math" panose="02040503050406030204" pitchFamily="18" charset="0"/>
                          </a:rPr>
                          <m:t>𝑜𝑝𝑡</m:t>
                        </m:r>
                      </m:sub>
                    </m:sSub>
                    <m:r>
                      <a:rPr lang="en-US" altLang="zh-CN" sz="1400" i="1">
                        <a:latin typeface="Cambria Math" panose="02040503050406030204" pitchFamily="18" charset="0"/>
                        <a:ea typeface="Cambria Math" panose="02040503050406030204" pitchFamily="18" charset="0"/>
                      </a:rPr>
                      <m:t>) </m:t>
                    </m:r>
                  </m:oMath>
                </a14:m>
                <a:r>
                  <a:rPr lang="en-US" altLang="zh-CN" sz="1400" dirty="0"/>
                  <a:t>are mainly concentrated in the range of 0.7–0.9, indicating that when a higher drop ratio is used—resulting in a shorter arc around the curvature peak—the fitted circle more accurately represents the local bending geometry.</a:t>
                </a:r>
                <a:endParaRPr lang="zh-CN" altLang="en-US" sz="1400" dirty="0"/>
              </a:p>
            </p:txBody>
          </p:sp>
        </mc:Choice>
        <mc:Fallback xmlns="">
          <p:sp>
            <p:nvSpPr>
              <p:cNvPr id="10" name="文本框 9">
                <a:extLst>
                  <a:ext uri="{FF2B5EF4-FFF2-40B4-BE49-F238E27FC236}">
                    <a16:creationId xmlns:a16="http://schemas.microsoft.com/office/drawing/2014/main" id="{206C4D09-EBE4-32FF-6DF7-721F35AB65F7}"/>
                  </a:ext>
                </a:extLst>
              </p:cNvPr>
              <p:cNvSpPr txBox="1">
                <a:spLocks noRot="1" noChangeAspect="1" noMove="1" noResize="1" noEditPoints="1" noAdjustHandles="1" noChangeArrowheads="1" noChangeShapeType="1" noTextEdit="1"/>
              </p:cNvSpPr>
              <p:nvPr/>
            </p:nvSpPr>
            <p:spPr>
              <a:xfrm>
                <a:off x="531845" y="4992498"/>
                <a:ext cx="8080310" cy="755271"/>
              </a:xfrm>
              <a:prstGeom prst="rect">
                <a:avLst/>
              </a:prstGeom>
              <a:blipFill>
                <a:blip r:embed="rId3"/>
                <a:stretch>
                  <a:fillRect l="-226" t="-806" b="-725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011B859-405F-141C-03AA-1824320F9D2A}"/>
              </a:ext>
            </a:extLst>
          </p:cNvPr>
          <p:cNvPicPr>
            <a:picLocks noChangeAspect="1"/>
          </p:cNvPicPr>
          <p:nvPr/>
        </p:nvPicPr>
        <p:blipFill>
          <a:blip r:embed="rId4"/>
          <a:stretch>
            <a:fillRect/>
          </a:stretch>
        </p:blipFill>
        <p:spPr>
          <a:xfrm>
            <a:off x="840965" y="1057706"/>
            <a:ext cx="7024485" cy="3765476"/>
          </a:xfrm>
          <a:prstGeom prst="rect">
            <a:avLst/>
          </a:prstGeom>
        </p:spPr>
      </p:pic>
    </p:spTree>
    <p:extLst>
      <p:ext uri="{BB962C8B-B14F-4D97-AF65-F5344CB8AC3E}">
        <p14:creationId xmlns:p14="http://schemas.microsoft.com/office/powerpoint/2010/main" val="1660537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B178F4-A946-9782-DE4C-8F24B962A9D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C3F30F-2688-FFFA-AD7A-5C6DF8A07DFA}"/>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34</a:t>
            </a:fld>
            <a:endParaRPr lang="zh-CN" altLang="en-US"/>
          </a:p>
        </p:txBody>
      </p:sp>
      <p:sp>
        <p:nvSpPr>
          <p:cNvPr id="7" name="文本框 6">
            <a:extLst>
              <a:ext uri="{FF2B5EF4-FFF2-40B4-BE49-F238E27FC236}">
                <a16:creationId xmlns:a16="http://schemas.microsoft.com/office/drawing/2014/main" id="{80BA8DE5-AF31-EABF-A046-E586C5F3170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5" name="图片 4" descr="图表&#10;&#10;AI 生成的内容可能不正确。">
            <a:extLst>
              <a:ext uri="{FF2B5EF4-FFF2-40B4-BE49-F238E27FC236}">
                <a16:creationId xmlns:a16="http://schemas.microsoft.com/office/drawing/2014/main" id="{B513F731-EC9C-06E0-78CB-57D165744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75" y="722783"/>
            <a:ext cx="4225092" cy="2074686"/>
          </a:xfrm>
          <a:prstGeom prst="rect">
            <a:avLst/>
          </a:prstGeom>
        </p:spPr>
      </p:pic>
      <p:pic>
        <p:nvPicPr>
          <p:cNvPr id="10" name="图片 9" descr="图表, 直方图&#10;&#10;AI 生成的内容可能不正确。">
            <a:extLst>
              <a:ext uri="{FF2B5EF4-FFF2-40B4-BE49-F238E27FC236}">
                <a16:creationId xmlns:a16="http://schemas.microsoft.com/office/drawing/2014/main" id="{B7BB6F34-DA99-1827-299A-AC93EB823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156" y="2934657"/>
            <a:ext cx="5991688" cy="2590627"/>
          </a:xfrm>
          <a:prstGeom prst="rect">
            <a:avLst/>
          </a:prstGeom>
        </p:spPr>
      </p:pic>
      <p:sp>
        <p:nvSpPr>
          <p:cNvPr id="3" name="文本框 2">
            <a:extLst>
              <a:ext uri="{FF2B5EF4-FFF2-40B4-BE49-F238E27FC236}">
                <a16:creationId xmlns:a16="http://schemas.microsoft.com/office/drawing/2014/main" id="{538EA15A-B56B-40C0-66F1-7E2081996D45}"/>
              </a:ext>
            </a:extLst>
          </p:cNvPr>
          <p:cNvSpPr txBox="1"/>
          <p:nvPr/>
        </p:nvSpPr>
        <p:spPr>
          <a:xfrm>
            <a:off x="856503" y="3275111"/>
            <a:ext cx="510076" cy="307777"/>
          </a:xfrm>
          <a:prstGeom prst="rect">
            <a:avLst/>
          </a:prstGeom>
          <a:noFill/>
        </p:spPr>
        <p:txBody>
          <a:bodyPr wrap="none" rtlCol="0">
            <a:spAutoFit/>
          </a:bodyPr>
          <a:lstStyle/>
          <a:p>
            <a:r>
              <a:rPr lang="en-US" altLang="zh-CN" sz="1400" dirty="0"/>
              <a:t>PC1</a:t>
            </a:r>
            <a:endParaRPr lang="zh-CN" altLang="en-US" sz="1400" dirty="0"/>
          </a:p>
        </p:txBody>
      </p:sp>
      <p:sp>
        <p:nvSpPr>
          <p:cNvPr id="4" name="文本框 3">
            <a:extLst>
              <a:ext uri="{FF2B5EF4-FFF2-40B4-BE49-F238E27FC236}">
                <a16:creationId xmlns:a16="http://schemas.microsoft.com/office/drawing/2014/main" id="{F1D98ABC-8EC1-BD7D-7A60-BF3EF26C29E0}"/>
              </a:ext>
            </a:extLst>
          </p:cNvPr>
          <p:cNvSpPr txBox="1"/>
          <p:nvPr/>
        </p:nvSpPr>
        <p:spPr>
          <a:xfrm>
            <a:off x="856503" y="3965737"/>
            <a:ext cx="510076" cy="307777"/>
          </a:xfrm>
          <a:prstGeom prst="rect">
            <a:avLst/>
          </a:prstGeom>
          <a:noFill/>
        </p:spPr>
        <p:txBody>
          <a:bodyPr wrap="none" rtlCol="0">
            <a:spAutoFit/>
          </a:bodyPr>
          <a:lstStyle/>
          <a:p>
            <a:r>
              <a:rPr lang="en-US" altLang="zh-CN" sz="1400" dirty="0"/>
              <a:t>PC2</a:t>
            </a:r>
            <a:endParaRPr lang="zh-CN" altLang="en-US" sz="1400" dirty="0"/>
          </a:p>
        </p:txBody>
      </p:sp>
      <p:sp>
        <p:nvSpPr>
          <p:cNvPr id="6" name="文本框 5">
            <a:extLst>
              <a:ext uri="{FF2B5EF4-FFF2-40B4-BE49-F238E27FC236}">
                <a16:creationId xmlns:a16="http://schemas.microsoft.com/office/drawing/2014/main" id="{0AE00232-DFFC-445F-BC27-35960EDCE43A}"/>
              </a:ext>
            </a:extLst>
          </p:cNvPr>
          <p:cNvSpPr txBox="1"/>
          <p:nvPr/>
        </p:nvSpPr>
        <p:spPr>
          <a:xfrm>
            <a:off x="856503" y="4656363"/>
            <a:ext cx="510076" cy="307777"/>
          </a:xfrm>
          <a:prstGeom prst="rect">
            <a:avLst/>
          </a:prstGeom>
          <a:noFill/>
        </p:spPr>
        <p:txBody>
          <a:bodyPr wrap="none" rtlCol="0">
            <a:spAutoFit/>
          </a:bodyPr>
          <a:lstStyle/>
          <a:p>
            <a:r>
              <a:rPr lang="en-US" altLang="zh-CN" sz="1400" dirty="0"/>
              <a:t>PC3</a:t>
            </a:r>
            <a:endParaRPr lang="zh-CN" altLang="en-US" sz="1400" dirty="0"/>
          </a:p>
        </p:txBody>
      </p:sp>
      <p:sp>
        <p:nvSpPr>
          <p:cNvPr id="8" name="文本框 7">
            <a:extLst>
              <a:ext uri="{FF2B5EF4-FFF2-40B4-BE49-F238E27FC236}">
                <a16:creationId xmlns:a16="http://schemas.microsoft.com/office/drawing/2014/main" id="{A9C4B8E1-89F1-58CB-468D-D3695BBD6F63}"/>
              </a:ext>
            </a:extLst>
          </p:cNvPr>
          <p:cNvSpPr txBox="1"/>
          <p:nvPr/>
        </p:nvSpPr>
        <p:spPr>
          <a:xfrm>
            <a:off x="4907902" y="1219979"/>
            <a:ext cx="3943738" cy="954107"/>
          </a:xfrm>
          <a:prstGeom prst="rect">
            <a:avLst/>
          </a:prstGeom>
          <a:noFill/>
        </p:spPr>
        <p:txBody>
          <a:bodyPr wrap="square" rtlCol="0">
            <a:spAutoFit/>
          </a:bodyPr>
          <a:lstStyle/>
          <a:p>
            <a:pPr algn="just"/>
            <a:r>
              <a:rPr lang="en-US" altLang="zh-CN" sz="1400" dirty="0"/>
              <a:t>PC1~PC5 account for approximately 90% of the total variance, indicating that the major shape variations can be sufficiently represented within these five dimensions.</a:t>
            </a:r>
            <a:endParaRPr lang="zh-CN" altLang="en-US" sz="1400" dirty="0"/>
          </a:p>
        </p:txBody>
      </p:sp>
    </p:spTree>
    <p:extLst>
      <p:ext uri="{BB962C8B-B14F-4D97-AF65-F5344CB8AC3E}">
        <p14:creationId xmlns:p14="http://schemas.microsoft.com/office/powerpoint/2010/main" val="1749709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83AE6C-9E91-4F8E-9BF3-28BE7EACB7B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8EC4C5-4352-5A17-2EDA-CE8677CEC61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35</a:t>
            </a:fld>
            <a:endParaRPr lang="zh-CN" altLang="en-US"/>
          </a:p>
        </p:txBody>
      </p:sp>
      <p:sp>
        <p:nvSpPr>
          <p:cNvPr id="7" name="文本框 6">
            <a:extLst>
              <a:ext uri="{FF2B5EF4-FFF2-40B4-BE49-F238E27FC236}">
                <a16:creationId xmlns:a16="http://schemas.microsoft.com/office/drawing/2014/main" id="{C130B8DE-B9FD-7920-CAF0-D8513AD7A43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B12D1F16-7BA2-2CB8-6D8B-AF51BC96B7CF}"/>
              </a:ext>
            </a:extLst>
          </p:cNvPr>
          <p:cNvPicPr>
            <a:picLocks noChangeAspect="1"/>
          </p:cNvPicPr>
          <p:nvPr/>
        </p:nvPicPr>
        <p:blipFill>
          <a:blip r:embed="rId3"/>
          <a:srcRect r="39851" b="49975"/>
          <a:stretch>
            <a:fillRect/>
          </a:stretch>
        </p:blipFill>
        <p:spPr>
          <a:xfrm>
            <a:off x="274844" y="678715"/>
            <a:ext cx="4950300" cy="1960236"/>
          </a:xfrm>
          <a:prstGeom prst="rect">
            <a:avLst/>
          </a:prstGeom>
        </p:spPr>
      </p:pic>
      <p:pic>
        <p:nvPicPr>
          <p:cNvPr id="9" name="图片 8">
            <a:extLst>
              <a:ext uri="{FF2B5EF4-FFF2-40B4-BE49-F238E27FC236}">
                <a16:creationId xmlns:a16="http://schemas.microsoft.com/office/drawing/2014/main" id="{06D6162A-F2AE-66CE-9CF8-AF546C55C8F9}"/>
              </a:ext>
            </a:extLst>
          </p:cNvPr>
          <p:cNvPicPr>
            <a:picLocks noChangeAspect="1"/>
          </p:cNvPicPr>
          <p:nvPr/>
        </p:nvPicPr>
        <p:blipFill>
          <a:blip r:embed="rId3"/>
          <a:srcRect l="60173" b="49975"/>
          <a:stretch>
            <a:fillRect/>
          </a:stretch>
        </p:blipFill>
        <p:spPr>
          <a:xfrm>
            <a:off x="5294713" y="678715"/>
            <a:ext cx="3233467" cy="1933714"/>
          </a:xfrm>
          <a:prstGeom prst="rect">
            <a:avLst/>
          </a:prstGeom>
        </p:spPr>
      </p:pic>
      <p:pic>
        <p:nvPicPr>
          <p:cNvPr id="3" name="图片 2">
            <a:extLst>
              <a:ext uri="{FF2B5EF4-FFF2-40B4-BE49-F238E27FC236}">
                <a16:creationId xmlns:a16="http://schemas.microsoft.com/office/drawing/2014/main" id="{EACD8C42-4615-43DC-2F14-A6FEE1856FC2}"/>
              </a:ext>
            </a:extLst>
          </p:cNvPr>
          <p:cNvPicPr>
            <a:picLocks noChangeAspect="1"/>
          </p:cNvPicPr>
          <p:nvPr/>
        </p:nvPicPr>
        <p:blipFill>
          <a:blip r:embed="rId4"/>
          <a:stretch>
            <a:fillRect/>
          </a:stretch>
        </p:blipFill>
        <p:spPr>
          <a:xfrm>
            <a:off x="102015" y="2923466"/>
            <a:ext cx="5950442" cy="2912240"/>
          </a:xfrm>
          <a:prstGeom prst="rect">
            <a:avLst/>
          </a:prstGeom>
        </p:spPr>
      </p:pic>
    </p:spTree>
    <p:extLst>
      <p:ext uri="{BB962C8B-B14F-4D97-AF65-F5344CB8AC3E}">
        <p14:creationId xmlns:p14="http://schemas.microsoft.com/office/powerpoint/2010/main" val="3298992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99F4C0-E6A2-2A81-C985-8D725A659DC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79A5731-AC0B-17F9-0D85-91C27DEEA84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36</a:t>
            </a:fld>
            <a:endParaRPr lang="zh-CN" altLang="en-US"/>
          </a:p>
        </p:txBody>
      </p:sp>
      <p:sp>
        <p:nvSpPr>
          <p:cNvPr id="7" name="文本框 6">
            <a:extLst>
              <a:ext uri="{FF2B5EF4-FFF2-40B4-BE49-F238E27FC236}">
                <a16:creationId xmlns:a16="http://schemas.microsoft.com/office/drawing/2014/main" id="{91AA7519-C484-B424-7231-63F4AADE0B2F}"/>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0E09806-282B-6361-3890-E044F7863B2A}"/>
              </a:ext>
            </a:extLst>
          </p:cNvPr>
          <p:cNvPicPr>
            <a:picLocks noChangeAspect="1"/>
          </p:cNvPicPr>
          <p:nvPr/>
        </p:nvPicPr>
        <p:blipFill>
          <a:blip r:embed="rId3"/>
          <a:stretch>
            <a:fillRect/>
          </a:stretch>
        </p:blipFill>
        <p:spPr>
          <a:xfrm>
            <a:off x="1085228" y="571357"/>
            <a:ext cx="6237174" cy="2616343"/>
          </a:xfrm>
          <a:prstGeom prst="rect">
            <a:avLst/>
          </a:prstGeom>
        </p:spPr>
      </p:pic>
      <p:pic>
        <p:nvPicPr>
          <p:cNvPr id="8" name="图片 7">
            <a:extLst>
              <a:ext uri="{FF2B5EF4-FFF2-40B4-BE49-F238E27FC236}">
                <a16:creationId xmlns:a16="http://schemas.microsoft.com/office/drawing/2014/main" id="{A10B5EF3-DF77-F78E-8325-0631EE8E9777}"/>
              </a:ext>
            </a:extLst>
          </p:cNvPr>
          <p:cNvPicPr>
            <a:picLocks noChangeAspect="1"/>
          </p:cNvPicPr>
          <p:nvPr/>
        </p:nvPicPr>
        <p:blipFill>
          <a:blip r:embed="rId4"/>
          <a:stretch>
            <a:fillRect/>
          </a:stretch>
        </p:blipFill>
        <p:spPr>
          <a:xfrm>
            <a:off x="2614265" y="3187700"/>
            <a:ext cx="3367435" cy="2865218"/>
          </a:xfrm>
          <a:prstGeom prst="rect">
            <a:avLst/>
          </a:prstGeom>
        </p:spPr>
      </p:pic>
      <p:pic>
        <p:nvPicPr>
          <p:cNvPr id="11" name="图片 10">
            <a:extLst>
              <a:ext uri="{FF2B5EF4-FFF2-40B4-BE49-F238E27FC236}">
                <a16:creationId xmlns:a16="http://schemas.microsoft.com/office/drawing/2014/main" id="{AFB929E7-C866-64DE-51B0-09DAB29A3E59}"/>
              </a:ext>
            </a:extLst>
          </p:cNvPr>
          <p:cNvPicPr>
            <a:picLocks noChangeAspect="1"/>
          </p:cNvPicPr>
          <p:nvPr/>
        </p:nvPicPr>
        <p:blipFill>
          <a:blip r:embed="rId5"/>
          <a:stretch>
            <a:fillRect/>
          </a:stretch>
        </p:blipFill>
        <p:spPr>
          <a:xfrm>
            <a:off x="7672323" y="1012744"/>
            <a:ext cx="790197" cy="993856"/>
          </a:xfrm>
          <a:prstGeom prst="rect">
            <a:avLst/>
          </a:prstGeom>
        </p:spPr>
      </p:pic>
      <p:sp>
        <p:nvSpPr>
          <p:cNvPr id="3" name="椭圆 2">
            <a:extLst>
              <a:ext uri="{FF2B5EF4-FFF2-40B4-BE49-F238E27FC236}">
                <a16:creationId xmlns:a16="http://schemas.microsoft.com/office/drawing/2014/main" id="{AC497AFA-DD7C-C046-AB50-2E8E107F74B2}"/>
              </a:ext>
            </a:extLst>
          </p:cNvPr>
          <p:cNvSpPr/>
          <p:nvPr/>
        </p:nvSpPr>
        <p:spPr>
          <a:xfrm rot="19992918">
            <a:off x="5131836" y="1293845"/>
            <a:ext cx="1163216" cy="721567"/>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6EDD912-19B4-635F-BFFF-F25B349CB7F2}"/>
              </a:ext>
            </a:extLst>
          </p:cNvPr>
          <p:cNvSpPr/>
          <p:nvPr/>
        </p:nvSpPr>
        <p:spPr>
          <a:xfrm rot="19862741">
            <a:off x="4920741" y="1807833"/>
            <a:ext cx="2318230" cy="80885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4064263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1FEC2-5B9F-EC4A-615E-79542289499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17B8A178-32D6-9807-84D4-1715BA4470D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4B3C186-545A-AF06-914D-19372F179CB6}"/>
                  </a:ext>
                </a:extLst>
              </p:cNvPr>
              <p:cNvSpPr txBox="1"/>
              <p:nvPr/>
            </p:nvSpPr>
            <p:spPr>
              <a:xfrm>
                <a:off x="77118" y="362514"/>
                <a:ext cx="8736376" cy="5594545"/>
              </a:xfrm>
              <a:prstGeom prst="rect">
                <a:avLst/>
              </a:prstGeom>
              <a:noFill/>
            </p:spPr>
            <p:txBody>
              <a:bodyPr wrap="square" rtlCol="0">
                <a:spAutoFit/>
              </a:bodyPr>
              <a:lstStyle/>
              <a:p>
                <a:pPr marL="342900" indent="-342900" algn="just">
                  <a:lnSpc>
                    <a:spcPct val="150000"/>
                  </a:lnSpc>
                  <a:buFont typeface="+mj-lt"/>
                  <a:buAutoNum type="arabicPeriod"/>
                </a:pPr>
                <a:r>
                  <a:rPr lang="en-US" altLang="zh-CN" sz="1600" b="1" dirty="0"/>
                  <a:t>Siphon Centerline Extraction</a:t>
                </a:r>
              </a:p>
              <a:p>
                <a:pPr marL="285750" indent="-285750" algn="just">
                  <a:lnSpc>
                    <a:spcPct val="150000"/>
                  </a:lnSpc>
                  <a:buFont typeface="Arial" panose="020B0604020202020204" pitchFamily="34" charset="0"/>
                  <a:buChar char="•"/>
                </a:pPr>
                <a:r>
                  <a:rPr lang="en-US" altLang="zh-CN" sz="1600" dirty="0"/>
                  <a:t>The ICA siphon was extracted for each case by identifying the region corresponding to the local curvature peak along the centerline.</a:t>
                </a:r>
              </a:p>
              <a:p>
                <a:pPr marL="342900" indent="-342900" algn="just">
                  <a:lnSpc>
                    <a:spcPct val="150000"/>
                  </a:lnSpc>
                  <a:buAutoNum type="arabicPeriod" startAt="2"/>
                </a:pPr>
                <a:r>
                  <a:rPr lang="en-US" altLang="zh-CN" sz="1600" b="1" dirty="0"/>
                  <a:t>Threshold-based Arc Definition and Circle Fitting</a:t>
                </a:r>
                <a:endParaRPr lang="en-US" altLang="zh-CN" sz="1600" dirty="0"/>
              </a:p>
              <a:p>
                <a:pPr marL="285750" indent="-285750" algn="just">
                  <a:lnSpc>
                    <a:spcPct val="150000"/>
                  </a:lnSpc>
                  <a:buFont typeface="Arial" panose="020B0604020202020204" pitchFamily="34" charset="0"/>
                  <a:buChar char="•"/>
                </a:pPr>
                <a:r>
                  <a:rPr lang="en-US" altLang="zh-CN" sz="1600" dirty="0"/>
                  <a:t>A threshold parameter </a:t>
                </a:r>
                <a14:m>
                  <m:oMath xmlns:m="http://schemas.openxmlformats.org/officeDocument/2006/math">
                    <m:r>
                      <a:rPr lang="en-US" altLang="zh-CN" sz="1600" i="1">
                        <a:latin typeface="Cambria Math" panose="02040503050406030204" pitchFamily="18" charset="0"/>
                      </a:rPr>
                      <m:t>𝛼</m:t>
                    </m:r>
                  </m:oMath>
                </a14:m>
                <a:r>
                  <a:rPr lang="zh-CN" altLang="en-US" sz="1600" dirty="0"/>
                  <a:t> </a:t>
                </a:r>
                <a:r>
                  <a:rPr lang="en-US" altLang="zh-CN" sz="1600" dirty="0"/>
                  <a:t>was introduced to determine the arc length.</a:t>
                </a:r>
              </a:p>
              <a:p>
                <a:pPr marL="285750" indent="-285750" algn="just">
                  <a:lnSpc>
                    <a:spcPct val="150000"/>
                  </a:lnSpc>
                  <a:buFont typeface="Arial" panose="020B0604020202020204" pitchFamily="34" charset="0"/>
                  <a:buChar char="•"/>
                </a:pPr>
                <a:r>
                  <a:rPr lang="en-US" altLang="zh-CN" sz="1600" dirty="0"/>
                  <a:t>Based on this arc, fitted circles for B1 and B2 were computed using a least-squares method.</a:t>
                </a:r>
              </a:p>
              <a:p>
                <a:pPr marL="342900" indent="-342900" algn="just">
                  <a:lnSpc>
                    <a:spcPct val="150000"/>
                  </a:lnSpc>
                  <a:buAutoNum type="arabicPeriod" startAt="3"/>
                </a:pPr>
                <a:r>
                  <a:rPr lang="en-US" altLang="zh-CN" sz="1600" b="1" dirty="0"/>
                  <a:t>Shape Parameter Definition</a:t>
                </a:r>
              </a:p>
              <a:p>
                <a:pPr marL="285750" indent="-285750" algn="just">
                  <a:lnSpc>
                    <a:spcPct val="150000"/>
                  </a:lnSpc>
                  <a:buFont typeface="Arial" panose="020B0604020202020204" pitchFamily="34" charset="0"/>
                  <a:buChar char="•"/>
                </a:pPr>
                <a:r>
                  <a:rPr lang="en-US" altLang="zh-CN" sz="1600" dirty="0"/>
                  <a:t>The fitted circle radius </a:t>
                </a:r>
                <a14:m>
                  <m:oMath xmlns:m="http://schemas.openxmlformats.org/officeDocument/2006/math">
                    <m:r>
                      <a:rPr lang="en-US" altLang="zh-CN" sz="1600" i="1">
                        <a:latin typeface="Cambria Math" panose="02040503050406030204" pitchFamily="18" charset="0"/>
                      </a:rPr>
                      <m:t>𝐶𝑅</m:t>
                    </m:r>
                  </m:oMath>
                </a14:m>
                <a:r>
                  <a:rPr lang="zh-CN" altLang="en-US" sz="1600" dirty="0"/>
                  <a:t> </a:t>
                </a:r>
                <a:r>
                  <a:rPr lang="en-US" altLang="zh-CN" sz="1600" dirty="0"/>
                  <a:t>quantified bending intensity (smaller </a:t>
                </a:r>
                <a14:m>
                  <m:oMath xmlns:m="http://schemas.openxmlformats.org/officeDocument/2006/math">
                    <m:r>
                      <a:rPr lang="en-US" altLang="zh-CN" sz="1600" i="1">
                        <a:latin typeface="Cambria Math" panose="02040503050406030204" pitchFamily="18" charset="0"/>
                      </a:rPr>
                      <m:t>𝐶𝑅</m:t>
                    </m:r>
                    <m:r>
                      <a:rPr lang="en-US" altLang="zh-CN" sz="1600">
                        <a:latin typeface="Cambria Math" panose="02040503050406030204" pitchFamily="18" charset="0"/>
                      </a:rPr>
                      <m:t>⇒</m:t>
                    </m:r>
                  </m:oMath>
                </a14:m>
                <a:r>
                  <a:rPr lang="en-US" altLang="zh-CN" sz="1600" dirty="0"/>
                  <a:t>stronger bending).</a:t>
                </a:r>
              </a:p>
              <a:p>
                <a:pPr marL="285750" indent="-285750" algn="just">
                  <a:lnSpc>
                    <a:spcPct val="150000"/>
                  </a:lnSpc>
                  <a:buFont typeface="Arial" panose="020B0604020202020204" pitchFamily="34" charset="0"/>
                  <a:buChar char="•"/>
                </a:pPr>
                <a:r>
                  <a:rPr lang="en-US" altLang="zh-CN" sz="1600" dirty="0"/>
                  <a:t>The angle </a:t>
                </a:r>
                <a14:m>
                  <m:oMath xmlns:m="http://schemas.openxmlformats.org/officeDocument/2006/math">
                    <m:r>
                      <a:rPr lang="en-US" altLang="zh-CN" sz="1600" i="1">
                        <a:latin typeface="Cambria Math" panose="02040503050406030204" pitchFamily="18" charset="0"/>
                      </a:rPr>
                      <m:t>𝛽</m:t>
                    </m:r>
                  </m:oMath>
                </a14:m>
                <a:r>
                  <a:rPr lang="zh-CN" altLang="en-US" sz="1600" dirty="0"/>
                  <a:t> </a:t>
                </a:r>
                <a:r>
                  <a:rPr lang="en-US" altLang="zh-CN" sz="1600" dirty="0"/>
                  <a:t>between the fitted planes of B1 and B2 represented nonplanarity (smaller </a:t>
                </a:r>
                <a14:m>
                  <m:oMath xmlns:m="http://schemas.openxmlformats.org/officeDocument/2006/math">
                    <m:r>
                      <a:rPr lang="en-US" altLang="zh-CN" sz="1600" i="1">
                        <a:latin typeface="Cambria Math" panose="02040503050406030204" pitchFamily="18" charset="0"/>
                      </a:rPr>
                      <m:t>𝛽</m:t>
                    </m:r>
                    <m:r>
                      <a:rPr lang="en-US" altLang="zh-CN" sz="1600">
                        <a:latin typeface="Cambria Math" panose="02040503050406030204" pitchFamily="18" charset="0"/>
                      </a:rPr>
                      <m:t>⇒</m:t>
                    </m:r>
                  </m:oMath>
                </a14:m>
                <a:r>
                  <a:rPr lang="en-US" altLang="zh-CN" sz="1600" dirty="0"/>
                  <a:t>higher deviation from coplanarity).</a:t>
                </a:r>
              </a:p>
              <a:p>
                <a:pPr algn="just">
                  <a:lnSpc>
                    <a:spcPct val="150000"/>
                  </a:lnSpc>
                </a:pPr>
                <a:r>
                  <a:rPr lang="en-US" altLang="zh-CN" sz="1600" b="1" dirty="0"/>
                  <a:t>4.</a:t>
                </a:r>
                <a:r>
                  <a:rPr lang="zh-CN" altLang="en-US" sz="1600" b="1" dirty="0"/>
                  <a:t> </a:t>
                </a:r>
                <a:r>
                  <a:rPr lang="en-US" altLang="zh-CN" sz="1600" b="1" dirty="0"/>
                  <a:t>Optimal Threshold and Shape Classification</a:t>
                </a:r>
              </a:p>
              <a:p>
                <a:pPr marL="285750" indent="-285750" algn="just">
                  <a:lnSpc>
                    <a:spcPct val="150000"/>
                  </a:lnSpc>
                  <a:buFont typeface="Arial" panose="020B0604020202020204" pitchFamily="34" charset="0"/>
                  <a:buChar char="•"/>
                </a:pPr>
                <a:r>
                  <a:rPr lang="en-US" altLang="zh-CN" sz="1600" dirty="0"/>
                  <a:t>The optimal </a:t>
                </a:r>
                <a14:m>
                  <m:oMath xmlns:m="http://schemas.openxmlformats.org/officeDocument/2006/math">
                    <m:r>
                      <a:rPr lang="en-US" altLang="zh-CN" sz="1600" i="1">
                        <a:latin typeface="Cambria Math" panose="02040503050406030204" pitchFamily="18" charset="0"/>
                      </a:rPr>
                      <m:t>𝛼</m:t>
                    </m:r>
                  </m:oMath>
                </a14:m>
                <a:r>
                  <a:rPr lang="zh-CN" altLang="en-US" sz="1600" dirty="0"/>
                  <a:t> </a:t>
                </a:r>
                <a:r>
                  <a:rPr lang="en-US" altLang="zh-CN" sz="1600" dirty="0"/>
                  <a:t>was determined using the maximum curvature of B1 and B2, ensuring that the fitted arc reflects the true bending region.</a:t>
                </a:r>
              </a:p>
              <a:p>
                <a:pPr marL="285750" indent="-285750" algn="just">
                  <a:lnSpc>
                    <a:spcPct val="150000"/>
                  </a:lnSpc>
                  <a:buFont typeface="Arial" panose="020B0604020202020204" pitchFamily="34" charset="0"/>
                  <a:buChar char="•"/>
                </a:pPr>
                <a:r>
                  <a:rPr lang="en-US" altLang="zh-CN" sz="1600" dirty="0"/>
                  <a:t>According to </a:t>
                </a:r>
                <a14:m>
                  <m:oMath xmlns:m="http://schemas.openxmlformats.org/officeDocument/2006/math">
                    <m:r>
                      <a:rPr lang="en-US" altLang="zh-CN" sz="1600" i="1">
                        <a:latin typeface="Cambria Math" panose="02040503050406030204" pitchFamily="18" charset="0"/>
                      </a:rPr>
                      <m:t>𝐶</m:t>
                    </m:r>
                    <m:sSub>
                      <m:sSubPr>
                        <m:ctrlPr>
                          <a:rPr lang="ar-AE" altLang="zh-CN" sz="1600" i="1">
                            <a:latin typeface="Cambria Math" panose="02040503050406030204" pitchFamily="18" charset="0"/>
                          </a:rPr>
                        </m:ctrlPr>
                      </m:sSubPr>
                      <m:e>
                        <m:r>
                          <a:rPr lang="ar-AE" altLang="zh-CN" sz="1600" i="1">
                            <a:latin typeface="Cambria Math" panose="02040503050406030204" pitchFamily="18" charset="0"/>
                          </a:rPr>
                          <m:t>𝑅</m:t>
                        </m:r>
                      </m:e>
                      <m:sub>
                        <m:r>
                          <a:rPr lang="ar-AE" altLang="zh-CN" sz="1600" i="1">
                            <a:latin typeface="Cambria Math" panose="02040503050406030204" pitchFamily="18" charset="0"/>
                          </a:rPr>
                          <m:t>𝐵</m:t>
                        </m:r>
                        <m:r>
                          <a:rPr lang="ar-AE" altLang="zh-CN" sz="1600">
                            <a:latin typeface="Cambria Math" panose="02040503050406030204" pitchFamily="18" charset="0"/>
                          </a:rPr>
                          <m:t>1</m:t>
                        </m:r>
                      </m:sub>
                    </m:sSub>
                  </m:oMath>
                </a14:m>
                <a:r>
                  <a:rPr lang="ar-AE" altLang="zh-CN" sz="1600" dirty="0"/>
                  <a:t>, </a:t>
                </a:r>
                <a14:m>
                  <m:oMath xmlns:m="http://schemas.openxmlformats.org/officeDocument/2006/math">
                    <m:r>
                      <a:rPr lang="ar-AE" altLang="zh-CN" sz="1600" i="1">
                        <a:latin typeface="Cambria Math" panose="02040503050406030204" pitchFamily="18" charset="0"/>
                      </a:rPr>
                      <m:t>𝐶</m:t>
                    </m:r>
                    <m:sSub>
                      <m:sSubPr>
                        <m:ctrlPr>
                          <a:rPr lang="ar-AE" altLang="zh-CN" sz="1600" i="1">
                            <a:latin typeface="Cambria Math" panose="02040503050406030204" pitchFamily="18" charset="0"/>
                          </a:rPr>
                        </m:ctrlPr>
                      </m:sSubPr>
                      <m:e>
                        <m:r>
                          <a:rPr lang="ar-AE" altLang="zh-CN" sz="1600" i="1">
                            <a:latin typeface="Cambria Math" panose="02040503050406030204" pitchFamily="18" charset="0"/>
                          </a:rPr>
                          <m:t>𝑅</m:t>
                        </m:r>
                      </m:e>
                      <m:sub>
                        <m:r>
                          <a:rPr lang="ar-AE" altLang="zh-CN" sz="1600" i="1">
                            <a:latin typeface="Cambria Math" panose="02040503050406030204" pitchFamily="18" charset="0"/>
                          </a:rPr>
                          <m:t>𝐵</m:t>
                        </m:r>
                        <m:r>
                          <a:rPr lang="ar-AE" altLang="zh-CN" sz="1600">
                            <a:latin typeface="Cambria Math" panose="02040503050406030204" pitchFamily="18" charset="0"/>
                          </a:rPr>
                          <m:t>2</m:t>
                        </m:r>
                      </m:sub>
                    </m:sSub>
                  </m:oMath>
                </a14:m>
                <a:r>
                  <a:rPr lang="ar-AE" altLang="zh-CN" sz="1600" dirty="0"/>
                  <a:t>, </a:t>
                </a:r>
                <a:r>
                  <a:rPr lang="en-US" altLang="zh-CN" sz="1600" dirty="0"/>
                  <a:t>and </a:t>
                </a:r>
                <a14:m>
                  <m:oMath xmlns:m="http://schemas.openxmlformats.org/officeDocument/2006/math">
                    <m:r>
                      <a:rPr lang="en-US" altLang="zh-CN" sz="1600" i="1">
                        <a:latin typeface="Cambria Math" panose="02040503050406030204" pitchFamily="18" charset="0"/>
                      </a:rPr>
                      <m:t>𝛽</m:t>
                    </m:r>
                  </m:oMath>
                </a14:m>
                <a:r>
                  <a:rPr lang="en-US" altLang="zh-CN" sz="1600" dirty="0"/>
                  <a:t>, siphon shapes were classified into four types:</a:t>
                </a:r>
                <a:r>
                  <a:rPr lang="zh-CN" altLang="en-US" sz="1600" dirty="0"/>
                  <a:t> </a:t>
                </a:r>
                <a:r>
                  <a:rPr lang="en-US" altLang="zh-CN" sz="1600" dirty="0"/>
                  <a:t>U-type, V-type, C-type, and S-type.</a:t>
                </a:r>
              </a:p>
            </p:txBody>
          </p:sp>
        </mc:Choice>
        <mc:Fallback xmlns="">
          <p:sp>
            <p:nvSpPr>
              <p:cNvPr id="2" name="文本框 1">
                <a:extLst>
                  <a:ext uri="{FF2B5EF4-FFF2-40B4-BE49-F238E27FC236}">
                    <a16:creationId xmlns:a16="http://schemas.microsoft.com/office/drawing/2014/main" id="{04B3C186-545A-AF06-914D-19372F179CB6}"/>
                  </a:ext>
                </a:extLst>
              </p:cNvPr>
              <p:cNvSpPr txBox="1">
                <a:spLocks noRot="1" noChangeAspect="1" noMove="1" noResize="1" noEditPoints="1" noAdjustHandles="1" noChangeArrowheads="1" noChangeShapeType="1" noTextEdit="1"/>
              </p:cNvSpPr>
              <p:nvPr/>
            </p:nvSpPr>
            <p:spPr>
              <a:xfrm>
                <a:off x="77118" y="362514"/>
                <a:ext cx="8736376" cy="5594545"/>
              </a:xfrm>
              <a:prstGeom prst="rect">
                <a:avLst/>
              </a:prstGeom>
              <a:blipFill>
                <a:blip r:embed="rId3"/>
                <a:stretch>
                  <a:fillRect l="-581" r="-290" b="-4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5045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C4E6BB-5EEC-0F9F-653E-60DC90AB9A0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1CDBFD-1B2C-7F13-9ED6-F620C0C79D8E}"/>
              </a:ext>
            </a:extLst>
          </p:cNvPr>
          <p:cNvSpPr>
            <a:spLocks noGrp="1"/>
          </p:cNvSpPr>
          <p:nvPr>
            <p:ph type="sldNum" sz="quarter" idx="12"/>
          </p:nvPr>
        </p:nvSpPr>
        <p:spPr/>
        <p:txBody>
          <a:bodyPr/>
          <a:lstStyle/>
          <a:p>
            <a:fld id="{8D04ACF1-8115-4F2A-BC52-125D9799F304}" type="slidenum">
              <a:rPr lang="zh-CN" altLang="en-US" smtClean="0"/>
              <a:t>38</a:t>
            </a:fld>
            <a:endParaRPr lang="zh-CN" altLang="en-US"/>
          </a:p>
        </p:txBody>
      </p:sp>
      <p:sp>
        <p:nvSpPr>
          <p:cNvPr id="3" name="文本框 2">
            <a:extLst>
              <a:ext uri="{FF2B5EF4-FFF2-40B4-BE49-F238E27FC236}">
                <a16:creationId xmlns:a16="http://schemas.microsoft.com/office/drawing/2014/main" id="{AF5C55D4-7354-E9E1-BBE0-EFBA348EBE28}"/>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AACD0BB3-D8D2-6787-4AD1-D3332037E5B7}"/>
              </a:ext>
            </a:extLst>
          </p:cNvPr>
          <p:cNvSpPr txBox="1"/>
          <p:nvPr/>
        </p:nvSpPr>
        <p:spPr>
          <a:xfrm>
            <a:off x="-1" y="1920073"/>
            <a:ext cx="8467596"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1243066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1F2097-3B2C-211C-F777-056BA5529D7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18792D-FBFF-9EC2-60A6-A5A7AC7889CE}"/>
              </a:ext>
            </a:extLst>
          </p:cNvPr>
          <p:cNvSpPr>
            <a:spLocks noGrp="1"/>
          </p:cNvSpPr>
          <p:nvPr>
            <p:ph type="sldNum" sz="quarter" idx="12"/>
          </p:nvPr>
        </p:nvSpPr>
        <p:spPr/>
        <p:txBody>
          <a:bodyPr/>
          <a:lstStyle/>
          <a:p>
            <a:fld id="{8D04ACF1-8115-4F2A-BC52-125D9799F304}" type="slidenum">
              <a:rPr lang="zh-CN" altLang="en-US" smtClean="0"/>
              <a:t>39</a:t>
            </a:fld>
            <a:endParaRPr lang="zh-CN" altLang="en-US"/>
          </a:p>
        </p:txBody>
      </p:sp>
      <p:sp>
        <p:nvSpPr>
          <p:cNvPr id="32" name="文本框 31">
            <a:extLst>
              <a:ext uri="{FF2B5EF4-FFF2-40B4-BE49-F238E27FC236}">
                <a16:creationId xmlns:a16="http://schemas.microsoft.com/office/drawing/2014/main" id="{812A8DC8-5531-5E27-0A5C-C36F45E094E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0517DA5B-D6BE-8124-6981-C9E023EDCD97}"/>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CAA295AE-8B09-C883-27C3-542A02DEF88D}"/>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p>
          <a:p>
            <a:pPr marL="342900" indent="-342900" algn="just">
              <a:buFont typeface="+mj-lt"/>
              <a:buAutoNum type="arabicPeriod"/>
            </a:pPr>
            <a:r>
              <a:rPr lang="en-US" altLang="zh-CN" b="1" dirty="0"/>
              <a:t>Automated Mesh Generation (</a:t>
            </a:r>
            <a:r>
              <a:rPr lang="en-US" altLang="zh-CN" b="1" dirty="0" err="1"/>
              <a:t>Gmsh</a:t>
            </a:r>
            <a:r>
              <a:rPr lang="en-US" altLang="zh-CN" b="1" dirty="0"/>
              <a:t>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p:txBody>
      </p:sp>
      <p:sp>
        <p:nvSpPr>
          <p:cNvPr id="22" name="文本框 21">
            <a:extLst>
              <a:ext uri="{FF2B5EF4-FFF2-40B4-BE49-F238E27FC236}">
                <a16:creationId xmlns:a16="http://schemas.microsoft.com/office/drawing/2014/main" id="{37CFB734-206B-55DD-36DC-9A29A3A1CA91}"/>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2EDA2BE0-B8F6-4350-BCA7-59D92E993CC3}"/>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F738D5F2-039A-E644-530B-4AC8F0DF51CC}"/>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07557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F6F352-8E32-F8D1-F0E8-FC6D5CC3D1FE}"/>
              </a:ext>
            </a:extLst>
          </p:cNvPr>
          <p:cNvSpPr>
            <a:spLocks noGrp="1"/>
          </p:cNvSpPr>
          <p:nvPr>
            <p:ph type="sldNum" sz="quarter" idx="12"/>
          </p:nvPr>
        </p:nvSpPr>
        <p:spPr/>
        <p:txBody>
          <a:bodyPr/>
          <a:lstStyle/>
          <a:p>
            <a:fld id="{8D04ACF1-8115-4F2A-BC52-125D9799F304}" type="slidenum">
              <a:rPr lang="zh-CN" altLang="en-US" smtClean="0"/>
              <a:t>4</a:t>
            </a:fld>
            <a:endParaRPr lang="zh-CN" altLang="en-US" dirty="0"/>
          </a:p>
        </p:txBody>
      </p:sp>
      <p:sp>
        <p:nvSpPr>
          <p:cNvPr id="4" name="文本框 3">
            <a:extLst>
              <a:ext uri="{FF2B5EF4-FFF2-40B4-BE49-F238E27FC236}">
                <a16:creationId xmlns:a16="http://schemas.microsoft.com/office/drawing/2014/main" id="{AFCD95E1-5CA2-915B-1B80-1D58E42555A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6" name="文本框 5">
            <a:extLst>
              <a:ext uri="{FF2B5EF4-FFF2-40B4-BE49-F238E27FC236}">
                <a16:creationId xmlns:a16="http://schemas.microsoft.com/office/drawing/2014/main" id="{F56C48F1-8102-3C2B-D3B5-FB03062DFC45}"/>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
        <p:nvSpPr>
          <p:cNvPr id="3" name="文本框 2">
            <a:extLst>
              <a:ext uri="{FF2B5EF4-FFF2-40B4-BE49-F238E27FC236}">
                <a16:creationId xmlns:a16="http://schemas.microsoft.com/office/drawing/2014/main" id="{D84F21C5-AA99-344B-F47A-6726707113D3}"/>
              </a:ext>
            </a:extLst>
          </p:cNvPr>
          <p:cNvSpPr txBox="1"/>
          <p:nvPr/>
        </p:nvSpPr>
        <p:spPr>
          <a:xfrm>
            <a:off x="-50542" y="862097"/>
            <a:ext cx="9014294" cy="1508105"/>
          </a:xfrm>
          <a:prstGeom prst="rect">
            <a:avLst/>
          </a:prstGeom>
          <a:noFill/>
        </p:spPr>
        <p:txBody>
          <a:bodyPr wrap="square" rtlCol="0">
            <a:spAutoFit/>
          </a:bodyPr>
          <a:lstStyle/>
          <a:p>
            <a:pPr marL="285750" indent="-285750" algn="just">
              <a:buFont typeface="Arial" panose="020B0604020202020204" pitchFamily="34" charset="0"/>
              <a:buChar char="•"/>
            </a:pPr>
            <a:r>
              <a:rPr kumimoji="1" lang="en-US" altLang="zh-CN" dirty="0"/>
              <a:t>Cardiovascular and cerebrovascular diseases are among the leading causes of death.</a:t>
            </a:r>
            <a:r>
              <a:rPr kumimoji="1" lang="zh-CN" altLang="en-US" dirty="0"/>
              <a:t> </a:t>
            </a:r>
            <a:r>
              <a:rPr kumimoji="1" lang="en-US" altLang="zh-CN" dirty="0"/>
              <a:t>Over 310,000 people die from them each year in Japan. </a:t>
            </a:r>
            <a:r>
              <a:rPr kumimoji="1" lang="en-US" altLang="zh-CN" baseline="30000" dirty="0"/>
              <a:t>[1] </a:t>
            </a:r>
          </a:p>
          <a:p>
            <a:pPr marL="285750" indent="-285750" algn="just">
              <a:buFont typeface="Arial" panose="020B0604020202020204" pitchFamily="34" charset="0"/>
              <a:buChar char="•"/>
            </a:pPr>
            <a:r>
              <a:rPr kumimoji="1" lang="en-US" altLang="zh-CN" dirty="0"/>
              <a:t>Aneurysm rupture can lead to sudden death or severe disability. Early prediction and non-invasive diagnosis are essential for improving patient outcomes and reducing healthcare costs.</a:t>
            </a:r>
          </a:p>
        </p:txBody>
      </p:sp>
      <p:sp>
        <p:nvSpPr>
          <p:cNvPr id="5" name="文本框 4">
            <a:extLst>
              <a:ext uri="{FF2B5EF4-FFF2-40B4-BE49-F238E27FC236}">
                <a16:creationId xmlns:a16="http://schemas.microsoft.com/office/drawing/2014/main" id="{F4EAF7D7-1CA1-049B-F278-50DAB200DAD2}"/>
              </a:ext>
            </a:extLst>
          </p:cNvPr>
          <p:cNvSpPr txBox="1"/>
          <p:nvPr/>
        </p:nvSpPr>
        <p:spPr>
          <a:xfrm>
            <a:off x="-50542" y="6240153"/>
            <a:ext cx="9194542" cy="215444"/>
          </a:xfrm>
          <a:prstGeom prst="rect">
            <a:avLst/>
          </a:prstGeom>
          <a:noFill/>
        </p:spPr>
        <p:txBody>
          <a:bodyPr wrap="square">
            <a:spAutoFit/>
          </a:bodyPr>
          <a:lstStyle/>
          <a:p>
            <a:r>
              <a:rPr lang="en-US" altLang="zh-CN" sz="800" i="1" dirty="0"/>
              <a:t>[1] Ohira, Tetsuya, et al. "Epidemiology of cardiovascular disease in Japan: An overview study." Journal of cardiology 83.3 (2024): 191-200.</a:t>
            </a:r>
            <a:endParaRPr lang="zh-CN" altLang="en-US" sz="800" i="1" dirty="0"/>
          </a:p>
        </p:txBody>
      </p:sp>
      <p:pic>
        <p:nvPicPr>
          <p:cNvPr id="40" name="图片 39" descr="图示&#10;&#10;AI 生成的内容可能不正确。">
            <a:extLst>
              <a:ext uri="{FF2B5EF4-FFF2-40B4-BE49-F238E27FC236}">
                <a16:creationId xmlns:a16="http://schemas.microsoft.com/office/drawing/2014/main" id="{C7629982-39EE-8906-C2BB-E3821A26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0" y="2657092"/>
            <a:ext cx="2578803" cy="2628397"/>
          </a:xfrm>
          <a:prstGeom prst="rect">
            <a:avLst/>
          </a:prstGeom>
        </p:spPr>
      </p:pic>
      <p:sp>
        <p:nvSpPr>
          <p:cNvPr id="43" name="文本框 42">
            <a:extLst>
              <a:ext uri="{FF2B5EF4-FFF2-40B4-BE49-F238E27FC236}">
                <a16:creationId xmlns:a16="http://schemas.microsoft.com/office/drawing/2014/main" id="{22B891E2-41B1-F397-DF3D-884DAA87A06B}"/>
              </a:ext>
            </a:extLst>
          </p:cNvPr>
          <p:cNvSpPr txBox="1"/>
          <p:nvPr/>
        </p:nvSpPr>
        <p:spPr>
          <a:xfrm>
            <a:off x="468516" y="5323906"/>
            <a:ext cx="4110310"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1 :Three Major Cerebrovascular Conditions and Types of Cerebral Aneurysms</a:t>
            </a:r>
            <a:endParaRPr kumimoji="1" lang="zh-CN" altLang="en-US" sz="1200" i="1" dirty="0">
              <a:solidFill>
                <a:schemeClr val="tx1">
                  <a:lumMod val="65000"/>
                  <a:lumOff val="35000"/>
                </a:schemeClr>
              </a:solidFill>
            </a:endParaRPr>
          </a:p>
        </p:txBody>
      </p:sp>
      <p:pic>
        <p:nvPicPr>
          <p:cNvPr id="45" name="图片 44" descr="图示, 示意图, 箭头&#10;&#10;AI 生成的内容可能不正确。">
            <a:extLst>
              <a:ext uri="{FF2B5EF4-FFF2-40B4-BE49-F238E27FC236}">
                <a16:creationId xmlns:a16="http://schemas.microsoft.com/office/drawing/2014/main" id="{671F262B-9C68-F8D1-8D42-18DE614C3F0D}"/>
              </a:ext>
            </a:extLst>
          </p:cNvPr>
          <p:cNvPicPr>
            <a:picLocks noChangeAspect="1"/>
          </p:cNvPicPr>
          <p:nvPr/>
        </p:nvPicPr>
        <p:blipFill>
          <a:blip r:embed="rId4"/>
          <a:srcRect l="1992" t="2778" r="-67" b="614"/>
          <a:stretch>
            <a:fillRect/>
          </a:stretch>
        </p:blipFill>
        <p:spPr>
          <a:xfrm>
            <a:off x="2598943" y="2768383"/>
            <a:ext cx="2457279" cy="2420525"/>
          </a:xfrm>
          <a:prstGeom prst="roundRect">
            <a:avLst/>
          </a:prstGeom>
          <a:ln w="34925">
            <a:solidFill>
              <a:schemeClr val="tx2">
                <a:lumMod val="25000"/>
                <a:lumOff val="75000"/>
              </a:schemeClr>
            </a:solidFill>
          </a:ln>
        </p:spPr>
      </p:pic>
      <p:sp>
        <p:nvSpPr>
          <p:cNvPr id="47" name="右箭头 46">
            <a:extLst>
              <a:ext uri="{FF2B5EF4-FFF2-40B4-BE49-F238E27FC236}">
                <a16:creationId xmlns:a16="http://schemas.microsoft.com/office/drawing/2014/main" id="{165302F5-1DF1-C727-B7CE-D1CD9D734643}"/>
              </a:ext>
            </a:extLst>
          </p:cNvPr>
          <p:cNvSpPr/>
          <p:nvPr/>
        </p:nvSpPr>
        <p:spPr>
          <a:xfrm rot="20649252">
            <a:off x="1913581" y="4444092"/>
            <a:ext cx="1055726" cy="467483"/>
          </a:xfrm>
          <a:prstGeom prst="rightArrow">
            <a:avLst>
              <a:gd name="adj1" fmla="val 50000"/>
              <a:gd name="adj2" fmla="val 102166"/>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7" name="圆角矩形 7">
            <a:extLst>
              <a:ext uri="{FF2B5EF4-FFF2-40B4-BE49-F238E27FC236}">
                <a16:creationId xmlns:a16="http://schemas.microsoft.com/office/drawing/2014/main" id="{1DE60E40-2CBC-316E-FBA8-4BED233D3FC3}"/>
              </a:ext>
            </a:extLst>
          </p:cNvPr>
          <p:cNvSpPr/>
          <p:nvPr/>
        </p:nvSpPr>
        <p:spPr>
          <a:xfrm>
            <a:off x="6384737" y="2960041"/>
            <a:ext cx="1586436" cy="669728"/>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sp>
        <p:nvSpPr>
          <p:cNvPr id="8" name="圆角矩形 8">
            <a:extLst>
              <a:ext uri="{FF2B5EF4-FFF2-40B4-BE49-F238E27FC236}">
                <a16:creationId xmlns:a16="http://schemas.microsoft.com/office/drawing/2014/main" id="{06365462-C524-8536-0917-34D56D3BB8A5}"/>
              </a:ext>
            </a:extLst>
          </p:cNvPr>
          <p:cNvSpPr/>
          <p:nvPr/>
        </p:nvSpPr>
        <p:spPr>
          <a:xfrm>
            <a:off x="5136791" y="4308841"/>
            <a:ext cx="1721067" cy="669728"/>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9" name="圆角矩形 9">
            <a:extLst>
              <a:ext uri="{FF2B5EF4-FFF2-40B4-BE49-F238E27FC236}">
                <a16:creationId xmlns:a16="http://schemas.microsoft.com/office/drawing/2014/main" id="{3D95728E-C8B0-471C-65CD-5A320EB8B87A}"/>
              </a:ext>
            </a:extLst>
          </p:cNvPr>
          <p:cNvSpPr/>
          <p:nvPr/>
        </p:nvSpPr>
        <p:spPr>
          <a:xfrm>
            <a:off x="7688608" y="4299768"/>
            <a:ext cx="1406928" cy="669729"/>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cxnSp>
        <p:nvCxnSpPr>
          <p:cNvPr id="10" name="直线箭头连接符 13">
            <a:extLst>
              <a:ext uri="{FF2B5EF4-FFF2-40B4-BE49-F238E27FC236}">
                <a16:creationId xmlns:a16="http://schemas.microsoft.com/office/drawing/2014/main" id="{E7BEBF1D-8F03-88C7-0242-0D985B4E4327}"/>
              </a:ext>
            </a:extLst>
          </p:cNvPr>
          <p:cNvCxnSpPr>
            <a:cxnSpLocks/>
          </p:cNvCxnSpPr>
          <p:nvPr/>
        </p:nvCxnSpPr>
        <p:spPr>
          <a:xfrm flipH="1" flipV="1">
            <a:off x="6957568" y="4628382"/>
            <a:ext cx="703304" cy="15323"/>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5">
            <a:extLst>
              <a:ext uri="{FF2B5EF4-FFF2-40B4-BE49-F238E27FC236}">
                <a16:creationId xmlns:a16="http://schemas.microsoft.com/office/drawing/2014/main" id="{98ABDBD4-6CFC-11F7-2FD8-4120EA4DA783}"/>
              </a:ext>
            </a:extLst>
          </p:cNvPr>
          <p:cNvCxnSpPr>
            <a:cxnSpLocks/>
          </p:cNvCxnSpPr>
          <p:nvPr/>
        </p:nvCxnSpPr>
        <p:spPr>
          <a:xfrm flipH="1" flipV="1">
            <a:off x="7636858" y="3659113"/>
            <a:ext cx="485042" cy="535650"/>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直线箭头连接符 17">
            <a:extLst>
              <a:ext uri="{FF2B5EF4-FFF2-40B4-BE49-F238E27FC236}">
                <a16:creationId xmlns:a16="http://schemas.microsoft.com/office/drawing/2014/main" id="{5B272CBE-A27D-7BCC-4BAB-ED98FF3F2E1E}"/>
              </a:ext>
            </a:extLst>
          </p:cNvPr>
          <p:cNvCxnSpPr>
            <a:cxnSpLocks/>
          </p:cNvCxnSpPr>
          <p:nvPr/>
        </p:nvCxnSpPr>
        <p:spPr>
          <a:xfrm flipH="1">
            <a:off x="6062719" y="3659113"/>
            <a:ext cx="661449" cy="620384"/>
          </a:xfrm>
          <a:prstGeom prst="straightConnector1">
            <a:avLst/>
          </a:prstGeom>
          <a:ln w="76200">
            <a:solidFill>
              <a:schemeClr val="accent1">
                <a:lumMod val="40000"/>
                <a:lumOff val="6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图片 20" descr="徽标, 图标&#10;&#10;AI 生成的内容可能不正确。">
            <a:extLst>
              <a:ext uri="{FF2B5EF4-FFF2-40B4-BE49-F238E27FC236}">
                <a16:creationId xmlns:a16="http://schemas.microsoft.com/office/drawing/2014/main" id="{01898EE3-1117-A341-45E6-28E3F61F89A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971173" y="5050003"/>
            <a:ext cx="945900" cy="945900"/>
          </a:xfrm>
          <a:prstGeom prst="rect">
            <a:avLst/>
          </a:prstGeom>
        </p:spPr>
      </p:pic>
      <p:pic>
        <p:nvPicPr>
          <p:cNvPr id="24" name="图片 23" descr="形状, 箭头&#10;&#10;AI 生成的内容可能不正确。">
            <a:extLst>
              <a:ext uri="{FF2B5EF4-FFF2-40B4-BE49-F238E27FC236}">
                <a16:creationId xmlns:a16="http://schemas.microsoft.com/office/drawing/2014/main" id="{E0D6290C-9AEC-DC9A-4056-A4EBC4E67001}"/>
              </a:ext>
            </a:extLst>
          </p:cNvPr>
          <p:cNvPicPr>
            <a:picLocks noChangeAspect="1"/>
          </p:cNvPicPr>
          <p:nvPr/>
        </p:nvPicPr>
        <p:blipFill>
          <a:blip r:embed="rId7">
            <a:extLst>
              <a:ext uri="{28A0092B-C50C-407E-A947-70E740481C1C}">
                <a14:useLocalDpi xmlns:a14="http://schemas.microsoft.com/office/drawing/2010/main" val="0"/>
              </a:ext>
            </a:extLst>
          </a:blip>
          <a:srcRect b="21153"/>
          <a:stretch>
            <a:fillRect/>
          </a:stretch>
        </p:blipFill>
        <p:spPr>
          <a:xfrm>
            <a:off x="5335875" y="4890169"/>
            <a:ext cx="1322898" cy="1043064"/>
          </a:xfrm>
          <a:prstGeom prst="rect">
            <a:avLst/>
          </a:prstGeom>
        </p:spPr>
      </p:pic>
      <p:pic>
        <p:nvPicPr>
          <p:cNvPr id="28" name="图片 27" descr="形状&#10;&#10;AI 生成的内容可能不正确。">
            <a:extLst>
              <a:ext uri="{FF2B5EF4-FFF2-40B4-BE49-F238E27FC236}">
                <a16:creationId xmlns:a16="http://schemas.microsoft.com/office/drawing/2014/main" id="{CA374E51-DF85-BAFF-8E6F-460BAF71E9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3617" y="2179759"/>
            <a:ext cx="688676" cy="688676"/>
          </a:xfrm>
          <a:prstGeom prst="rect">
            <a:avLst/>
          </a:prstGeom>
        </p:spPr>
      </p:pic>
      <p:pic>
        <p:nvPicPr>
          <p:cNvPr id="38" name="图片 37" descr="形状&#10;&#10;AI 生成的内容可能不正确。">
            <a:extLst>
              <a:ext uri="{FF2B5EF4-FFF2-40B4-BE49-F238E27FC236}">
                <a16:creationId xmlns:a16="http://schemas.microsoft.com/office/drawing/2014/main" id="{DBE12D78-9417-F97F-98A2-784BDEA1250C}"/>
              </a:ext>
            </a:extLst>
          </p:cNvPr>
          <p:cNvPicPr>
            <a:picLocks noChangeAspect="1"/>
          </p:cNvPicPr>
          <p:nvPr/>
        </p:nvPicPr>
        <p:blipFill>
          <a:blip r:embed="rId8">
            <a:extLst>
              <a:ext uri="{28A0092B-C50C-407E-A947-70E740481C1C}">
                <a14:useLocalDpi xmlns:a14="http://schemas.microsoft.com/office/drawing/2010/main" val="0"/>
              </a:ext>
            </a:extLst>
          </a:blip>
          <a:srcRect r="33763"/>
          <a:stretch>
            <a:fillRect/>
          </a:stretch>
        </p:blipFill>
        <p:spPr>
          <a:xfrm>
            <a:off x="6401702" y="5330821"/>
            <a:ext cx="456155" cy="688676"/>
          </a:xfrm>
          <a:prstGeom prst="rect">
            <a:avLst/>
          </a:prstGeom>
        </p:spPr>
      </p:pic>
    </p:spTree>
    <p:extLst>
      <p:ext uri="{BB962C8B-B14F-4D97-AF65-F5344CB8AC3E}">
        <p14:creationId xmlns:p14="http://schemas.microsoft.com/office/powerpoint/2010/main" val="2046370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6A1D8F4-860D-DC51-C485-3C0F1090185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EC6321D-992D-DAB9-E7ED-79E95A7946A4}"/>
              </a:ext>
            </a:extLst>
          </p:cNvPr>
          <p:cNvSpPr>
            <a:spLocks noGrp="1"/>
          </p:cNvSpPr>
          <p:nvPr>
            <p:ph type="sldNum" sz="quarter" idx="12"/>
          </p:nvPr>
        </p:nvSpPr>
        <p:spPr/>
        <p:txBody>
          <a:bodyPr/>
          <a:lstStyle/>
          <a:p>
            <a:fld id="{8D04ACF1-8115-4F2A-BC52-125D9799F304}" type="slidenum">
              <a:rPr lang="zh-CN" altLang="en-US" smtClean="0"/>
              <a:t>40</a:t>
            </a:fld>
            <a:endParaRPr lang="zh-CN" altLang="en-US"/>
          </a:p>
        </p:txBody>
      </p:sp>
      <p:sp>
        <p:nvSpPr>
          <p:cNvPr id="32" name="文本框 31">
            <a:extLst>
              <a:ext uri="{FF2B5EF4-FFF2-40B4-BE49-F238E27FC236}">
                <a16:creationId xmlns:a16="http://schemas.microsoft.com/office/drawing/2014/main" id="{57A66BED-0A65-3F8F-234E-B09B52FB6C39}"/>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9758E5B7-1217-0F13-8FF0-FE9714CF1A64}"/>
              </a:ext>
            </a:extLst>
          </p:cNvPr>
          <p:cNvSpPr txBox="1"/>
          <p:nvPr/>
        </p:nvSpPr>
        <p:spPr>
          <a:xfrm>
            <a:off x="0" y="351030"/>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Selection of Mesh Type</a:t>
            </a:r>
          </a:p>
        </p:txBody>
      </p:sp>
      <p:sp>
        <p:nvSpPr>
          <p:cNvPr id="28" name="文本框 27">
            <a:extLst>
              <a:ext uri="{FF2B5EF4-FFF2-40B4-BE49-F238E27FC236}">
                <a16:creationId xmlns:a16="http://schemas.microsoft.com/office/drawing/2014/main" id="{B314FA14-5696-A1B7-40FC-898B5D997686}"/>
              </a:ext>
            </a:extLst>
          </p:cNvPr>
          <p:cNvSpPr txBox="1"/>
          <p:nvPr/>
        </p:nvSpPr>
        <p:spPr>
          <a:xfrm>
            <a:off x="0" y="1884961"/>
            <a:ext cx="8455068" cy="467885"/>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en-US" altLang="zh-CN" b="1" dirty="0"/>
              <a:t>Setting of Mesh Size</a:t>
            </a:r>
          </a:p>
        </p:txBody>
      </p:sp>
      <p:sp>
        <p:nvSpPr>
          <p:cNvPr id="29" name="文本框 28">
            <a:extLst>
              <a:ext uri="{FF2B5EF4-FFF2-40B4-BE49-F238E27FC236}">
                <a16:creationId xmlns:a16="http://schemas.microsoft.com/office/drawing/2014/main" id="{75A86B1C-8F8A-1F9C-AADA-0F8D0890375F}"/>
              </a:ext>
            </a:extLst>
          </p:cNvPr>
          <p:cNvSpPr txBox="1"/>
          <p:nvPr/>
        </p:nvSpPr>
        <p:spPr>
          <a:xfrm>
            <a:off x="3340275" y="2696502"/>
            <a:ext cx="3411025" cy="276999"/>
          </a:xfrm>
          <a:prstGeom prst="rect">
            <a:avLst/>
          </a:prstGeom>
          <a:noFill/>
        </p:spPr>
        <p:txBody>
          <a:bodyPr wrap="square" rtlCol="0">
            <a:spAutoFit/>
          </a:bodyPr>
          <a:lstStyle/>
          <a:p>
            <a:r>
              <a:rPr lang="en-US" altLang="zh-CN" sz="1200" dirty="0"/>
              <a:t>Dimensionless wall distance:</a:t>
            </a:r>
            <a:endParaRPr lang="zh-CN" altLang="en-US" sz="1200" dirty="0"/>
          </a:p>
        </p:txBody>
      </p:sp>
      <p:pic>
        <p:nvPicPr>
          <p:cNvPr id="31" name="图片 30">
            <a:extLst>
              <a:ext uri="{FF2B5EF4-FFF2-40B4-BE49-F238E27FC236}">
                <a16:creationId xmlns:a16="http://schemas.microsoft.com/office/drawing/2014/main" id="{011B925C-2370-08EC-6FB5-9DA96FDFE811}"/>
              </a:ext>
            </a:extLst>
          </p:cNvPr>
          <p:cNvPicPr>
            <a:picLocks noChangeAspect="1"/>
          </p:cNvPicPr>
          <p:nvPr/>
        </p:nvPicPr>
        <p:blipFill>
          <a:blip r:embed="rId3"/>
          <a:stretch>
            <a:fillRect/>
          </a:stretch>
        </p:blipFill>
        <p:spPr>
          <a:xfrm>
            <a:off x="3424972" y="2926637"/>
            <a:ext cx="2062434" cy="447806"/>
          </a:xfrm>
          <a:prstGeom prst="rect">
            <a:avLst/>
          </a:prstGeom>
        </p:spPr>
      </p:pic>
      <p:sp>
        <p:nvSpPr>
          <p:cNvPr id="33" name="文本框 32">
            <a:extLst>
              <a:ext uri="{FF2B5EF4-FFF2-40B4-BE49-F238E27FC236}">
                <a16:creationId xmlns:a16="http://schemas.microsoft.com/office/drawing/2014/main" id="{8A5A777D-BA67-7837-7C3B-00D80CE15168}"/>
              </a:ext>
            </a:extLst>
          </p:cNvPr>
          <p:cNvSpPr txBox="1"/>
          <p:nvPr/>
        </p:nvSpPr>
        <p:spPr>
          <a:xfrm>
            <a:off x="3340275" y="3367638"/>
            <a:ext cx="3411025" cy="276999"/>
          </a:xfrm>
          <a:prstGeom prst="rect">
            <a:avLst/>
          </a:prstGeom>
          <a:noFill/>
        </p:spPr>
        <p:txBody>
          <a:bodyPr wrap="square" rtlCol="0">
            <a:spAutoFit/>
          </a:bodyPr>
          <a:lstStyle/>
          <a:p>
            <a:r>
              <a:rPr lang="fr-FR" altLang="zh-CN" sz="1200" dirty="0"/>
              <a:t>Laminar pipe flow (Hagen–Poiseuille):</a:t>
            </a:r>
            <a:endParaRPr lang="zh-CN" altLang="en-US" sz="1200" dirty="0"/>
          </a:p>
        </p:txBody>
      </p:sp>
      <p:pic>
        <p:nvPicPr>
          <p:cNvPr id="35" name="图片 34">
            <a:extLst>
              <a:ext uri="{FF2B5EF4-FFF2-40B4-BE49-F238E27FC236}">
                <a16:creationId xmlns:a16="http://schemas.microsoft.com/office/drawing/2014/main" id="{FD092F5F-6474-3AC9-E2BB-6C0297AC462B}"/>
              </a:ext>
            </a:extLst>
          </p:cNvPr>
          <p:cNvPicPr>
            <a:picLocks noChangeAspect="1"/>
          </p:cNvPicPr>
          <p:nvPr/>
        </p:nvPicPr>
        <p:blipFill>
          <a:blip r:embed="rId4"/>
          <a:srcRect b="50620"/>
          <a:stretch>
            <a:fillRect/>
          </a:stretch>
        </p:blipFill>
        <p:spPr>
          <a:xfrm>
            <a:off x="3465580" y="3653700"/>
            <a:ext cx="1520594" cy="449864"/>
          </a:xfrm>
          <a:prstGeom prst="rect">
            <a:avLst/>
          </a:prstGeom>
        </p:spPr>
      </p:pic>
      <p:pic>
        <p:nvPicPr>
          <p:cNvPr id="36" name="图片 35">
            <a:extLst>
              <a:ext uri="{FF2B5EF4-FFF2-40B4-BE49-F238E27FC236}">
                <a16:creationId xmlns:a16="http://schemas.microsoft.com/office/drawing/2014/main" id="{95ADA289-40E4-90D8-D6C4-95555D37E023}"/>
              </a:ext>
            </a:extLst>
          </p:cNvPr>
          <p:cNvPicPr>
            <a:picLocks noChangeAspect="1"/>
          </p:cNvPicPr>
          <p:nvPr/>
        </p:nvPicPr>
        <p:blipFill>
          <a:blip r:embed="rId4"/>
          <a:srcRect t="50620"/>
          <a:stretch>
            <a:fillRect/>
          </a:stretch>
        </p:blipFill>
        <p:spPr>
          <a:xfrm>
            <a:off x="4986174" y="3644637"/>
            <a:ext cx="1472289" cy="435573"/>
          </a:xfrm>
          <a:prstGeom prst="rect">
            <a:avLst/>
          </a:prstGeom>
        </p:spPr>
      </p:pic>
      <p:sp>
        <p:nvSpPr>
          <p:cNvPr id="37" name="文本框 36">
            <a:extLst>
              <a:ext uri="{FF2B5EF4-FFF2-40B4-BE49-F238E27FC236}">
                <a16:creationId xmlns:a16="http://schemas.microsoft.com/office/drawing/2014/main" id="{8F5D95F3-E630-63AF-4A71-C41BEEE81D3C}"/>
              </a:ext>
            </a:extLst>
          </p:cNvPr>
          <p:cNvSpPr txBox="1"/>
          <p:nvPr/>
        </p:nvSpPr>
        <p:spPr>
          <a:xfrm>
            <a:off x="6566381" y="3369187"/>
            <a:ext cx="3411025" cy="276999"/>
          </a:xfrm>
          <a:prstGeom prst="rect">
            <a:avLst/>
          </a:prstGeom>
          <a:noFill/>
        </p:spPr>
        <p:txBody>
          <a:bodyPr wrap="square" rtlCol="0">
            <a:spAutoFit/>
          </a:bodyPr>
          <a:lstStyle/>
          <a:p>
            <a:r>
              <a:rPr lang="fr-FR" altLang="zh-CN" sz="1200" dirty="0"/>
              <a:t>Wall shear (friction) velocity:</a:t>
            </a:r>
            <a:endParaRPr lang="zh-CN" altLang="en-US" sz="1200" dirty="0"/>
          </a:p>
        </p:txBody>
      </p:sp>
      <p:pic>
        <p:nvPicPr>
          <p:cNvPr id="39" name="图片 38">
            <a:extLst>
              <a:ext uri="{FF2B5EF4-FFF2-40B4-BE49-F238E27FC236}">
                <a16:creationId xmlns:a16="http://schemas.microsoft.com/office/drawing/2014/main" id="{468CA3FC-8C66-E52B-7028-40212B0C1B35}"/>
              </a:ext>
            </a:extLst>
          </p:cNvPr>
          <p:cNvPicPr>
            <a:picLocks noChangeAspect="1"/>
          </p:cNvPicPr>
          <p:nvPr/>
        </p:nvPicPr>
        <p:blipFill>
          <a:blip r:embed="rId5"/>
          <a:stretch>
            <a:fillRect/>
          </a:stretch>
        </p:blipFill>
        <p:spPr>
          <a:xfrm>
            <a:off x="6634979" y="2911611"/>
            <a:ext cx="1102735" cy="490852"/>
          </a:xfrm>
          <a:prstGeom prst="rect">
            <a:avLst/>
          </a:prstGeom>
        </p:spPr>
      </p:pic>
      <p:sp>
        <p:nvSpPr>
          <p:cNvPr id="40" name="文本框 39">
            <a:extLst>
              <a:ext uri="{FF2B5EF4-FFF2-40B4-BE49-F238E27FC236}">
                <a16:creationId xmlns:a16="http://schemas.microsoft.com/office/drawing/2014/main" id="{4E70EDB9-C8BC-CC02-2C8B-37ABB4178441}"/>
              </a:ext>
            </a:extLst>
          </p:cNvPr>
          <p:cNvSpPr txBox="1"/>
          <p:nvPr/>
        </p:nvSpPr>
        <p:spPr>
          <a:xfrm>
            <a:off x="6566381" y="2696502"/>
            <a:ext cx="3411025" cy="276999"/>
          </a:xfrm>
          <a:prstGeom prst="rect">
            <a:avLst/>
          </a:prstGeom>
          <a:noFill/>
        </p:spPr>
        <p:txBody>
          <a:bodyPr wrap="square" rtlCol="0">
            <a:spAutoFit/>
          </a:bodyPr>
          <a:lstStyle/>
          <a:p>
            <a:r>
              <a:rPr lang="fr-FR" altLang="zh-CN" sz="1200" dirty="0"/>
              <a:t>First-layer grid height:</a:t>
            </a:r>
            <a:endParaRPr lang="zh-CN" altLang="en-US" sz="1200" dirty="0"/>
          </a:p>
        </p:txBody>
      </p:sp>
      <p:pic>
        <p:nvPicPr>
          <p:cNvPr id="42" name="图片 41">
            <a:extLst>
              <a:ext uri="{FF2B5EF4-FFF2-40B4-BE49-F238E27FC236}">
                <a16:creationId xmlns:a16="http://schemas.microsoft.com/office/drawing/2014/main" id="{B994A24F-B95C-7573-B07F-3EF0D5BB4CFA}"/>
              </a:ext>
            </a:extLst>
          </p:cNvPr>
          <p:cNvPicPr>
            <a:picLocks noChangeAspect="1"/>
          </p:cNvPicPr>
          <p:nvPr/>
        </p:nvPicPr>
        <p:blipFill>
          <a:blip r:embed="rId6"/>
          <a:stretch>
            <a:fillRect/>
          </a:stretch>
        </p:blipFill>
        <p:spPr>
          <a:xfrm>
            <a:off x="6673143" y="3628542"/>
            <a:ext cx="1705283" cy="411155"/>
          </a:xfrm>
          <a:prstGeom prst="rect">
            <a:avLst/>
          </a:prstGeom>
        </p:spPr>
      </p:pic>
      <p:sp>
        <p:nvSpPr>
          <p:cNvPr id="43" name="文本框 42">
            <a:extLst>
              <a:ext uri="{FF2B5EF4-FFF2-40B4-BE49-F238E27FC236}">
                <a16:creationId xmlns:a16="http://schemas.microsoft.com/office/drawing/2014/main" id="{B9B6AD49-3982-CDBF-3EF5-933420DF9021}"/>
              </a:ext>
            </a:extLst>
          </p:cNvPr>
          <p:cNvSpPr txBox="1"/>
          <p:nvPr/>
        </p:nvSpPr>
        <p:spPr>
          <a:xfrm>
            <a:off x="320850" y="2346786"/>
            <a:ext cx="868158" cy="338554"/>
          </a:xfrm>
          <a:prstGeom prst="rect">
            <a:avLst/>
          </a:prstGeom>
          <a:noFill/>
        </p:spPr>
        <p:txBody>
          <a:bodyPr wrap="square" rtlCol="0">
            <a:spAutoFit/>
          </a:bodyPr>
          <a:lstStyle/>
          <a:p>
            <a:r>
              <a:rPr lang="en-US" altLang="zh-CN" sz="1600" b="1" u="sng" dirty="0"/>
              <a:t>Prism</a:t>
            </a:r>
            <a:r>
              <a:rPr lang="zh-CN" altLang="en-US" sz="1600" b="1" u="sng" dirty="0"/>
              <a:t>：</a:t>
            </a:r>
          </a:p>
        </p:txBody>
      </p:sp>
      <p:sp>
        <p:nvSpPr>
          <p:cNvPr id="44" name="文本框 43">
            <a:extLst>
              <a:ext uri="{FF2B5EF4-FFF2-40B4-BE49-F238E27FC236}">
                <a16:creationId xmlns:a16="http://schemas.microsoft.com/office/drawing/2014/main" id="{08E69A08-133D-480A-7FEE-E5750287EE27}"/>
              </a:ext>
            </a:extLst>
          </p:cNvPr>
          <p:cNvSpPr txBox="1"/>
          <p:nvPr/>
        </p:nvSpPr>
        <p:spPr>
          <a:xfrm>
            <a:off x="3447037" y="4136230"/>
            <a:ext cx="868158" cy="338554"/>
          </a:xfrm>
          <a:prstGeom prst="rect">
            <a:avLst/>
          </a:prstGeom>
          <a:noFill/>
        </p:spPr>
        <p:txBody>
          <a:bodyPr wrap="square" rtlCol="0">
            <a:spAutoFit/>
          </a:bodyPr>
          <a:lstStyle/>
          <a:p>
            <a:r>
              <a:rPr lang="en-US" altLang="zh-CN" sz="1600" b="1" u="sng" dirty="0"/>
              <a:t>Tetra</a:t>
            </a:r>
            <a:r>
              <a:rPr lang="zh-CN" altLang="en-US" sz="1600" b="1" u="sng" dirty="0"/>
              <a:t>：</a:t>
            </a:r>
          </a:p>
        </p:txBody>
      </p:sp>
      <p:pic>
        <p:nvPicPr>
          <p:cNvPr id="46" name="图片 45">
            <a:extLst>
              <a:ext uri="{FF2B5EF4-FFF2-40B4-BE49-F238E27FC236}">
                <a16:creationId xmlns:a16="http://schemas.microsoft.com/office/drawing/2014/main" id="{018FBE17-BC39-A84F-941E-F3077623FD26}"/>
              </a:ext>
            </a:extLst>
          </p:cNvPr>
          <p:cNvPicPr>
            <a:picLocks noChangeAspect="1"/>
          </p:cNvPicPr>
          <p:nvPr/>
        </p:nvPicPr>
        <p:blipFill>
          <a:blip r:embed="rId7"/>
          <a:stretch>
            <a:fillRect/>
          </a:stretch>
        </p:blipFill>
        <p:spPr>
          <a:xfrm>
            <a:off x="331986" y="2630668"/>
            <a:ext cx="2977938" cy="1509940"/>
          </a:xfrm>
          <a:prstGeom prst="rect">
            <a:avLst/>
          </a:prstGeom>
        </p:spPr>
      </p:pic>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746109E4-4B20-78F2-B521-0DD885CFAB3D}"/>
                  </a:ext>
                </a:extLst>
              </p:cNvPr>
              <p:cNvSpPr txBox="1"/>
              <p:nvPr/>
            </p:nvSpPr>
            <p:spPr>
              <a:xfrm>
                <a:off x="194873" y="4085357"/>
                <a:ext cx="3115051"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First layer height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 </m:t>
                    </m:r>
                  </m:oMath>
                </a14:m>
                <a:r>
                  <a:rPr lang="en-US" altLang="zh-CN" sz="1200" dirty="0"/>
                  <a:t>from </a:t>
                </a:r>
                <a14:m>
                  <m:oMath xmlns:m="http://schemas.openxmlformats.org/officeDocument/2006/math">
                    <m:sSup>
                      <m:sSupPr>
                        <m:ctrlPr>
                          <a:rPr lang="en-US" altLang="zh-CN" sz="1200" i="1" smtClean="0">
                            <a:latin typeface="Cambria Math" panose="02040503050406030204" pitchFamily="18" charset="0"/>
                          </a:rPr>
                        </m:ctrlPr>
                      </m:sSupPr>
                      <m:e>
                        <m:r>
                          <a:rPr lang="en-US" altLang="zh-CN" sz="1200" b="0" i="1" smtClean="0">
                            <a:latin typeface="Cambria Math" panose="02040503050406030204" pitchFamily="18" charset="0"/>
                          </a:rPr>
                          <m:t>𝑦</m:t>
                        </m:r>
                      </m:e>
                      <m:sup>
                        <m:r>
                          <a:rPr lang="en-US" altLang="zh-CN" sz="1200" i="1" smtClean="0">
                            <a:latin typeface="Cambria Math" panose="02040503050406030204" pitchFamily="18" charset="0"/>
                            <a:ea typeface="Cambria Math" panose="02040503050406030204" pitchFamily="18" charset="0"/>
                          </a:rPr>
                          <m:t>+</m:t>
                        </m:r>
                      </m:sup>
                    </m:sSup>
                  </m:oMath>
                </a14:m>
                <a:r>
                  <a:rPr lang="en-US" altLang="zh-CN" sz="1200" dirty="0"/>
                  <a:t>.</a:t>
                </a:r>
              </a:p>
              <a:p>
                <a:pPr marL="285750" indent="-285750">
                  <a:buFont typeface="Arial" panose="020B0604020202020204" pitchFamily="34" charset="0"/>
                  <a:buChar char="•"/>
                </a:pPr>
                <a:r>
                  <a:rPr lang="en-US" altLang="zh-CN" sz="1200" dirty="0"/>
                  <a:t>Total thickness ≈ 10 ~ 15% of  diameter.</a:t>
                </a:r>
              </a:p>
              <a:p>
                <a:pPr marL="285750" indent="-285750">
                  <a:buFont typeface="Arial" panose="020B0604020202020204" pitchFamily="34" charset="0"/>
                  <a:buChar char="•"/>
                </a:pPr>
                <a:r>
                  <a:rPr lang="en-US" altLang="zh-CN" sz="1200" dirty="0"/>
                  <a:t>Growth rate: 1.1–1.25.</a:t>
                </a:r>
                <a:endParaRPr lang="zh-CN" altLang="en-US" sz="1200" dirty="0"/>
              </a:p>
            </p:txBody>
          </p:sp>
        </mc:Choice>
        <mc:Fallback xmlns="">
          <p:sp>
            <p:nvSpPr>
              <p:cNvPr id="47" name="文本框 46">
                <a:extLst>
                  <a:ext uri="{FF2B5EF4-FFF2-40B4-BE49-F238E27FC236}">
                    <a16:creationId xmlns:a16="http://schemas.microsoft.com/office/drawing/2014/main" id="{746109E4-4B20-78F2-B521-0DD885CFAB3D}"/>
                  </a:ext>
                </a:extLst>
              </p:cNvPr>
              <p:cNvSpPr txBox="1">
                <a:spLocks noRot="1" noChangeAspect="1" noMove="1" noResize="1" noEditPoints="1" noAdjustHandles="1" noChangeArrowheads="1" noChangeShapeType="1" noTextEdit="1"/>
              </p:cNvSpPr>
              <p:nvPr/>
            </p:nvSpPr>
            <p:spPr>
              <a:xfrm>
                <a:off x="194873" y="4085357"/>
                <a:ext cx="3115051" cy="646331"/>
              </a:xfrm>
              <a:prstGeom prst="rect">
                <a:avLst/>
              </a:prstGeom>
              <a:blipFill>
                <a:blip r:embed="rId8"/>
                <a:stretch>
                  <a:fillRect b="-6604"/>
                </a:stretch>
              </a:blipFill>
            </p:spPr>
            <p:txBody>
              <a:bodyPr/>
              <a:lstStyle/>
              <a:p>
                <a:r>
                  <a:rPr lang="zh-CN" altLang="en-US">
                    <a:noFill/>
                  </a:rPr>
                  <a:t> </a:t>
                </a:r>
              </a:p>
            </p:txBody>
          </p:sp>
        </mc:Fallback>
      </mc:AlternateContent>
      <p:sp>
        <p:nvSpPr>
          <p:cNvPr id="48" name="文本框 47">
            <a:extLst>
              <a:ext uri="{FF2B5EF4-FFF2-40B4-BE49-F238E27FC236}">
                <a16:creationId xmlns:a16="http://schemas.microsoft.com/office/drawing/2014/main" id="{DD311145-DAC5-7B19-A869-103F053EF1F5}"/>
              </a:ext>
            </a:extLst>
          </p:cNvPr>
          <p:cNvSpPr txBox="1"/>
          <p:nvPr/>
        </p:nvSpPr>
        <p:spPr>
          <a:xfrm>
            <a:off x="3471362" y="4367685"/>
            <a:ext cx="2707688" cy="342658"/>
          </a:xfrm>
          <a:prstGeom prst="rect">
            <a:avLst/>
          </a:prstGeom>
          <a:noFill/>
        </p:spPr>
        <p:txBody>
          <a:bodyPr wrap="square" rtlCol="0">
            <a:spAutoFit/>
          </a:bodyPr>
          <a:lstStyle/>
          <a:p>
            <a:pPr>
              <a:lnSpc>
                <a:spcPct val="150000"/>
              </a:lnSpc>
            </a:pPr>
            <a:r>
              <a:rPr lang="en-US" altLang="zh-CN" sz="1200" dirty="0"/>
              <a:t>Edge length: 10 ~ 15% of max diameter.</a:t>
            </a:r>
            <a:endParaRPr lang="zh-CN" altLang="en-US" sz="1200" dirty="0"/>
          </a:p>
        </p:txBody>
      </p:sp>
      <p:pic>
        <p:nvPicPr>
          <p:cNvPr id="50" name="图片 49">
            <a:extLst>
              <a:ext uri="{FF2B5EF4-FFF2-40B4-BE49-F238E27FC236}">
                <a16:creationId xmlns:a16="http://schemas.microsoft.com/office/drawing/2014/main" id="{661E4099-BDF4-28B0-67D3-8A9182DC4A4A}"/>
              </a:ext>
            </a:extLst>
          </p:cNvPr>
          <p:cNvPicPr>
            <a:picLocks noChangeAspect="1"/>
          </p:cNvPicPr>
          <p:nvPr/>
        </p:nvPicPr>
        <p:blipFill>
          <a:blip r:embed="rId9"/>
          <a:stretch>
            <a:fillRect/>
          </a:stretch>
        </p:blipFill>
        <p:spPr>
          <a:xfrm>
            <a:off x="1614727" y="780246"/>
            <a:ext cx="5682923" cy="1196926"/>
          </a:xfrm>
          <a:prstGeom prst="rect">
            <a:avLst/>
          </a:prstGeom>
        </p:spPr>
      </p:pic>
      <mc:AlternateContent xmlns:mc="http://schemas.openxmlformats.org/markup-compatibility/2006" xmlns:a14="http://schemas.microsoft.com/office/drawing/2010/main">
        <mc:Choice Requires="a14">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1816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15386">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𝐷</m:t>
                                </m:r>
                                <m:r>
                                  <a:rPr lang="en-US" sz="1100" b="0" i="1" smtClean="0">
                                    <a:latin typeface="Cambria Math" panose="02040503050406030204" pitchFamily="18" charset="0"/>
                                  </a:rPr>
                                  <m:t>(</m:t>
                                </m:r>
                                <m:r>
                                  <a:rPr lang="en-US" sz="1100" b="0" i="1" smtClean="0">
                                    <a:latin typeface="Cambria Math" panose="02040503050406030204" pitchFamily="18" charset="0"/>
                                  </a:rPr>
                                  <m:t>𝑚</m:t>
                                </m:r>
                                <m:r>
                                  <a:rPr lang="en-US" sz="1100" b="0" i="1" smtClean="0">
                                    <a:latin typeface="Cambria Math" panose="02040503050406030204" pitchFamily="18" charset="0"/>
                                  </a:rPr>
                                  <m:t>)</m:t>
                                </m:r>
                              </m:oMath>
                            </m:oMathPara>
                          </a14:m>
                          <a:endParaRPr lang="en-US" sz="11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𝑅</m:t>
                                </m:r>
                                <m:r>
                                  <a:rPr lang="en-US" altLang="zh-CN" sz="1100" b="0" i="1" smtClean="0">
                                    <a:latin typeface="Cambria Math" panose="02040503050406030204" pitchFamily="18" charset="0"/>
                                  </a:rPr>
                                  <m:t>(</m:t>
                                </m:r>
                                <m:r>
                                  <a:rPr lang="en-US" altLang="zh-CN" sz="1100" b="0" i="1" smtClean="0">
                                    <a:latin typeface="Cambria Math" panose="02040503050406030204" pitchFamily="18" charset="0"/>
                                  </a:rPr>
                                  <m:t>𝑚</m:t>
                                </m:r>
                                <m:r>
                                  <a:rPr lang="en-US" altLang="zh-CN" sz="1100" b="0" i="1" smtClean="0">
                                    <a:latin typeface="Cambria Math" panose="02040503050406030204" pitchFamily="18" charset="0"/>
                                  </a:rPr>
                                  <m:t>)</m:t>
                                </m:r>
                              </m:oMath>
                            </m:oMathPara>
                          </a14:m>
                          <a:endParaRPr lang="en-US" altLang="zh-CN" sz="11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zh-CN" altLang="en-US" sz="1100">
                                    <a:latin typeface="Cambria Math" panose="02040503050406030204" pitchFamily="18" charset="0"/>
                                  </a:rPr>
                                  <m:t>𝑅𝑒</m:t>
                                </m:r>
                              </m:oMath>
                            </m:oMathPara>
                          </a14:m>
                          <a:endParaRPr lang="en-US"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𝜈</m:t>
                                </m:r>
                                <m:r>
                                  <a:rPr lang="en-US" sz="1100" b="0" i="1" smtClean="0">
                                    <a:latin typeface="Cambria Math" panose="02040503050406030204" pitchFamily="18" charset="0"/>
                                    <a:ea typeface="Cambria Math" panose="02040503050406030204" pitchFamily="18" charset="0"/>
                                  </a:rPr>
                                  <m:t>(</m:t>
                                </m:r>
                                <m:sSup>
                                  <m:sSupPr>
                                    <m:ctrlPr>
                                      <a:rPr lang="en-US" altLang="zh-CN" sz="1100" b="0" i="1" smtClean="0">
                                        <a:latin typeface="Cambria Math" panose="02040503050406030204" pitchFamily="18" charset="0"/>
                                        <a:ea typeface="Cambria Math" panose="02040503050406030204" pitchFamily="18" charset="0"/>
                                      </a:rPr>
                                    </m:ctrlPr>
                                  </m:sSupPr>
                                  <m:e>
                                    <m:r>
                                      <a:rPr lang="en-US" altLang="zh-CN" sz="1100" b="0" i="1" smtClean="0">
                                        <a:latin typeface="Cambria Math" panose="02040503050406030204" pitchFamily="18" charset="0"/>
                                        <a:ea typeface="Cambria Math" panose="02040503050406030204" pitchFamily="18" charset="0"/>
                                      </a:rPr>
                                      <m:t>𝑚</m:t>
                                    </m:r>
                                  </m:e>
                                  <m:sup>
                                    <m:r>
                                      <a:rPr lang="en-US" altLang="zh-CN" sz="1100" b="0" i="1" smtClean="0">
                                        <a:latin typeface="Cambria Math" panose="02040503050406030204" pitchFamily="18" charset="0"/>
                                        <a:ea typeface="Cambria Math" panose="02040503050406030204" pitchFamily="18" charset="0"/>
                                      </a:rPr>
                                      <m:t>2</m:t>
                                    </m:r>
                                  </m:sup>
                                </m:sSup>
                                <m:r>
                                  <a:rPr lang="en-US" altLang="zh-CN" sz="1100" b="0" i="1" smtClean="0">
                                    <a:latin typeface="Cambria Math" panose="02040503050406030204" pitchFamily="18" charset="0"/>
                                    <a:ea typeface="Cambria Math" panose="02040503050406030204" pitchFamily="18" charset="0"/>
                                  </a:rPr>
                                  <m:t>/</m:t>
                                </m:r>
                                <m:r>
                                  <a:rPr lang="en-US" altLang="zh-CN" sz="1100" b="0" i="1" smtClean="0">
                                    <a:latin typeface="Cambria Math" panose="02040503050406030204" pitchFamily="18" charset="0"/>
                                    <a:ea typeface="Cambria Math" panose="02040503050406030204" pitchFamily="18" charset="0"/>
                                  </a:rPr>
                                  <m:t>𝑠</m:t>
                                </m:r>
                                <m:r>
                                  <a:rPr lang="en-US" sz="1100" b="0" i="1" smtClean="0">
                                    <a:latin typeface="Cambria Math" panose="02040503050406030204" pitchFamily="18" charset="0"/>
                                    <a:ea typeface="Cambria Math" panose="02040503050406030204" pitchFamily="18" charset="0"/>
                                  </a:rPr>
                                  <m:t>)</m:t>
                                </m:r>
                              </m:oMath>
                            </m:oMathPara>
                          </a14:m>
                          <a:endParaRPr lang="en-US" sz="1100" b="0" dirty="0"/>
                        </a:p>
                      </a:txBody>
                      <a:tcPr anchor="ctr"/>
                    </a:tc>
                    <a:tc>
                      <a:txBody>
                        <a:bodyPr/>
                        <a:lstStyle/>
                        <a:p>
                          <a:pPr algn="ctr">
                            <a:buNone/>
                          </a:pPr>
                          <a:r>
                            <a:rPr lang="en-US" sz="1100" dirty="0"/>
                            <a:t> </a:t>
                          </a:r>
                          <a14:m>
                            <m:oMath xmlns:m="http://schemas.openxmlformats.org/officeDocument/2006/math">
                              <m:sSup>
                                <m:sSupPr>
                                  <m:ctrlPr>
                                    <a:rPr lang="ar-AE" altLang="zh-CN" sz="1100" i="1">
                                      <a:latin typeface="Cambria Math" panose="02040503050406030204" pitchFamily="18" charset="0"/>
                                    </a:rPr>
                                  </m:ctrlPr>
                                </m:sSupPr>
                                <m:e>
                                  <m:r>
                                    <a:rPr lang="zh-CN" altLang="ar-AE" sz="1100">
                                      <a:latin typeface="Cambria Math" panose="02040503050406030204" pitchFamily="18" charset="0"/>
                                    </a:rPr>
                                    <m:t>𝑦</m:t>
                                  </m:r>
                                </m:e>
                                <m:sup>
                                  <m:r>
                                    <a:rPr lang="ar-AE" altLang="zh-CN" sz="1100">
                                      <a:latin typeface="Cambria Math" panose="02040503050406030204" pitchFamily="18" charset="0"/>
                                    </a:rPr>
                                    <m:t>+</m:t>
                                  </m:r>
                                </m:sup>
                              </m:sSup>
                            </m:oMath>
                          </a14:m>
                          <a:endParaRPr lang="ar-AE" sz="11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𝑟𝑎𝑡𝑖𝑜</m:t>
                                </m:r>
                              </m:oMath>
                            </m:oMathPara>
                          </a14:m>
                          <a:endParaRPr lang="en-US" sz="1100" b="0" dirty="0"/>
                        </a:p>
                      </a:txBody>
                      <a:tcPr anchor="ctr"/>
                    </a:tc>
                    <a:extLst>
                      <a:ext uri="{0D108BD9-81ED-4DB2-BD59-A6C34878D82A}">
                        <a16:rowId xmlns:a16="http://schemas.microsoft.com/office/drawing/2014/main" val="1454716278"/>
                      </a:ext>
                    </a:extLst>
                  </a:tr>
                  <a:tr h="220187">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100">
                                    <a:latin typeface="Cambria Math" panose="02040503050406030204" pitchFamily="18" charset="0"/>
                                  </a:rPr>
                                  <m:t>3</m:t>
                                </m:r>
                                <m:r>
                                  <a:rPr lang="ar-AE" altLang="zh-CN" sz="1100">
                                    <a:latin typeface="Cambria Math" panose="02040503050406030204" pitchFamily="18" charset="0"/>
                                  </a:rPr>
                                  <m:t>.</m:t>
                                </m:r>
                                <m:r>
                                  <a:rPr lang="ar-AE" altLang="zh-CN" sz="1100">
                                    <a:latin typeface="Cambria Math" panose="02040503050406030204" pitchFamily="18" charset="0"/>
                                  </a:rPr>
                                  <m:t>4</m:t>
                                </m:r>
                                <m:r>
                                  <a:rPr lang="ar-AE" altLang="zh-CN" sz="1100">
                                    <a:latin typeface="Cambria Math" panose="02040503050406030204" pitchFamily="18" charset="0"/>
                                  </a:rPr>
                                  <m:t>×</m:t>
                                </m:r>
                                <m:sSup>
                                  <m:sSupPr>
                                    <m:ctrlPr>
                                      <a:rPr lang="ar-AE" altLang="zh-CN" sz="1100" i="1">
                                        <a:latin typeface="Cambria Math" panose="02040503050406030204" pitchFamily="18" charset="0"/>
                                      </a:rPr>
                                    </m:ctrlPr>
                                  </m:sSupPr>
                                  <m:e>
                                    <m:r>
                                      <a:rPr lang="ar-AE" altLang="zh-CN" sz="1100">
                                        <a:latin typeface="Cambria Math" panose="02040503050406030204" pitchFamily="18" charset="0"/>
                                      </a:rPr>
                                      <m:t>10</m:t>
                                    </m:r>
                                  </m:e>
                                  <m:sup>
                                    <m:r>
                                      <a:rPr lang="ar-AE" altLang="zh-CN" sz="1100">
                                        <a:latin typeface="Cambria Math" panose="02040503050406030204" pitchFamily="18" charset="0"/>
                                      </a:rPr>
                                      <m:t>−</m:t>
                                    </m:r>
                                    <m:r>
                                      <a:rPr lang="ar-AE" altLang="zh-CN" sz="1100">
                                        <a:latin typeface="Cambria Math" panose="02040503050406030204" pitchFamily="18" charset="0"/>
                                      </a:rPr>
                                      <m:t>6</m:t>
                                    </m:r>
                                  </m:sup>
                                </m:sSup>
                              </m:oMath>
                            </m:oMathPara>
                          </a14:m>
                          <a:endParaRPr lang="ar-AE" sz="1100" dirty="0"/>
                        </a:p>
                      </a:txBody>
                      <a:tcPr anchor="ctr"/>
                    </a:tc>
                    <a:tc>
                      <a:txBody>
                        <a:bodyPr/>
                        <a:lstStyle/>
                        <a:p>
                          <a:pPr algn="ctr">
                            <a:buNone/>
                          </a:pPr>
                          <a:r>
                            <a:rPr lang="en-US" altLang="zh-CN" sz="1100" dirty="0"/>
                            <a:t>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100">
                                    <a:latin typeface="Cambria Math" panose="02040503050406030204" pitchFamily="18" charset="0"/>
                                  </a:rPr>
                                  <m:t>0</m:t>
                                </m:r>
                                <m:r>
                                  <a:rPr lang="en-US" altLang="zh-CN" sz="1100">
                                    <a:latin typeface="Cambria Math" panose="02040503050406030204" pitchFamily="18" charset="0"/>
                                  </a:rPr>
                                  <m:t>.</m:t>
                                </m:r>
                                <m:r>
                                  <a:rPr lang="en-US" altLang="zh-CN" sz="1100">
                                    <a:latin typeface="Cambria Math" panose="02040503050406030204" pitchFamily="18" charset="0"/>
                                  </a:rPr>
                                  <m:t>10</m:t>
                                </m:r>
                                <m:r>
                                  <a:rPr lang="en-US" altLang="zh-CN" sz="1100">
                                    <a:latin typeface="Cambria Math" panose="02040503050406030204" pitchFamily="18" charset="0"/>
                                  </a:rPr>
                                  <m:t>×</m:t>
                                </m:r>
                                <m:r>
                                  <a:rPr lang="zh-CN" altLang="en-US" sz="1100">
                                    <a:latin typeface="Cambria Math" panose="02040503050406030204" pitchFamily="18" charset="0"/>
                                  </a:rPr>
                                  <m:t>𝐷</m:t>
                                </m:r>
                              </m:oMath>
                            </m:oMathPara>
                          </a14:m>
                          <a:endParaRPr lang="zh-CN" altLang="en-US" sz="11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1" name="表格 50">
                <a:extLst>
                  <a:ext uri="{FF2B5EF4-FFF2-40B4-BE49-F238E27FC236}">
                    <a16:creationId xmlns:a16="http://schemas.microsoft.com/office/drawing/2014/main" id="{2C7F6F4E-185D-53BC-3775-1C25A8A05372}"/>
                  </a:ext>
                </a:extLst>
              </p:cNvPr>
              <p:cNvGraphicFramePr>
                <a:graphicFrameLocks noGrp="1"/>
              </p:cNvGraphicFramePr>
              <p:nvPr>
                <p:extLst>
                  <p:ext uri="{D42A27DB-BD31-4B8C-83A1-F6EECF244321}">
                    <p14:modId xmlns:p14="http://schemas.microsoft.com/office/powerpoint/2010/main" val="2872331981"/>
                  </p:ext>
                </p:extLst>
              </p:nvPr>
            </p:nvGraphicFramePr>
            <p:xfrm>
              <a:off x="320850" y="4772223"/>
              <a:ext cx="8346900" cy="521970"/>
            </p:xfrm>
            <a:graphic>
              <a:graphicData uri="http://schemas.openxmlformats.org/drawingml/2006/table">
                <a:tbl>
                  <a:tblPr firstRow="1" bandRow="1">
                    <a:tableStyleId>{9D7B26C5-4107-4FEC-AEDC-1716B250A1EF}</a:tableStyleId>
                  </a:tblPr>
                  <a:tblGrid>
                    <a:gridCol w="1278574">
                      <a:extLst>
                        <a:ext uri="{9D8B030D-6E8A-4147-A177-3AD203B41FA5}">
                          <a16:colId xmlns:a16="http://schemas.microsoft.com/office/drawing/2014/main" val="4084557447"/>
                        </a:ext>
                      </a:extLst>
                    </a:gridCol>
                    <a:gridCol w="1134216">
                      <a:extLst>
                        <a:ext uri="{9D8B030D-6E8A-4147-A177-3AD203B41FA5}">
                          <a16:colId xmlns:a16="http://schemas.microsoft.com/office/drawing/2014/main" val="1887633101"/>
                        </a:ext>
                      </a:extLst>
                    </a:gridCol>
                    <a:gridCol w="1696559">
                      <a:extLst>
                        <a:ext uri="{9D8B030D-6E8A-4147-A177-3AD203B41FA5}">
                          <a16:colId xmlns:a16="http://schemas.microsoft.com/office/drawing/2014/main" val="1864398355"/>
                        </a:ext>
                      </a:extLst>
                    </a:gridCol>
                    <a:gridCol w="1455251">
                      <a:extLst>
                        <a:ext uri="{9D8B030D-6E8A-4147-A177-3AD203B41FA5}">
                          <a16:colId xmlns:a16="http://schemas.microsoft.com/office/drawing/2014/main" val="892612765"/>
                        </a:ext>
                      </a:extLst>
                    </a:gridCol>
                    <a:gridCol w="1391150">
                      <a:extLst>
                        <a:ext uri="{9D8B030D-6E8A-4147-A177-3AD203B41FA5}">
                          <a16:colId xmlns:a16="http://schemas.microsoft.com/office/drawing/2014/main" val="3983883532"/>
                        </a:ext>
                      </a:extLst>
                    </a:gridCol>
                    <a:gridCol w="1391150">
                      <a:extLst>
                        <a:ext uri="{9D8B030D-6E8A-4147-A177-3AD203B41FA5}">
                          <a16:colId xmlns:a16="http://schemas.microsoft.com/office/drawing/2014/main" val="3556318117"/>
                        </a:ext>
                      </a:extLst>
                    </a:gridCol>
                  </a:tblGrid>
                  <a:tr h="259080">
                    <a:tc>
                      <a:txBody>
                        <a:bodyPr/>
                        <a:lstStyle/>
                        <a:p>
                          <a:endParaRPr lang="zh-CN"/>
                        </a:p>
                      </a:txBody>
                      <a:tcPr anchor="ctr">
                        <a:blipFill>
                          <a:blip r:embed="rId10"/>
                          <a:stretch>
                            <a:fillRect t="-2326" r="-552857" b="-116279"/>
                          </a:stretch>
                        </a:blipFill>
                      </a:tcPr>
                    </a:tc>
                    <a:tc>
                      <a:txBody>
                        <a:bodyPr/>
                        <a:lstStyle/>
                        <a:p>
                          <a:endParaRPr lang="zh-CN"/>
                        </a:p>
                      </a:txBody>
                      <a:tcPr anchor="ctr">
                        <a:blipFill>
                          <a:blip r:embed="rId10"/>
                          <a:stretch>
                            <a:fillRect l="-112903" t="-2326" r="-524194" b="-116279"/>
                          </a:stretch>
                        </a:blipFill>
                      </a:tcPr>
                    </a:tc>
                    <a:tc>
                      <a:txBody>
                        <a:bodyPr/>
                        <a:lstStyle/>
                        <a:p>
                          <a:endParaRPr lang="zh-CN"/>
                        </a:p>
                      </a:txBody>
                      <a:tcPr anchor="ctr">
                        <a:blipFill>
                          <a:blip r:embed="rId10"/>
                          <a:stretch>
                            <a:fillRect l="-142446" t="-2326" r="-250719" b="-116279"/>
                          </a:stretch>
                        </a:blipFill>
                      </a:tcPr>
                    </a:tc>
                    <a:tc>
                      <a:txBody>
                        <a:bodyPr/>
                        <a:lstStyle/>
                        <a:p>
                          <a:endParaRPr lang="zh-CN"/>
                        </a:p>
                      </a:txBody>
                      <a:tcPr anchor="ctr">
                        <a:blipFill>
                          <a:blip r:embed="rId10"/>
                          <a:stretch>
                            <a:fillRect l="-282008" t="-2326" r="-191632" b="-116279"/>
                          </a:stretch>
                        </a:blipFill>
                      </a:tcPr>
                    </a:tc>
                    <a:tc>
                      <a:txBody>
                        <a:bodyPr/>
                        <a:lstStyle/>
                        <a:p>
                          <a:endParaRPr lang="zh-CN"/>
                        </a:p>
                      </a:txBody>
                      <a:tcPr anchor="ctr">
                        <a:blipFill>
                          <a:blip r:embed="rId10"/>
                          <a:stretch>
                            <a:fillRect l="-398690" t="-2326" r="-100000" b="-116279"/>
                          </a:stretch>
                        </a:blipFill>
                      </a:tcPr>
                    </a:tc>
                    <a:tc>
                      <a:txBody>
                        <a:bodyPr/>
                        <a:lstStyle/>
                        <a:p>
                          <a:endParaRPr lang="zh-CN"/>
                        </a:p>
                      </a:txBody>
                      <a:tcPr anchor="ctr">
                        <a:blipFill>
                          <a:blip r:embed="rId10"/>
                          <a:stretch>
                            <a:fillRect l="-500877" t="-2326" r="-439" b="-116279"/>
                          </a:stretch>
                        </a:blipFill>
                      </a:tcPr>
                    </a:tc>
                    <a:extLst>
                      <a:ext uri="{0D108BD9-81ED-4DB2-BD59-A6C34878D82A}">
                        <a16:rowId xmlns:a16="http://schemas.microsoft.com/office/drawing/2014/main" val="1454716278"/>
                      </a:ext>
                    </a:extLst>
                  </a:tr>
                  <a:tr h="262890">
                    <a:tc>
                      <a:txBody>
                        <a:bodyPr/>
                        <a:lstStyle/>
                        <a:p>
                          <a:pPr algn="ctr">
                            <a:buNone/>
                          </a:pPr>
                          <a:r>
                            <a:rPr lang="en-US" altLang="zh-CN" sz="1100" dirty="0"/>
                            <a:t>0.002</a:t>
                          </a:r>
                        </a:p>
                      </a:txBody>
                      <a:tcPr anchor="ctr"/>
                    </a:tc>
                    <a:tc>
                      <a:txBody>
                        <a:bodyPr/>
                        <a:lstStyle/>
                        <a:p>
                          <a:pPr algn="ctr">
                            <a:buNone/>
                          </a:pPr>
                          <a:r>
                            <a:rPr lang="en-US" altLang="zh-CN" sz="1100"/>
                            <a:t>0.001</a:t>
                          </a:r>
                        </a:p>
                      </a:txBody>
                      <a:tcPr anchor="ctr"/>
                    </a:tc>
                    <a:tc>
                      <a:txBody>
                        <a:bodyPr/>
                        <a:lstStyle/>
                        <a:p>
                          <a:pPr algn="ctr">
                            <a:buNone/>
                          </a:pPr>
                          <a:r>
                            <a:rPr lang="en-US" altLang="zh-CN" sz="1100" dirty="0"/>
                            <a:t>400</a:t>
                          </a:r>
                        </a:p>
                      </a:txBody>
                      <a:tcPr anchor="ctr"/>
                    </a:tc>
                    <a:tc>
                      <a:txBody>
                        <a:bodyPr/>
                        <a:lstStyle/>
                        <a:p>
                          <a:endParaRPr lang="zh-CN"/>
                        </a:p>
                      </a:txBody>
                      <a:tcPr anchor="ctr">
                        <a:blipFill>
                          <a:blip r:embed="rId10"/>
                          <a:stretch>
                            <a:fillRect l="-282008" t="-100000" r="-191632" b="-13636"/>
                          </a:stretch>
                        </a:blipFill>
                      </a:tcPr>
                    </a:tc>
                    <a:tc>
                      <a:txBody>
                        <a:bodyPr/>
                        <a:lstStyle/>
                        <a:p>
                          <a:pPr algn="ctr">
                            <a:buNone/>
                          </a:pPr>
                          <a:r>
                            <a:rPr lang="en-US" altLang="zh-CN" sz="1100" dirty="0"/>
                            <a:t>1</a:t>
                          </a:r>
                        </a:p>
                      </a:txBody>
                      <a:tcPr anchor="ctr"/>
                    </a:tc>
                    <a:tc>
                      <a:txBody>
                        <a:bodyPr/>
                        <a:lstStyle/>
                        <a:p>
                          <a:endParaRPr lang="zh-CN"/>
                        </a:p>
                      </a:txBody>
                      <a:tcPr anchor="ctr">
                        <a:blipFill>
                          <a:blip r:embed="rId10"/>
                          <a:stretch>
                            <a:fillRect l="-500877" t="-100000" r="-439" b="-13636"/>
                          </a:stretch>
                        </a:blipFill>
                      </a:tcPr>
                    </a:tc>
                    <a:extLst>
                      <a:ext uri="{0D108BD9-81ED-4DB2-BD59-A6C34878D82A}">
                        <a16:rowId xmlns:a16="http://schemas.microsoft.com/office/drawing/2014/main" val="327195378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15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𝑎𝑣𝑔</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𝑚𝑎𝑥</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p>
                                  <m:sSupPr>
                                    <m:ctrlPr>
                                      <a:rPr lang="ar-AE" altLang="zh-CN" sz="1200" i="1">
                                        <a:latin typeface="Cambria Math" panose="02040503050406030204" pitchFamily="18" charset="0"/>
                                      </a:rPr>
                                    </m:ctrlPr>
                                  </m:sSupPr>
                                  <m:e>
                                    <m:r>
                                      <a:rPr lang="zh-CN" altLang="ar-AE" sz="1200" i="1">
                                        <a:latin typeface="Cambria Math" panose="02040503050406030204" pitchFamily="18" charset="0"/>
                                      </a:rPr>
                                      <m:t>𝑢</m:t>
                                    </m:r>
                                  </m:e>
                                  <m:sup>
                                    <m:r>
                                      <a:rPr lang="ar-AE" altLang="zh-CN" sz="1200" i="0">
                                        <a:latin typeface="Cambria Math" panose="02040503050406030204" pitchFamily="18" charset="0"/>
                                      </a:rPr>
                                      <m:t>∗</m:t>
                                    </m:r>
                                  </m:sup>
                                </m:sSup>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𝑠</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𝑦</m:t>
                                    </m:r>
                                  </m:e>
                                  <m:sub>
                                    <m:r>
                                      <a:rPr lang="en-US" altLang="zh-CN" sz="1200" b="0" i="1" smtClean="0">
                                        <a:latin typeface="Cambria Math" panose="02040503050406030204" pitchFamily="18" charset="0"/>
                                      </a:rPr>
                                      <m:t>𝑚𝑖𝑛</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altLang="zh-CN"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𝐻</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r>
                                  <a:rPr lang="en-US" altLang="zh-CN" sz="1200" b="0" i="1" smtClean="0">
                                    <a:latin typeface="Cambria Math" panose="02040503050406030204" pitchFamily="18" charset="0"/>
                                  </a:rPr>
                                  <m:t>)</m:t>
                                </m:r>
                              </m:oMath>
                            </m:oMathPara>
                          </a14:m>
                          <a:endParaRPr lang="en-US" sz="120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𝑃𝑟𝑖𝑠𝑚</m:t>
                                </m:r>
                                <m:r>
                                  <a:rPr lang="en-US" sz="1200" b="0" i="1" smtClean="0">
                                    <a:latin typeface="Cambria Math" panose="02040503050406030204" pitchFamily="18" charset="0"/>
                                  </a:rPr>
                                  <m:t> </m:t>
                                </m:r>
                                <m:r>
                                  <a:rPr lang="en-US" sz="1200" b="0" i="1" smtClean="0">
                                    <a:latin typeface="Cambria Math" panose="02040503050406030204" pitchFamily="18" charset="0"/>
                                  </a:rPr>
                                  <m:t>𝑔𝑟𝑜𝑤𝑡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𝑟𝑎𝑡𝑒</m:t>
                                </m:r>
                              </m:oMath>
                            </m:oMathPara>
                          </a14:m>
                          <a:endParaRPr lang="en-US" sz="1200" b="0" dirty="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𝑇𝑒𝑡𝑟𝑎</m:t>
                                </m:r>
                                <m:r>
                                  <a:rPr lang="en-US" sz="1200" b="0" i="1" smtClean="0">
                                    <a:latin typeface="Cambria Math" panose="02040503050406030204" pitchFamily="18" charset="0"/>
                                  </a:rPr>
                                  <m:t> </m:t>
                                </m:r>
                                <m:r>
                                  <a:rPr lang="en-US" sz="1200" b="0" i="1" smtClean="0">
                                    <a:latin typeface="Cambria Math" panose="02040503050406030204" pitchFamily="18" charset="0"/>
                                  </a:rPr>
                                  <m:t>𝑒𝑑𝑔𝑒</m:t>
                                </m:r>
                                <m:r>
                                  <a:rPr lang="en-US" sz="1200" b="0" i="1" smtClean="0">
                                    <a:latin typeface="Cambria Math" panose="02040503050406030204" pitchFamily="18" charset="0"/>
                                  </a:rPr>
                                  <m:t> </m:t>
                                </m:r>
                                <m:r>
                                  <a:rPr lang="en-US" sz="1200" b="0" i="1" smtClean="0">
                                    <a:latin typeface="Cambria Math" panose="02040503050406030204" pitchFamily="18" charset="0"/>
                                  </a:rPr>
                                  <m:t>𝑙𝑒𝑛𝑔𝑡</m:t>
                                </m:r>
                                <m:r>
                                  <a:rPr lang="en-US" sz="1200" b="0" i="1" smtClean="0">
                                    <a:latin typeface="Cambria Math" panose="02040503050406030204" pitchFamily="18" charset="0"/>
                                  </a:rPr>
                                  <m:t>h</m:t>
                                </m:r>
                                <m:r>
                                  <a:rPr lang="en-US" sz="1200" b="0" i="1" smtClean="0">
                                    <a:latin typeface="Cambria Math" panose="02040503050406030204" pitchFamily="18" charset="0"/>
                                  </a:rPr>
                                  <m:t> (</m:t>
                                </m:r>
                                <m:r>
                                  <a:rPr lang="en-US" sz="1200" b="0" i="1" smtClean="0">
                                    <a:latin typeface="Cambria Math" panose="02040503050406030204" pitchFamily="18" charset="0"/>
                                  </a:rPr>
                                  <m:t>𝑚</m:t>
                                </m:r>
                                <m:r>
                                  <a:rPr lang="en-US" sz="1200" b="0" i="1" smtClean="0">
                                    <a:latin typeface="Cambria Math" panose="02040503050406030204" pitchFamily="18" charset="0"/>
                                  </a:rPr>
                                  <m:t>)</m:t>
                                </m:r>
                              </m:oMath>
                            </m:oMathPara>
                          </a14:m>
                          <a:endParaRPr/>
                        </a:p>
                      </a:txBody>
                      <a:tcPr anchor="ctr"/>
                    </a:tc>
                    <a:extLst>
                      <a:ext uri="{0D108BD9-81ED-4DB2-BD59-A6C34878D82A}">
                        <a16:rowId xmlns:a16="http://schemas.microsoft.com/office/drawing/2014/main" val="1454716278"/>
                      </a:ext>
                    </a:extLst>
                  </a:tr>
                  <a:tr h="220187">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9</m:t>
                                </m:r>
                                <m:r>
                                  <a:rPr lang="ar-AE" altLang="zh-CN" sz="1200">
                                    <a:latin typeface="Cambria Math" panose="02040503050406030204" pitchFamily="18" charset="0"/>
                                  </a:rPr>
                                  <m:t>.</m:t>
                                </m:r>
                                <m:r>
                                  <a:rPr lang="ar-AE" altLang="zh-CN" sz="1200">
                                    <a:latin typeface="Cambria Math" panose="02040503050406030204" pitchFamily="18" charset="0"/>
                                  </a:rPr>
                                  <m:t>62</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2</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a:latin typeface="Cambria Math" panose="02040503050406030204" pitchFamily="18" charset="0"/>
                                  </a:rPr>
                                  <m:t>3</m:t>
                                </m:r>
                                <m:r>
                                  <a:rPr lang="ar-AE" altLang="zh-CN" sz="1200">
                                    <a:latin typeface="Cambria Math" panose="02040503050406030204" pitchFamily="18" charset="0"/>
                                  </a:rPr>
                                  <m:t>.</m:t>
                                </m:r>
                                <m:r>
                                  <a:rPr lang="ar-AE" altLang="zh-CN" sz="1200">
                                    <a:latin typeface="Cambria Math" panose="02040503050406030204" pitchFamily="18" charset="0"/>
                                  </a:rPr>
                                  <m:t>53</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5</m:t>
                                    </m:r>
                                  </m:sup>
                                </m:sSup>
                              </m:oMath>
                            </m:oMathPara>
                          </a14:m>
                          <a:endParaRPr lang="ar-AE" sz="1200"/>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ar-AE" altLang="zh-CN" sz="1200" smtClean="0">
                                    <a:latin typeface="Cambria Math" panose="02040503050406030204" pitchFamily="18" charset="0"/>
                                  </a:rPr>
                                  <m:t>2</m:t>
                                </m:r>
                                <m:r>
                                  <a:rPr lang="ar-AE" altLang="zh-CN" sz="1200" smtClean="0">
                                    <a:latin typeface="Cambria Math" panose="02040503050406030204" pitchFamily="18" charset="0"/>
                                  </a:rPr>
                                  <m:t>.</m:t>
                                </m:r>
                                <m:r>
                                  <a:rPr lang="en-US" altLang="zh-CN" sz="1200" b="0" i="0" smtClean="0">
                                    <a:latin typeface="Cambria Math" panose="02040503050406030204" pitchFamily="18" charset="0"/>
                                  </a:rPr>
                                  <m:t>18</m:t>
                                </m:r>
                                <m:r>
                                  <a:rPr lang="ar-AE" altLang="zh-CN" sz="1200" i="0">
                                    <a:latin typeface="Cambria Math" panose="02040503050406030204" pitchFamily="18" charset="0"/>
                                  </a:rPr>
                                  <m:t>×</m:t>
                                </m:r>
                                <m:sSup>
                                  <m:sSupPr>
                                    <m:ctrlPr>
                                      <a:rPr lang="ar-AE" altLang="zh-CN" sz="1200" i="1">
                                        <a:latin typeface="Cambria Math" panose="02040503050406030204" pitchFamily="18" charset="0"/>
                                      </a:rPr>
                                    </m:ctrlPr>
                                  </m:sSupPr>
                                  <m:e>
                                    <m:r>
                                      <a:rPr lang="ar-AE" altLang="zh-CN" sz="1200" i="0">
                                        <a:latin typeface="Cambria Math" panose="02040503050406030204" pitchFamily="18" charset="0"/>
                                      </a:rPr>
                                      <m:t>10</m:t>
                                    </m:r>
                                  </m:e>
                                  <m:sup>
                                    <m:r>
                                      <a:rPr lang="ar-AE" altLang="zh-CN" sz="1200" i="0">
                                        <a:latin typeface="Cambria Math" panose="02040503050406030204" pitchFamily="18" charset="0"/>
                                      </a:rPr>
                                      <m:t>−</m:t>
                                    </m:r>
                                    <m:r>
                                      <a:rPr lang="ar-AE" altLang="zh-CN" sz="1200" i="0">
                                        <a:latin typeface="Cambria Math" panose="02040503050406030204" pitchFamily="18" charset="0"/>
                                      </a:rPr>
                                      <m:t>4</m:t>
                                    </m:r>
                                  </m:sup>
                                </m:sSup>
                              </m:oMath>
                            </m:oMathPara>
                          </a14:m>
                          <a:endParaRPr lang="ar-AE" sz="1200" dirty="0"/>
                        </a:p>
                      </a:txBody>
                      <a:tcPr anchor="ctr"/>
                    </a:tc>
                    <a:tc>
                      <a:txBody>
                        <a:bodyPr/>
                        <a:lstStyle/>
                        <a:p>
                          <a:pPr algn="ctr">
                            <a:buNone/>
                          </a:pPr>
                          <a:r>
                            <a:rPr lang="en-US" sz="1200" dirty="0"/>
                            <a:t>1.1</a:t>
                          </a:r>
                        </a:p>
                      </a:txBody>
                      <a:tcPr anchor="ctr"/>
                    </a:tc>
                    <a:tc>
                      <a:txBody>
                        <a:bodyPr/>
                        <a:lstStyle/>
                        <a:p>
                          <a:pPr algn="ctr">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m:t>
                                </m:r>
                                <m:r>
                                  <a:rPr lang="en-US" sz="1200" b="0" i="1" smtClean="0">
                                    <a:latin typeface="Cambria Math" panose="02040503050406030204" pitchFamily="18" charset="0"/>
                                  </a:rPr>
                                  <m:t>.</m:t>
                                </m:r>
                                <m:r>
                                  <a:rPr lang="en-US" sz="1200" b="0" i="1" smtClean="0">
                                    <a:latin typeface="Cambria Math" panose="02040503050406030204" pitchFamily="18" charset="0"/>
                                  </a:rPr>
                                  <m:t>00</m:t>
                                </m:r>
                                <m:r>
                                  <a:rPr lang="en-US" sz="1200" b="0" i="1" smtClean="0">
                                    <a:latin typeface="Cambria Math" panose="02040503050406030204" pitchFamily="18" charset="0"/>
                                    <a:ea typeface="Cambria Math" panose="02040503050406030204" pitchFamily="18" charset="0"/>
                                  </a:rPr>
                                  <m:t>×</m:t>
                                </m:r>
                                <m:sSup>
                                  <m:sSupPr>
                                    <m:ctrlPr>
                                      <a:rPr lang="en-US" altLang="zh-CN" sz="1200" b="0" i="1" smtClean="0">
                                        <a:latin typeface="Cambria Math" panose="02040503050406030204" pitchFamily="18" charset="0"/>
                                        <a:ea typeface="Cambria Math" panose="02040503050406030204" pitchFamily="18" charset="0"/>
                                      </a:rPr>
                                    </m:ctrlPr>
                                  </m:sSupPr>
                                  <m:e>
                                    <m:r>
                                      <a:rPr lang="en-US" altLang="zh-CN" sz="1200" b="0" i="1" smtClean="0">
                                        <a:latin typeface="Cambria Math" panose="02040503050406030204" pitchFamily="18" charset="0"/>
                                        <a:ea typeface="Cambria Math" panose="02040503050406030204" pitchFamily="18" charset="0"/>
                                      </a:rPr>
                                      <m:t>10</m:t>
                                    </m:r>
                                  </m:e>
                                  <m:sup>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4</m:t>
                                    </m:r>
                                  </m:sup>
                                </m:sSup>
                              </m:oMath>
                            </m:oMathPara>
                          </a14:m>
                          <a:endParaRPr lang="ar-AE" sz="1200" dirty="0"/>
                        </a:p>
                      </a:txBody>
                      <a:tcPr anchor="ctr"/>
                    </a:tc>
                    <a:extLst>
                      <a:ext uri="{0D108BD9-81ED-4DB2-BD59-A6C34878D82A}">
                        <a16:rowId xmlns:a16="http://schemas.microsoft.com/office/drawing/2014/main" val="3271953780"/>
                      </a:ext>
                    </a:extLst>
                  </a:tr>
                </a:tbl>
              </a:graphicData>
            </a:graphic>
          </p:graphicFrame>
        </mc:Choice>
        <mc:Fallback xmlns="">
          <p:graphicFrame>
            <p:nvGraphicFramePr>
              <p:cNvPr id="52" name="表格 51">
                <a:extLst>
                  <a:ext uri="{FF2B5EF4-FFF2-40B4-BE49-F238E27FC236}">
                    <a16:creationId xmlns:a16="http://schemas.microsoft.com/office/drawing/2014/main" id="{15ED65E3-BECA-0FA5-6BE4-5F1B524A14BF}"/>
                  </a:ext>
                </a:extLst>
              </p:cNvPr>
              <p:cNvGraphicFramePr>
                <a:graphicFrameLocks noGrp="1"/>
              </p:cNvGraphicFramePr>
              <p:nvPr>
                <p:extLst>
                  <p:ext uri="{D42A27DB-BD31-4B8C-83A1-F6EECF244321}">
                    <p14:modId xmlns:p14="http://schemas.microsoft.com/office/powerpoint/2010/main" val="949671171"/>
                  </p:ext>
                </p:extLst>
              </p:nvPr>
            </p:nvGraphicFramePr>
            <p:xfrm>
              <a:off x="308325" y="5489378"/>
              <a:ext cx="8346900" cy="565659"/>
            </p:xfrm>
            <a:graphic>
              <a:graphicData uri="http://schemas.openxmlformats.org/drawingml/2006/table">
                <a:tbl>
                  <a:tblPr firstRow="1" bandRow="1">
                    <a:tableStyleId>{9D7B26C5-4107-4FEC-AEDC-1716B250A1EF}</a:tableStyleId>
                  </a:tblPr>
                  <a:tblGrid>
                    <a:gridCol w="929925">
                      <a:extLst>
                        <a:ext uri="{9D8B030D-6E8A-4147-A177-3AD203B41FA5}">
                          <a16:colId xmlns:a16="http://schemas.microsoft.com/office/drawing/2014/main" val="4084557447"/>
                        </a:ext>
                      </a:extLst>
                    </a:gridCol>
                    <a:gridCol w="990600">
                      <a:extLst>
                        <a:ext uri="{9D8B030D-6E8A-4147-A177-3AD203B41FA5}">
                          <a16:colId xmlns:a16="http://schemas.microsoft.com/office/drawing/2014/main" val="1887633101"/>
                        </a:ext>
                      </a:extLst>
                    </a:gridCol>
                    <a:gridCol w="1095375">
                      <a:extLst>
                        <a:ext uri="{9D8B030D-6E8A-4147-A177-3AD203B41FA5}">
                          <a16:colId xmlns:a16="http://schemas.microsoft.com/office/drawing/2014/main" val="1864398355"/>
                        </a:ext>
                      </a:extLst>
                    </a:gridCol>
                    <a:gridCol w="1114425">
                      <a:extLst>
                        <a:ext uri="{9D8B030D-6E8A-4147-A177-3AD203B41FA5}">
                          <a16:colId xmlns:a16="http://schemas.microsoft.com/office/drawing/2014/main" val="892612765"/>
                        </a:ext>
                      </a:extLst>
                    </a:gridCol>
                    <a:gridCol w="1114425">
                      <a:extLst>
                        <a:ext uri="{9D8B030D-6E8A-4147-A177-3AD203B41FA5}">
                          <a16:colId xmlns:a16="http://schemas.microsoft.com/office/drawing/2014/main" val="3983883532"/>
                        </a:ext>
                      </a:extLst>
                    </a:gridCol>
                    <a:gridCol w="1438275">
                      <a:extLst>
                        <a:ext uri="{9D8B030D-6E8A-4147-A177-3AD203B41FA5}">
                          <a16:colId xmlns:a16="http://schemas.microsoft.com/office/drawing/2014/main" val="3556318117"/>
                        </a:ext>
                      </a:extLst>
                    </a:gridCol>
                    <a:gridCol w="1663875">
                      <a:extLst>
                        <a:ext uri="{9D8B030D-6E8A-4147-A177-3AD203B41FA5}">
                          <a16:colId xmlns:a16="http://schemas.microsoft.com/office/drawing/2014/main" val="576640628"/>
                        </a:ext>
                      </a:extLst>
                    </a:gridCol>
                  </a:tblGrid>
                  <a:tr h="289243">
                    <a:tc>
                      <a:txBody>
                        <a:bodyPr/>
                        <a:lstStyle/>
                        <a:p>
                          <a:endParaRPr lang="zh-CN"/>
                        </a:p>
                      </a:txBody>
                      <a:tcPr anchor="ctr">
                        <a:blipFill>
                          <a:blip r:embed="rId11"/>
                          <a:stretch>
                            <a:fillRect t="-2083" r="-796078" b="-110417"/>
                          </a:stretch>
                        </a:blipFill>
                      </a:tcPr>
                    </a:tc>
                    <a:tc>
                      <a:txBody>
                        <a:bodyPr/>
                        <a:lstStyle/>
                        <a:p>
                          <a:endParaRPr lang="zh-CN"/>
                        </a:p>
                      </a:txBody>
                      <a:tcPr anchor="ctr">
                        <a:blipFill>
                          <a:blip r:embed="rId11"/>
                          <a:stretch>
                            <a:fillRect l="-94444" t="-2083" r="-651852" b="-110417"/>
                          </a:stretch>
                        </a:blipFill>
                      </a:tcPr>
                    </a:tc>
                    <a:tc>
                      <a:txBody>
                        <a:bodyPr/>
                        <a:lstStyle/>
                        <a:p>
                          <a:endParaRPr lang="zh-CN"/>
                        </a:p>
                      </a:txBody>
                      <a:tcPr anchor="ctr">
                        <a:blipFill>
                          <a:blip r:embed="rId11"/>
                          <a:stretch>
                            <a:fillRect l="-175000" t="-2083" r="-486667" b="-110417"/>
                          </a:stretch>
                        </a:blipFill>
                      </a:tcPr>
                    </a:tc>
                    <a:tc>
                      <a:txBody>
                        <a:bodyPr/>
                        <a:lstStyle/>
                        <a:p>
                          <a:endParaRPr lang="zh-CN"/>
                        </a:p>
                      </a:txBody>
                      <a:tcPr anchor="ctr">
                        <a:blipFill>
                          <a:blip r:embed="rId11"/>
                          <a:stretch>
                            <a:fillRect l="-270492" t="-2083" r="-378689" b="-110417"/>
                          </a:stretch>
                        </a:blipFill>
                      </a:tcPr>
                    </a:tc>
                    <a:tc>
                      <a:txBody>
                        <a:bodyPr/>
                        <a:lstStyle/>
                        <a:p>
                          <a:endParaRPr lang="zh-CN"/>
                        </a:p>
                      </a:txBody>
                      <a:tcPr anchor="ctr">
                        <a:blipFill>
                          <a:blip r:embed="rId11"/>
                          <a:stretch>
                            <a:fillRect l="-370492" t="-2083" r="-278689" b="-110417"/>
                          </a:stretch>
                        </a:blipFill>
                      </a:tcPr>
                    </a:tc>
                    <a:tc>
                      <a:txBody>
                        <a:bodyPr/>
                        <a:lstStyle/>
                        <a:p>
                          <a:endParaRPr lang="zh-CN"/>
                        </a:p>
                      </a:txBody>
                      <a:tcPr anchor="ctr">
                        <a:blipFill>
                          <a:blip r:embed="rId11"/>
                          <a:stretch>
                            <a:fillRect l="-364831" t="-2083" r="-116102" b="-110417"/>
                          </a:stretch>
                        </a:blipFill>
                      </a:tcPr>
                    </a:tc>
                    <a:tc>
                      <a:txBody>
                        <a:bodyPr/>
                        <a:lstStyle/>
                        <a:p>
                          <a:endParaRPr lang="zh-CN"/>
                        </a:p>
                      </a:txBody>
                      <a:tcPr anchor="ctr">
                        <a:blipFill>
                          <a:blip r:embed="rId11"/>
                          <a:stretch>
                            <a:fillRect l="-401832" t="-2083" r="-366" b="-110417"/>
                          </a:stretch>
                        </a:blipFill>
                      </a:tcPr>
                    </a:tc>
                    <a:extLst>
                      <a:ext uri="{0D108BD9-81ED-4DB2-BD59-A6C34878D82A}">
                        <a16:rowId xmlns:a16="http://schemas.microsoft.com/office/drawing/2014/main" val="1454716278"/>
                      </a:ext>
                    </a:extLst>
                  </a:tr>
                  <a:tr h="276416">
                    <a:tc>
                      <a:txBody>
                        <a:bodyPr/>
                        <a:lstStyle/>
                        <a:p>
                          <a:pPr algn="ctr">
                            <a:buNone/>
                          </a:pPr>
                          <a:r>
                            <a:rPr lang="en-US" altLang="zh-CN" sz="1200"/>
                            <a:t>0.68</a:t>
                          </a:r>
                        </a:p>
                      </a:txBody>
                      <a:tcPr anchor="ctr"/>
                    </a:tc>
                    <a:tc>
                      <a:txBody>
                        <a:bodyPr/>
                        <a:lstStyle/>
                        <a:p>
                          <a:pPr algn="ctr">
                            <a:buNone/>
                          </a:pPr>
                          <a:r>
                            <a:rPr lang="en-US" altLang="zh-CN" sz="1200"/>
                            <a:t>1.36</a:t>
                          </a:r>
                        </a:p>
                      </a:txBody>
                      <a:tcPr anchor="ctr"/>
                    </a:tc>
                    <a:tc>
                      <a:txBody>
                        <a:bodyPr/>
                        <a:lstStyle/>
                        <a:p>
                          <a:endParaRPr lang="zh-CN"/>
                        </a:p>
                      </a:txBody>
                      <a:tcPr anchor="ctr">
                        <a:blipFill>
                          <a:blip r:embed="rId11"/>
                          <a:stretch>
                            <a:fillRect l="-175000" t="-106522" r="-486667" b="-15217"/>
                          </a:stretch>
                        </a:blipFill>
                      </a:tcPr>
                    </a:tc>
                    <a:tc>
                      <a:txBody>
                        <a:bodyPr/>
                        <a:lstStyle/>
                        <a:p>
                          <a:endParaRPr lang="zh-CN"/>
                        </a:p>
                      </a:txBody>
                      <a:tcPr anchor="ctr">
                        <a:blipFill>
                          <a:blip r:embed="rId11"/>
                          <a:stretch>
                            <a:fillRect l="-270492" t="-106522" r="-378689" b="-15217"/>
                          </a:stretch>
                        </a:blipFill>
                      </a:tcPr>
                    </a:tc>
                    <a:tc>
                      <a:txBody>
                        <a:bodyPr/>
                        <a:lstStyle/>
                        <a:p>
                          <a:endParaRPr lang="zh-CN"/>
                        </a:p>
                      </a:txBody>
                      <a:tcPr anchor="ctr">
                        <a:blipFill>
                          <a:blip r:embed="rId11"/>
                          <a:stretch>
                            <a:fillRect l="-370492" t="-106522" r="-278689" b="-15217"/>
                          </a:stretch>
                        </a:blipFill>
                      </a:tcPr>
                    </a:tc>
                    <a:tc>
                      <a:txBody>
                        <a:bodyPr/>
                        <a:lstStyle/>
                        <a:p>
                          <a:pPr algn="ctr">
                            <a:buNone/>
                          </a:pPr>
                          <a:r>
                            <a:rPr lang="en-US" sz="1200" dirty="0"/>
                            <a:t>1.1</a:t>
                          </a:r>
                        </a:p>
                      </a:txBody>
                      <a:tcPr anchor="ctr"/>
                    </a:tc>
                    <a:tc>
                      <a:txBody>
                        <a:bodyPr/>
                        <a:lstStyle/>
                        <a:p>
                          <a:endParaRPr lang="zh-CN"/>
                        </a:p>
                      </a:txBody>
                      <a:tcPr anchor="ctr">
                        <a:blipFill>
                          <a:blip r:embed="rId11"/>
                          <a:stretch>
                            <a:fillRect l="-401832" t="-106522" r="-366" b="-15217"/>
                          </a:stretch>
                        </a:blipFill>
                      </a:tcPr>
                    </a:tc>
                    <a:extLst>
                      <a:ext uri="{0D108BD9-81ED-4DB2-BD59-A6C34878D82A}">
                        <a16:rowId xmlns:a16="http://schemas.microsoft.com/office/drawing/2014/main" val="3271953780"/>
                      </a:ext>
                    </a:extLst>
                  </a:tr>
                </a:tbl>
              </a:graphicData>
            </a:graphic>
          </p:graphicFrame>
        </mc:Fallback>
      </mc:AlternateContent>
      <p:sp>
        <p:nvSpPr>
          <p:cNvPr id="53" name="矩形 52">
            <a:extLst>
              <a:ext uri="{FF2B5EF4-FFF2-40B4-BE49-F238E27FC236}">
                <a16:creationId xmlns:a16="http://schemas.microsoft.com/office/drawing/2014/main" id="{A300E2D8-5C92-B61D-45BF-AFBD1D65EFDD}"/>
              </a:ext>
            </a:extLst>
          </p:cNvPr>
          <p:cNvSpPr/>
          <p:nvPr/>
        </p:nvSpPr>
        <p:spPr>
          <a:xfrm>
            <a:off x="3340275" y="5402356"/>
            <a:ext cx="5314950" cy="74625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2EC538D9-B4AD-FB0C-760D-B108DDCF88A3}"/>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617202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CDF934-EDED-B653-2094-A0C9DEA7DB0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5A1EFE-8BCC-9556-AB2E-4A628E77DE7D}"/>
              </a:ext>
            </a:extLst>
          </p:cNvPr>
          <p:cNvSpPr>
            <a:spLocks noGrp="1"/>
          </p:cNvSpPr>
          <p:nvPr>
            <p:ph type="sldNum" sz="quarter" idx="12"/>
          </p:nvPr>
        </p:nvSpPr>
        <p:spPr/>
        <p:txBody>
          <a:bodyPr/>
          <a:lstStyle/>
          <a:p>
            <a:fld id="{8D04ACF1-8115-4F2A-BC52-125D9799F304}" type="slidenum">
              <a:rPr lang="zh-CN" altLang="en-US" smtClean="0"/>
              <a:t>41</a:t>
            </a:fld>
            <a:endParaRPr lang="zh-CN" altLang="en-US"/>
          </a:p>
        </p:txBody>
      </p:sp>
      <p:sp>
        <p:nvSpPr>
          <p:cNvPr id="32" name="文本框 31">
            <a:extLst>
              <a:ext uri="{FF2B5EF4-FFF2-40B4-BE49-F238E27FC236}">
                <a16:creationId xmlns:a16="http://schemas.microsoft.com/office/drawing/2014/main" id="{C4017CC4-95D1-A9DF-1BC3-E438CA64CB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7B60FBCF-B573-AB27-BD49-17B93EA20A84}"/>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Mesh Quality</a:t>
            </a:r>
          </a:p>
        </p:txBody>
      </p:sp>
      <p:sp>
        <p:nvSpPr>
          <p:cNvPr id="5" name="文本框 4">
            <a:extLst>
              <a:ext uri="{FF2B5EF4-FFF2-40B4-BE49-F238E27FC236}">
                <a16:creationId xmlns:a16="http://schemas.microsoft.com/office/drawing/2014/main" id="{076B4FD9-7E94-ABE2-DCD1-B7348B75455D}"/>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
        <p:nvSpPr>
          <p:cNvPr id="8" name="文本框 7">
            <a:extLst>
              <a:ext uri="{FF2B5EF4-FFF2-40B4-BE49-F238E27FC236}">
                <a16:creationId xmlns:a16="http://schemas.microsoft.com/office/drawing/2014/main" id="{A09E5A27-45E3-3007-B7D3-1B9D03F13187}"/>
              </a:ext>
            </a:extLst>
          </p:cNvPr>
          <p:cNvSpPr txBox="1"/>
          <p:nvPr/>
        </p:nvSpPr>
        <p:spPr>
          <a:xfrm>
            <a:off x="210236" y="8623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Non-orthogonality</a:t>
            </a:r>
            <a:endParaRPr lang="zh-CN" altLang="en-US" sz="1600" u="sng" dirty="0"/>
          </a:p>
        </p:txBody>
      </p:sp>
      <p:pic>
        <p:nvPicPr>
          <p:cNvPr id="18" name="图片 17">
            <a:extLst>
              <a:ext uri="{FF2B5EF4-FFF2-40B4-BE49-F238E27FC236}">
                <a16:creationId xmlns:a16="http://schemas.microsoft.com/office/drawing/2014/main" id="{B08D9DE0-996D-575D-7FA4-4D9EEDAC6BBF}"/>
              </a:ext>
            </a:extLst>
          </p:cNvPr>
          <p:cNvPicPr>
            <a:picLocks noChangeAspect="1"/>
          </p:cNvPicPr>
          <p:nvPr/>
        </p:nvPicPr>
        <p:blipFill>
          <a:blip r:embed="rId3"/>
          <a:stretch>
            <a:fillRect/>
          </a:stretch>
        </p:blipFill>
        <p:spPr>
          <a:xfrm>
            <a:off x="664648" y="1868382"/>
            <a:ext cx="1673695" cy="577388"/>
          </a:xfrm>
          <a:prstGeom prst="rect">
            <a:avLst/>
          </a:prstGeom>
        </p:spPr>
      </p:pic>
      <p:pic>
        <p:nvPicPr>
          <p:cNvPr id="22" name="图片 21">
            <a:extLst>
              <a:ext uri="{FF2B5EF4-FFF2-40B4-BE49-F238E27FC236}">
                <a16:creationId xmlns:a16="http://schemas.microsoft.com/office/drawing/2014/main" id="{AE37B2AA-AC8D-3AD7-2E0F-8B31A1CF5695}"/>
              </a:ext>
            </a:extLst>
          </p:cNvPr>
          <p:cNvPicPr>
            <a:picLocks noChangeAspect="1"/>
          </p:cNvPicPr>
          <p:nvPr/>
        </p:nvPicPr>
        <p:blipFill>
          <a:blip r:embed="rId4"/>
          <a:stretch>
            <a:fillRect/>
          </a:stretch>
        </p:blipFill>
        <p:spPr>
          <a:xfrm>
            <a:off x="2506313" y="1959966"/>
            <a:ext cx="4086313" cy="417770"/>
          </a:xfrm>
          <a:prstGeom prst="rect">
            <a:avLst/>
          </a:prstGeom>
        </p:spPr>
      </p:pic>
      <p:pic>
        <p:nvPicPr>
          <p:cNvPr id="26" name="图片 25">
            <a:extLst>
              <a:ext uri="{FF2B5EF4-FFF2-40B4-BE49-F238E27FC236}">
                <a16:creationId xmlns:a16="http://schemas.microsoft.com/office/drawing/2014/main" id="{1F4C7B14-4543-A217-5C0A-F5FFFA26C1D3}"/>
              </a:ext>
            </a:extLst>
          </p:cNvPr>
          <p:cNvPicPr>
            <a:picLocks noChangeAspect="1"/>
          </p:cNvPicPr>
          <p:nvPr/>
        </p:nvPicPr>
        <p:blipFill>
          <a:blip r:embed="rId5"/>
          <a:srcRect l="12394"/>
          <a:stretch>
            <a:fillRect/>
          </a:stretch>
        </p:blipFill>
        <p:spPr>
          <a:xfrm>
            <a:off x="7022766" y="1669141"/>
            <a:ext cx="1533525" cy="1011552"/>
          </a:xfrm>
          <a:prstGeom prst="rect">
            <a:avLst/>
          </a:prstGeom>
        </p:spPr>
      </p:pic>
      <p:sp>
        <p:nvSpPr>
          <p:cNvPr id="27" name="文本框 26">
            <a:extLst>
              <a:ext uri="{FF2B5EF4-FFF2-40B4-BE49-F238E27FC236}">
                <a16:creationId xmlns:a16="http://schemas.microsoft.com/office/drawing/2014/main" id="{73B1420D-C913-2589-22C5-99BC761E0BAD}"/>
              </a:ext>
            </a:extLst>
          </p:cNvPr>
          <p:cNvSpPr txBox="1"/>
          <p:nvPr/>
        </p:nvSpPr>
        <p:spPr>
          <a:xfrm>
            <a:off x="476250" y="1122712"/>
            <a:ext cx="8286750" cy="523220"/>
          </a:xfrm>
          <a:prstGeom prst="rect">
            <a:avLst/>
          </a:prstGeom>
          <a:noFill/>
        </p:spPr>
        <p:txBody>
          <a:bodyPr wrap="square" rtlCol="0">
            <a:spAutoFit/>
          </a:bodyPr>
          <a:lstStyle/>
          <a:p>
            <a:pPr algn="just"/>
            <a:r>
              <a:rPr lang="en-US" altLang="zh-CN" sz="1400" dirty="0"/>
              <a:t>Measures the angle between the face normal and the line connecting neighboring cell centers. Large angles indicate poor alignment and may reduce solver stability.</a:t>
            </a:r>
            <a:endParaRPr lang="zh-CN" altLang="en-US" sz="1400" u="sng" dirty="0"/>
          </a:p>
        </p:txBody>
      </p:sp>
      <p:sp>
        <p:nvSpPr>
          <p:cNvPr id="30" name="文本框 29">
            <a:extLst>
              <a:ext uri="{FF2B5EF4-FFF2-40B4-BE49-F238E27FC236}">
                <a16:creationId xmlns:a16="http://schemas.microsoft.com/office/drawing/2014/main" id="{8E8BF735-AE28-99BC-F00D-2B48A1CE82B5}"/>
              </a:ext>
            </a:extLst>
          </p:cNvPr>
          <p:cNvSpPr txBox="1"/>
          <p:nvPr/>
        </p:nvSpPr>
        <p:spPr>
          <a:xfrm>
            <a:off x="210236" y="2690280"/>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Skewness</a:t>
            </a:r>
            <a:endParaRPr lang="zh-CN" altLang="en-US" sz="1600" u="sng" dirty="0"/>
          </a:p>
        </p:txBody>
      </p:sp>
      <p:sp>
        <p:nvSpPr>
          <p:cNvPr id="34" name="文本框 33">
            <a:extLst>
              <a:ext uri="{FF2B5EF4-FFF2-40B4-BE49-F238E27FC236}">
                <a16:creationId xmlns:a16="http://schemas.microsoft.com/office/drawing/2014/main" id="{98B1994A-9F2D-8462-B578-53F6AFE5BBFF}"/>
              </a:ext>
            </a:extLst>
          </p:cNvPr>
          <p:cNvSpPr txBox="1"/>
          <p:nvPr/>
        </p:nvSpPr>
        <p:spPr>
          <a:xfrm>
            <a:off x="476250" y="3028834"/>
            <a:ext cx="8286750" cy="523220"/>
          </a:xfrm>
          <a:prstGeom prst="rect">
            <a:avLst/>
          </a:prstGeom>
          <a:noFill/>
        </p:spPr>
        <p:txBody>
          <a:bodyPr wrap="square" rtlCol="0">
            <a:spAutoFit/>
          </a:bodyPr>
          <a:lstStyle/>
          <a:p>
            <a:pPr algn="just"/>
            <a:r>
              <a:rPr lang="en-US" altLang="zh-CN" sz="1400" dirty="0"/>
              <a:t>Quantifies how much a cell is distorted compared to its ideal shape. High skewness reduces numerical accuracy and convergence.</a:t>
            </a:r>
            <a:endParaRPr lang="zh-CN" altLang="en-US" sz="1400" u="sng" dirty="0"/>
          </a:p>
        </p:txBody>
      </p:sp>
      <p:pic>
        <p:nvPicPr>
          <p:cNvPr id="41" name="图片 40">
            <a:extLst>
              <a:ext uri="{FF2B5EF4-FFF2-40B4-BE49-F238E27FC236}">
                <a16:creationId xmlns:a16="http://schemas.microsoft.com/office/drawing/2014/main" id="{685C039A-C881-45A1-A90F-E738D83599BE}"/>
              </a:ext>
            </a:extLst>
          </p:cNvPr>
          <p:cNvPicPr>
            <a:picLocks noChangeAspect="1"/>
          </p:cNvPicPr>
          <p:nvPr/>
        </p:nvPicPr>
        <p:blipFill>
          <a:blip r:embed="rId6"/>
          <a:stretch>
            <a:fillRect/>
          </a:stretch>
        </p:blipFill>
        <p:spPr>
          <a:xfrm>
            <a:off x="570448" y="3611617"/>
            <a:ext cx="1862093" cy="646998"/>
          </a:xfrm>
          <a:prstGeom prst="rect">
            <a:avLst/>
          </a:prstGeom>
        </p:spPr>
      </p:pic>
      <p:pic>
        <p:nvPicPr>
          <p:cNvPr id="49" name="图片 48">
            <a:extLst>
              <a:ext uri="{FF2B5EF4-FFF2-40B4-BE49-F238E27FC236}">
                <a16:creationId xmlns:a16="http://schemas.microsoft.com/office/drawing/2014/main" id="{86526ADA-C53A-087F-CF4B-925D00026A27}"/>
              </a:ext>
            </a:extLst>
          </p:cNvPr>
          <p:cNvPicPr>
            <a:picLocks noChangeAspect="1"/>
          </p:cNvPicPr>
          <p:nvPr/>
        </p:nvPicPr>
        <p:blipFill>
          <a:blip r:embed="rId7"/>
          <a:stretch>
            <a:fillRect/>
          </a:stretch>
        </p:blipFill>
        <p:spPr>
          <a:xfrm>
            <a:off x="2506313" y="3611617"/>
            <a:ext cx="4324796" cy="664857"/>
          </a:xfrm>
          <a:prstGeom prst="rect">
            <a:avLst/>
          </a:prstGeom>
        </p:spPr>
      </p:pic>
      <p:pic>
        <p:nvPicPr>
          <p:cNvPr id="51" name="图片 50">
            <a:extLst>
              <a:ext uri="{FF2B5EF4-FFF2-40B4-BE49-F238E27FC236}">
                <a16:creationId xmlns:a16="http://schemas.microsoft.com/office/drawing/2014/main" id="{7B06755A-620F-F6E5-7338-C811F6B0F2DA}"/>
              </a:ext>
            </a:extLst>
          </p:cNvPr>
          <p:cNvPicPr>
            <a:picLocks noChangeAspect="1"/>
          </p:cNvPicPr>
          <p:nvPr/>
        </p:nvPicPr>
        <p:blipFill>
          <a:blip r:embed="rId8"/>
          <a:stretch>
            <a:fillRect/>
          </a:stretch>
        </p:blipFill>
        <p:spPr>
          <a:xfrm>
            <a:off x="7038136" y="3429000"/>
            <a:ext cx="1339282" cy="1006233"/>
          </a:xfrm>
          <a:prstGeom prst="rect">
            <a:avLst/>
          </a:prstGeom>
        </p:spPr>
      </p:pic>
      <p:sp>
        <p:nvSpPr>
          <p:cNvPr id="52" name="文本框 51">
            <a:extLst>
              <a:ext uri="{FF2B5EF4-FFF2-40B4-BE49-F238E27FC236}">
                <a16:creationId xmlns:a16="http://schemas.microsoft.com/office/drawing/2014/main" id="{2867AED3-0A95-B337-EB95-08C92D091A63}"/>
              </a:ext>
            </a:extLst>
          </p:cNvPr>
          <p:cNvSpPr txBox="1"/>
          <p:nvPr/>
        </p:nvSpPr>
        <p:spPr>
          <a:xfrm>
            <a:off x="210236" y="4270197"/>
            <a:ext cx="8723528" cy="338554"/>
          </a:xfrm>
          <a:prstGeom prst="rect">
            <a:avLst/>
          </a:prstGeom>
          <a:noFill/>
        </p:spPr>
        <p:txBody>
          <a:bodyPr wrap="square" rtlCol="0">
            <a:spAutoFit/>
          </a:bodyPr>
          <a:lstStyle/>
          <a:p>
            <a:pPr marL="285750" indent="-285750" algn="just">
              <a:buFont typeface="Arial" panose="020B0604020202020204" pitchFamily="34" charset="0"/>
              <a:buChar char="•"/>
            </a:pPr>
            <a:r>
              <a:rPr lang="en-US" altLang="zh-CN" sz="1600" u="sng" dirty="0"/>
              <a:t>Aspect Ratio</a:t>
            </a:r>
            <a:endParaRPr lang="zh-CN" altLang="en-US" sz="1600" u="sng" dirty="0"/>
          </a:p>
        </p:txBody>
      </p:sp>
      <p:sp>
        <p:nvSpPr>
          <p:cNvPr id="53" name="文本框 52">
            <a:extLst>
              <a:ext uri="{FF2B5EF4-FFF2-40B4-BE49-F238E27FC236}">
                <a16:creationId xmlns:a16="http://schemas.microsoft.com/office/drawing/2014/main" id="{BBF52F51-2769-7F39-C94D-EC8AA3EDA6D6}"/>
              </a:ext>
            </a:extLst>
          </p:cNvPr>
          <p:cNvSpPr txBox="1"/>
          <p:nvPr/>
        </p:nvSpPr>
        <p:spPr>
          <a:xfrm>
            <a:off x="476250" y="4608751"/>
            <a:ext cx="8286750" cy="523220"/>
          </a:xfrm>
          <a:prstGeom prst="rect">
            <a:avLst/>
          </a:prstGeom>
          <a:noFill/>
        </p:spPr>
        <p:txBody>
          <a:bodyPr wrap="square" rtlCol="0">
            <a:spAutoFit/>
          </a:bodyPr>
          <a:lstStyle/>
          <a:p>
            <a:pPr algn="just"/>
            <a:r>
              <a:rPr lang="en-US" altLang="zh-CN" sz="1400" dirty="0"/>
              <a:t>Measures how stretched a cell is, defined as the ratio of its longest to shortest edge. Very elongated cells can lead to numerical errors.</a:t>
            </a:r>
            <a:endParaRPr lang="zh-CN" altLang="en-US" sz="1400" u="sng" dirty="0"/>
          </a:p>
        </p:txBody>
      </p:sp>
      <p:pic>
        <p:nvPicPr>
          <p:cNvPr id="55" name="图片 54">
            <a:extLst>
              <a:ext uri="{FF2B5EF4-FFF2-40B4-BE49-F238E27FC236}">
                <a16:creationId xmlns:a16="http://schemas.microsoft.com/office/drawing/2014/main" id="{6EFE2E98-61A5-D8B9-2B2C-3EA09415E7BE}"/>
              </a:ext>
            </a:extLst>
          </p:cNvPr>
          <p:cNvPicPr>
            <a:picLocks noChangeAspect="1"/>
          </p:cNvPicPr>
          <p:nvPr/>
        </p:nvPicPr>
        <p:blipFill>
          <a:blip r:embed="rId9"/>
          <a:stretch>
            <a:fillRect/>
          </a:stretch>
        </p:blipFill>
        <p:spPr>
          <a:xfrm>
            <a:off x="1033244" y="5225895"/>
            <a:ext cx="1033682" cy="548165"/>
          </a:xfrm>
          <a:prstGeom prst="rect">
            <a:avLst/>
          </a:prstGeom>
        </p:spPr>
      </p:pic>
      <p:pic>
        <p:nvPicPr>
          <p:cNvPr id="57" name="图片 56">
            <a:extLst>
              <a:ext uri="{FF2B5EF4-FFF2-40B4-BE49-F238E27FC236}">
                <a16:creationId xmlns:a16="http://schemas.microsoft.com/office/drawing/2014/main" id="{555D79FB-5D7C-A573-F3F1-60DDF4D169EF}"/>
              </a:ext>
            </a:extLst>
          </p:cNvPr>
          <p:cNvPicPr>
            <a:picLocks noChangeAspect="1"/>
          </p:cNvPicPr>
          <p:nvPr/>
        </p:nvPicPr>
        <p:blipFill>
          <a:blip r:embed="rId10"/>
          <a:stretch>
            <a:fillRect/>
          </a:stretch>
        </p:blipFill>
        <p:spPr>
          <a:xfrm>
            <a:off x="2563463" y="5296831"/>
            <a:ext cx="2637187" cy="438457"/>
          </a:xfrm>
          <a:prstGeom prst="rect">
            <a:avLst/>
          </a:prstGeom>
        </p:spPr>
      </p:pic>
      <p:pic>
        <p:nvPicPr>
          <p:cNvPr id="59" name="图片 58">
            <a:extLst>
              <a:ext uri="{FF2B5EF4-FFF2-40B4-BE49-F238E27FC236}">
                <a16:creationId xmlns:a16="http://schemas.microsoft.com/office/drawing/2014/main" id="{6DDC46DF-8D8C-DD5F-6E23-851B358FF414}"/>
              </a:ext>
            </a:extLst>
          </p:cNvPr>
          <p:cNvPicPr>
            <a:picLocks noChangeAspect="1"/>
          </p:cNvPicPr>
          <p:nvPr/>
        </p:nvPicPr>
        <p:blipFill>
          <a:blip r:embed="rId11"/>
          <a:srcRect l="5692" r="63901"/>
          <a:stretch>
            <a:fillRect/>
          </a:stretch>
        </p:blipFill>
        <p:spPr>
          <a:xfrm>
            <a:off x="7066427" y="5093813"/>
            <a:ext cx="1282700" cy="735521"/>
          </a:xfrm>
          <a:prstGeom prst="rect">
            <a:avLst/>
          </a:prstGeom>
        </p:spPr>
      </p:pic>
      <p:pic>
        <p:nvPicPr>
          <p:cNvPr id="61" name="图片 60">
            <a:extLst>
              <a:ext uri="{FF2B5EF4-FFF2-40B4-BE49-F238E27FC236}">
                <a16:creationId xmlns:a16="http://schemas.microsoft.com/office/drawing/2014/main" id="{A607C47A-29A0-D85F-4A03-052545FBB69B}"/>
              </a:ext>
            </a:extLst>
          </p:cNvPr>
          <p:cNvPicPr>
            <a:picLocks noChangeAspect="1"/>
          </p:cNvPicPr>
          <p:nvPr/>
        </p:nvPicPr>
        <p:blipFill>
          <a:blip r:embed="rId12"/>
          <a:stretch>
            <a:fillRect/>
          </a:stretch>
        </p:blipFill>
        <p:spPr>
          <a:xfrm>
            <a:off x="7761700" y="5583377"/>
            <a:ext cx="733527" cy="533474"/>
          </a:xfrm>
          <a:prstGeom prst="rect">
            <a:avLst/>
          </a:prstGeom>
        </p:spPr>
      </p:pic>
    </p:spTree>
    <p:extLst>
      <p:ext uri="{BB962C8B-B14F-4D97-AF65-F5344CB8AC3E}">
        <p14:creationId xmlns:p14="http://schemas.microsoft.com/office/powerpoint/2010/main" val="439685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97AED0-68C9-B8EC-1F1C-DAD36A25A90B}"/>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C59A4CE-EFA6-7685-9B29-547E48246E99}"/>
              </a:ext>
            </a:extLst>
          </p:cNvPr>
          <p:cNvSpPr>
            <a:spLocks noGrp="1"/>
          </p:cNvSpPr>
          <p:nvPr>
            <p:ph type="sldNum" sz="quarter" idx="12"/>
          </p:nvPr>
        </p:nvSpPr>
        <p:spPr/>
        <p:txBody>
          <a:bodyPr/>
          <a:lstStyle/>
          <a:p>
            <a:fld id="{8D04ACF1-8115-4F2A-BC52-125D9799F304}" type="slidenum">
              <a:rPr lang="zh-CN" altLang="en-US" smtClean="0"/>
              <a:t>42</a:t>
            </a:fld>
            <a:endParaRPr lang="zh-CN" altLang="en-US"/>
          </a:p>
        </p:txBody>
      </p:sp>
      <p:sp>
        <p:nvSpPr>
          <p:cNvPr id="32" name="文本框 31">
            <a:extLst>
              <a:ext uri="{FF2B5EF4-FFF2-40B4-BE49-F238E27FC236}">
                <a16:creationId xmlns:a16="http://schemas.microsoft.com/office/drawing/2014/main" id="{6E1CEBB1-0AB1-AF6A-3A91-87C8A8D4127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4CB7166A-DA09-0D98-2FD1-1D21B5D1C77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1. Manual Mesh Generation (ICEM)</a:t>
            </a:r>
          </a:p>
        </p:txBody>
      </p:sp>
      <p:sp>
        <p:nvSpPr>
          <p:cNvPr id="5" name="文本框 4">
            <a:extLst>
              <a:ext uri="{FF2B5EF4-FFF2-40B4-BE49-F238E27FC236}">
                <a16:creationId xmlns:a16="http://schemas.microsoft.com/office/drawing/2014/main" id="{9C87049F-2903-CC28-7BDC-E74AAEA9C217}"/>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6" name="图片 5">
            <a:extLst>
              <a:ext uri="{FF2B5EF4-FFF2-40B4-BE49-F238E27FC236}">
                <a16:creationId xmlns:a16="http://schemas.microsoft.com/office/drawing/2014/main" id="{7BA07BE5-F084-E83C-9F38-1CC8C0A07372}"/>
              </a:ext>
            </a:extLst>
          </p:cNvPr>
          <p:cNvPicPr>
            <a:picLocks noChangeAspect="1"/>
          </p:cNvPicPr>
          <p:nvPr/>
        </p:nvPicPr>
        <p:blipFill>
          <a:blip r:embed="rId3"/>
          <a:stretch>
            <a:fillRect/>
          </a:stretch>
        </p:blipFill>
        <p:spPr>
          <a:xfrm>
            <a:off x="123408" y="947465"/>
            <a:ext cx="2305365" cy="1703327"/>
          </a:xfrm>
          <a:prstGeom prst="rect">
            <a:avLst/>
          </a:prstGeom>
        </p:spPr>
      </p:pic>
      <p:pic>
        <p:nvPicPr>
          <p:cNvPr id="8" name="图片 7">
            <a:extLst>
              <a:ext uri="{FF2B5EF4-FFF2-40B4-BE49-F238E27FC236}">
                <a16:creationId xmlns:a16="http://schemas.microsoft.com/office/drawing/2014/main" id="{DB5FEA6F-DF9E-0C62-82FD-8CB898E5DC7D}"/>
              </a:ext>
            </a:extLst>
          </p:cNvPr>
          <p:cNvPicPr>
            <a:picLocks noChangeAspect="1"/>
          </p:cNvPicPr>
          <p:nvPr/>
        </p:nvPicPr>
        <p:blipFill>
          <a:blip r:embed="rId4"/>
          <a:stretch>
            <a:fillRect/>
          </a:stretch>
        </p:blipFill>
        <p:spPr>
          <a:xfrm>
            <a:off x="667432" y="2748327"/>
            <a:ext cx="1352675" cy="796146"/>
          </a:xfrm>
          <a:prstGeom prst="rect">
            <a:avLst/>
          </a:prstGeom>
        </p:spPr>
      </p:pic>
      <p:pic>
        <p:nvPicPr>
          <p:cNvPr id="10" name="图片 9">
            <a:extLst>
              <a:ext uri="{FF2B5EF4-FFF2-40B4-BE49-F238E27FC236}">
                <a16:creationId xmlns:a16="http://schemas.microsoft.com/office/drawing/2014/main" id="{3DEAFE75-4040-ED4E-C4D1-0D306B1D4C8F}"/>
              </a:ext>
            </a:extLst>
          </p:cNvPr>
          <p:cNvPicPr>
            <a:picLocks noChangeAspect="1"/>
          </p:cNvPicPr>
          <p:nvPr/>
        </p:nvPicPr>
        <p:blipFill>
          <a:blip r:embed="rId5"/>
          <a:stretch>
            <a:fillRect/>
          </a:stretch>
        </p:blipFill>
        <p:spPr>
          <a:xfrm>
            <a:off x="189664" y="3657574"/>
            <a:ext cx="2308212" cy="1703327"/>
          </a:xfrm>
          <a:prstGeom prst="rect">
            <a:avLst/>
          </a:prstGeom>
        </p:spPr>
      </p:pic>
      <p:pic>
        <p:nvPicPr>
          <p:cNvPr id="12" name="图片 11">
            <a:extLst>
              <a:ext uri="{FF2B5EF4-FFF2-40B4-BE49-F238E27FC236}">
                <a16:creationId xmlns:a16="http://schemas.microsoft.com/office/drawing/2014/main" id="{4DF7B350-4B15-8290-2280-B10D6DC7EB1A}"/>
              </a:ext>
            </a:extLst>
          </p:cNvPr>
          <p:cNvPicPr>
            <a:picLocks noChangeAspect="1"/>
          </p:cNvPicPr>
          <p:nvPr/>
        </p:nvPicPr>
        <p:blipFill>
          <a:blip r:embed="rId6"/>
          <a:stretch>
            <a:fillRect/>
          </a:stretch>
        </p:blipFill>
        <p:spPr>
          <a:xfrm>
            <a:off x="567374" y="5368711"/>
            <a:ext cx="1358643" cy="816852"/>
          </a:xfrm>
          <a:prstGeom prst="rect">
            <a:avLst/>
          </a:prstGeom>
        </p:spPr>
      </p:pic>
      <p:pic>
        <p:nvPicPr>
          <p:cNvPr id="14" name="图片 13">
            <a:extLst>
              <a:ext uri="{FF2B5EF4-FFF2-40B4-BE49-F238E27FC236}">
                <a16:creationId xmlns:a16="http://schemas.microsoft.com/office/drawing/2014/main" id="{165FE58B-1DAF-4E4D-5047-E58AE1712C26}"/>
              </a:ext>
            </a:extLst>
          </p:cNvPr>
          <p:cNvPicPr>
            <a:picLocks noChangeAspect="1"/>
          </p:cNvPicPr>
          <p:nvPr/>
        </p:nvPicPr>
        <p:blipFill>
          <a:blip r:embed="rId7"/>
          <a:stretch>
            <a:fillRect/>
          </a:stretch>
        </p:blipFill>
        <p:spPr>
          <a:xfrm>
            <a:off x="2643354" y="3657368"/>
            <a:ext cx="2280056" cy="1703533"/>
          </a:xfrm>
          <a:prstGeom prst="rect">
            <a:avLst/>
          </a:prstGeom>
        </p:spPr>
      </p:pic>
      <p:pic>
        <p:nvPicPr>
          <p:cNvPr id="16" name="图片 15">
            <a:extLst>
              <a:ext uri="{FF2B5EF4-FFF2-40B4-BE49-F238E27FC236}">
                <a16:creationId xmlns:a16="http://schemas.microsoft.com/office/drawing/2014/main" id="{3112468C-39E2-65F4-97E9-83294CF4387A}"/>
              </a:ext>
            </a:extLst>
          </p:cNvPr>
          <p:cNvPicPr>
            <a:picLocks noChangeAspect="1"/>
          </p:cNvPicPr>
          <p:nvPr/>
        </p:nvPicPr>
        <p:blipFill>
          <a:blip r:embed="rId8"/>
          <a:stretch>
            <a:fillRect/>
          </a:stretch>
        </p:blipFill>
        <p:spPr>
          <a:xfrm>
            <a:off x="3111288" y="5397291"/>
            <a:ext cx="1333636" cy="791846"/>
          </a:xfrm>
          <a:prstGeom prst="rect">
            <a:avLst/>
          </a:prstGeom>
        </p:spPr>
      </p:pic>
      <p:pic>
        <p:nvPicPr>
          <p:cNvPr id="18" name="图片 17">
            <a:extLst>
              <a:ext uri="{FF2B5EF4-FFF2-40B4-BE49-F238E27FC236}">
                <a16:creationId xmlns:a16="http://schemas.microsoft.com/office/drawing/2014/main" id="{DFB71BAC-65C5-FEE0-88F4-A33E6C75B132}"/>
              </a:ext>
            </a:extLst>
          </p:cNvPr>
          <p:cNvPicPr>
            <a:picLocks noChangeAspect="1"/>
          </p:cNvPicPr>
          <p:nvPr/>
        </p:nvPicPr>
        <p:blipFill>
          <a:blip r:embed="rId9"/>
          <a:stretch>
            <a:fillRect/>
          </a:stretch>
        </p:blipFill>
        <p:spPr>
          <a:xfrm>
            <a:off x="5052050" y="3657367"/>
            <a:ext cx="2338712" cy="1711343"/>
          </a:xfrm>
          <a:prstGeom prst="rect">
            <a:avLst/>
          </a:prstGeom>
        </p:spPr>
      </p:pic>
      <p:pic>
        <p:nvPicPr>
          <p:cNvPr id="20" name="图片 19">
            <a:extLst>
              <a:ext uri="{FF2B5EF4-FFF2-40B4-BE49-F238E27FC236}">
                <a16:creationId xmlns:a16="http://schemas.microsoft.com/office/drawing/2014/main" id="{75A8A30B-95B0-FAE5-6B06-52F0828CA32E}"/>
              </a:ext>
            </a:extLst>
          </p:cNvPr>
          <p:cNvPicPr>
            <a:picLocks noChangeAspect="1"/>
          </p:cNvPicPr>
          <p:nvPr/>
        </p:nvPicPr>
        <p:blipFill>
          <a:blip r:embed="rId10"/>
          <a:stretch>
            <a:fillRect/>
          </a:stretch>
        </p:blipFill>
        <p:spPr>
          <a:xfrm>
            <a:off x="5548665" y="5397289"/>
            <a:ext cx="1535045" cy="812671"/>
          </a:xfrm>
          <a:prstGeom prst="rect">
            <a:avLst/>
          </a:prstGeom>
        </p:spPr>
      </p:pic>
      <p:pic>
        <p:nvPicPr>
          <p:cNvPr id="22" name="图片 21">
            <a:extLst>
              <a:ext uri="{FF2B5EF4-FFF2-40B4-BE49-F238E27FC236}">
                <a16:creationId xmlns:a16="http://schemas.microsoft.com/office/drawing/2014/main" id="{423F4538-1476-1F9C-6C90-271B854660B2}"/>
              </a:ext>
            </a:extLst>
          </p:cNvPr>
          <p:cNvPicPr>
            <a:picLocks noChangeAspect="1"/>
          </p:cNvPicPr>
          <p:nvPr/>
        </p:nvPicPr>
        <p:blipFill>
          <a:blip r:embed="rId11"/>
          <a:stretch>
            <a:fillRect/>
          </a:stretch>
        </p:blipFill>
        <p:spPr>
          <a:xfrm>
            <a:off x="2643354" y="947465"/>
            <a:ext cx="4001286" cy="2477557"/>
          </a:xfrm>
          <a:prstGeom prst="rect">
            <a:avLst/>
          </a:prstGeom>
        </p:spPr>
      </p:pic>
      <p:pic>
        <p:nvPicPr>
          <p:cNvPr id="26" name="图片 25">
            <a:extLst>
              <a:ext uri="{FF2B5EF4-FFF2-40B4-BE49-F238E27FC236}">
                <a16:creationId xmlns:a16="http://schemas.microsoft.com/office/drawing/2014/main" id="{33DD63C4-ADBC-C907-BD16-F5F0C5A0891C}"/>
              </a:ext>
            </a:extLst>
          </p:cNvPr>
          <p:cNvPicPr>
            <a:picLocks noChangeAspect="1"/>
          </p:cNvPicPr>
          <p:nvPr/>
        </p:nvPicPr>
        <p:blipFill>
          <a:blip r:embed="rId12"/>
          <a:stretch>
            <a:fillRect/>
          </a:stretch>
        </p:blipFill>
        <p:spPr>
          <a:xfrm>
            <a:off x="6776189" y="1057083"/>
            <a:ext cx="1906935" cy="2153875"/>
          </a:xfrm>
          <a:prstGeom prst="rect">
            <a:avLst/>
          </a:prstGeom>
        </p:spPr>
      </p:pic>
    </p:spTree>
    <p:extLst>
      <p:ext uri="{BB962C8B-B14F-4D97-AF65-F5344CB8AC3E}">
        <p14:creationId xmlns:p14="http://schemas.microsoft.com/office/powerpoint/2010/main" val="909498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8D1F71-23A8-1FA1-F988-91D5EB3D962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4E2200-78ED-12AB-89BF-D95729091A25}"/>
              </a:ext>
            </a:extLst>
          </p:cNvPr>
          <p:cNvSpPr>
            <a:spLocks noGrp="1"/>
          </p:cNvSpPr>
          <p:nvPr>
            <p:ph type="sldNum" sz="quarter" idx="12"/>
          </p:nvPr>
        </p:nvSpPr>
        <p:spPr/>
        <p:txBody>
          <a:bodyPr/>
          <a:lstStyle/>
          <a:p>
            <a:fld id="{8D04ACF1-8115-4F2A-BC52-125D9799F304}" type="slidenum">
              <a:rPr lang="zh-CN" altLang="en-US" smtClean="0"/>
              <a:t>43</a:t>
            </a:fld>
            <a:endParaRPr lang="zh-CN" altLang="en-US"/>
          </a:p>
        </p:txBody>
      </p:sp>
      <p:sp>
        <p:nvSpPr>
          <p:cNvPr id="32" name="文本框 31">
            <a:extLst>
              <a:ext uri="{FF2B5EF4-FFF2-40B4-BE49-F238E27FC236}">
                <a16:creationId xmlns:a16="http://schemas.microsoft.com/office/drawing/2014/main" id="{6D91E293-9422-D07E-8990-07858B6642D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E9C62F25-3E0D-0C05-019E-0680998F736D}"/>
              </a:ext>
            </a:extLst>
          </p:cNvPr>
          <p:cNvSpPr txBox="1"/>
          <p:nvPr/>
        </p:nvSpPr>
        <p:spPr>
          <a:xfrm>
            <a:off x="0" y="378763"/>
            <a:ext cx="6889315" cy="971292"/>
          </a:xfrm>
          <a:prstGeom prst="rect">
            <a:avLst/>
          </a:prstGeom>
          <a:noFill/>
        </p:spPr>
        <p:txBody>
          <a:bodyPr wrap="square">
            <a:spAutoFit/>
          </a:bodyPr>
          <a:lstStyle/>
          <a:p>
            <a:pPr>
              <a:lnSpc>
                <a:spcPct val="150000"/>
              </a:lnSpc>
            </a:pPr>
            <a:r>
              <a:rPr kumimoji="1" lang="en-US" altLang="zh-CN" sz="2000" b="1" dirty="0"/>
              <a:t>2. Mesh Deformation (Mean Centerline)</a:t>
            </a:r>
          </a:p>
          <a:p>
            <a:pPr>
              <a:lnSpc>
                <a:spcPct val="150000"/>
              </a:lnSpc>
            </a:pPr>
            <a:endParaRPr kumimoji="1" lang="en-US" altLang="zh-CN" sz="2000" b="1" dirty="0"/>
          </a:p>
        </p:txBody>
      </p:sp>
      <p:sp>
        <p:nvSpPr>
          <p:cNvPr id="5" name="文本框 4">
            <a:extLst>
              <a:ext uri="{FF2B5EF4-FFF2-40B4-BE49-F238E27FC236}">
                <a16:creationId xmlns:a16="http://schemas.microsoft.com/office/drawing/2014/main" id="{542853A9-3A40-1BB1-848A-E0AE517E0F60}"/>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pic>
        <p:nvPicPr>
          <p:cNvPr id="7" name="图片 6">
            <a:extLst>
              <a:ext uri="{FF2B5EF4-FFF2-40B4-BE49-F238E27FC236}">
                <a16:creationId xmlns:a16="http://schemas.microsoft.com/office/drawing/2014/main" id="{3A314424-C438-DB3A-2A18-28C5E2FDE236}"/>
              </a:ext>
            </a:extLst>
          </p:cNvPr>
          <p:cNvPicPr>
            <a:picLocks noChangeAspect="1"/>
          </p:cNvPicPr>
          <p:nvPr/>
        </p:nvPicPr>
        <p:blipFill>
          <a:blip r:embed="rId3"/>
          <a:stretch>
            <a:fillRect/>
          </a:stretch>
        </p:blipFill>
        <p:spPr>
          <a:xfrm>
            <a:off x="615822" y="908185"/>
            <a:ext cx="3844211" cy="1255029"/>
          </a:xfrm>
          <a:prstGeom prst="rect">
            <a:avLst/>
          </a:prstGeom>
        </p:spPr>
      </p:pic>
      <p:pic>
        <p:nvPicPr>
          <p:cNvPr id="11" name="图片 10">
            <a:extLst>
              <a:ext uri="{FF2B5EF4-FFF2-40B4-BE49-F238E27FC236}">
                <a16:creationId xmlns:a16="http://schemas.microsoft.com/office/drawing/2014/main" id="{2EF2BAD3-8F81-C692-5D31-6F64D06556D6}"/>
              </a:ext>
            </a:extLst>
          </p:cNvPr>
          <p:cNvPicPr>
            <a:picLocks noChangeAspect="1"/>
          </p:cNvPicPr>
          <p:nvPr/>
        </p:nvPicPr>
        <p:blipFill>
          <a:blip r:embed="rId4"/>
          <a:stretch>
            <a:fillRect/>
          </a:stretch>
        </p:blipFill>
        <p:spPr>
          <a:xfrm>
            <a:off x="615822" y="2163214"/>
            <a:ext cx="3844211" cy="1323280"/>
          </a:xfrm>
          <a:prstGeom prst="rect">
            <a:avLst/>
          </a:prstGeom>
        </p:spPr>
      </p:pic>
      <p:pic>
        <p:nvPicPr>
          <p:cNvPr id="15" name="图片 14">
            <a:extLst>
              <a:ext uri="{FF2B5EF4-FFF2-40B4-BE49-F238E27FC236}">
                <a16:creationId xmlns:a16="http://schemas.microsoft.com/office/drawing/2014/main" id="{C613D890-8328-AAE3-0202-7153F00D32ED}"/>
              </a:ext>
            </a:extLst>
          </p:cNvPr>
          <p:cNvPicPr>
            <a:picLocks noChangeAspect="1"/>
          </p:cNvPicPr>
          <p:nvPr/>
        </p:nvPicPr>
        <p:blipFill>
          <a:blip r:embed="rId5"/>
          <a:stretch>
            <a:fillRect/>
          </a:stretch>
        </p:blipFill>
        <p:spPr>
          <a:xfrm>
            <a:off x="615822" y="3429000"/>
            <a:ext cx="3844211" cy="1304185"/>
          </a:xfrm>
          <a:prstGeom prst="rect">
            <a:avLst/>
          </a:prstGeom>
        </p:spPr>
      </p:pic>
      <p:pic>
        <p:nvPicPr>
          <p:cNvPr id="19" name="图片 18">
            <a:extLst>
              <a:ext uri="{FF2B5EF4-FFF2-40B4-BE49-F238E27FC236}">
                <a16:creationId xmlns:a16="http://schemas.microsoft.com/office/drawing/2014/main" id="{BC9A5F80-F378-9C65-9C4B-CE0A3D79D014}"/>
              </a:ext>
            </a:extLst>
          </p:cNvPr>
          <p:cNvPicPr>
            <a:picLocks noChangeAspect="1"/>
          </p:cNvPicPr>
          <p:nvPr/>
        </p:nvPicPr>
        <p:blipFill>
          <a:blip r:embed="rId6"/>
          <a:stretch>
            <a:fillRect/>
          </a:stretch>
        </p:blipFill>
        <p:spPr>
          <a:xfrm>
            <a:off x="615822" y="4752280"/>
            <a:ext cx="3844211" cy="1248335"/>
          </a:xfrm>
          <a:prstGeom prst="rect">
            <a:avLst/>
          </a:prstGeom>
        </p:spPr>
      </p:pic>
      <p:sp>
        <p:nvSpPr>
          <p:cNvPr id="21" name="文本框 20">
            <a:extLst>
              <a:ext uri="{FF2B5EF4-FFF2-40B4-BE49-F238E27FC236}">
                <a16:creationId xmlns:a16="http://schemas.microsoft.com/office/drawing/2014/main" id="{CA964F1B-BC94-4FE2-B1B9-5172D4248D79}"/>
              </a:ext>
            </a:extLst>
          </p:cNvPr>
          <p:cNvSpPr txBox="1"/>
          <p:nvPr/>
        </p:nvSpPr>
        <p:spPr>
          <a:xfrm>
            <a:off x="180393" y="1350055"/>
            <a:ext cx="255037" cy="276999"/>
          </a:xfrm>
          <a:prstGeom prst="rect">
            <a:avLst/>
          </a:prstGeom>
          <a:noFill/>
        </p:spPr>
        <p:txBody>
          <a:bodyPr wrap="square" rtlCol="0">
            <a:spAutoFit/>
          </a:bodyPr>
          <a:lstStyle/>
          <a:p>
            <a:pPr algn="ctr"/>
            <a:r>
              <a:rPr lang="en-US" altLang="zh-CN" sz="1200" dirty="0"/>
              <a:t>U</a:t>
            </a:r>
            <a:endParaRPr lang="zh-CN" altLang="en-US" sz="1200" dirty="0"/>
          </a:p>
        </p:txBody>
      </p:sp>
      <p:sp>
        <p:nvSpPr>
          <p:cNvPr id="23" name="文本框 22">
            <a:extLst>
              <a:ext uri="{FF2B5EF4-FFF2-40B4-BE49-F238E27FC236}">
                <a16:creationId xmlns:a16="http://schemas.microsoft.com/office/drawing/2014/main" id="{896B9C47-143F-6C22-CC98-3127E1F12A97}"/>
              </a:ext>
            </a:extLst>
          </p:cNvPr>
          <p:cNvSpPr txBox="1"/>
          <p:nvPr/>
        </p:nvSpPr>
        <p:spPr>
          <a:xfrm>
            <a:off x="180393" y="2631325"/>
            <a:ext cx="255037" cy="276999"/>
          </a:xfrm>
          <a:prstGeom prst="rect">
            <a:avLst/>
          </a:prstGeom>
          <a:noFill/>
        </p:spPr>
        <p:txBody>
          <a:bodyPr wrap="square" rtlCol="0">
            <a:spAutoFit/>
          </a:bodyPr>
          <a:lstStyle/>
          <a:p>
            <a:pPr algn="ctr"/>
            <a:r>
              <a:rPr lang="en-US" altLang="zh-CN" sz="1200" dirty="0"/>
              <a:t>V</a:t>
            </a:r>
            <a:endParaRPr lang="zh-CN" altLang="en-US" sz="1200" dirty="0"/>
          </a:p>
        </p:txBody>
      </p:sp>
      <p:sp>
        <p:nvSpPr>
          <p:cNvPr id="24" name="文本框 23">
            <a:extLst>
              <a:ext uri="{FF2B5EF4-FFF2-40B4-BE49-F238E27FC236}">
                <a16:creationId xmlns:a16="http://schemas.microsoft.com/office/drawing/2014/main" id="{3C1A91B8-9684-30D0-932E-3EBD1A9DF9A9}"/>
              </a:ext>
            </a:extLst>
          </p:cNvPr>
          <p:cNvSpPr txBox="1"/>
          <p:nvPr/>
        </p:nvSpPr>
        <p:spPr>
          <a:xfrm>
            <a:off x="180393" y="3938979"/>
            <a:ext cx="255037" cy="276999"/>
          </a:xfrm>
          <a:prstGeom prst="rect">
            <a:avLst/>
          </a:prstGeom>
          <a:noFill/>
        </p:spPr>
        <p:txBody>
          <a:bodyPr wrap="square" rtlCol="0">
            <a:spAutoFit/>
          </a:bodyPr>
          <a:lstStyle/>
          <a:p>
            <a:pPr algn="ctr"/>
            <a:r>
              <a:rPr lang="en-US" altLang="zh-CN" sz="1200" dirty="0"/>
              <a:t>C</a:t>
            </a:r>
            <a:endParaRPr lang="zh-CN" altLang="en-US" sz="1200" dirty="0"/>
          </a:p>
        </p:txBody>
      </p:sp>
      <p:sp>
        <p:nvSpPr>
          <p:cNvPr id="25" name="文本框 24">
            <a:extLst>
              <a:ext uri="{FF2B5EF4-FFF2-40B4-BE49-F238E27FC236}">
                <a16:creationId xmlns:a16="http://schemas.microsoft.com/office/drawing/2014/main" id="{428B5389-F357-1FDE-D119-9669570151B7}"/>
              </a:ext>
            </a:extLst>
          </p:cNvPr>
          <p:cNvSpPr txBox="1"/>
          <p:nvPr/>
        </p:nvSpPr>
        <p:spPr>
          <a:xfrm>
            <a:off x="180393" y="5230946"/>
            <a:ext cx="255037" cy="276999"/>
          </a:xfrm>
          <a:prstGeom prst="rect">
            <a:avLst/>
          </a:prstGeom>
          <a:noFill/>
        </p:spPr>
        <p:txBody>
          <a:bodyPr wrap="square" rtlCol="0">
            <a:spAutoFit/>
          </a:bodyPr>
          <a:lstStyle/>
          <a:p>
            <a:pPr algn="ctr"/>
            <a:r>
              <a:rPr lang="en-US" altLang="zh-CN" sz="1200" dirty="0"/>
              <a:t>S</a:t>
            </a:r>
            <a:endParaRPr lang="zh-CN" altLang="en-US" sz="1200" dirty="0"/>
          </a:p>
        </p:txBody>
      </p:sp>
      <p:pic>
        <p:nvPicPr>
          <p:cNvPr id="28" name="图片 27">
            <a:extLst>
              <a:ext uri="{FF2B5EF4-FFF2-40B4-BE49-F238E27FC236}">
                <a16:creationId xmlns:a16="http://schemas.microsoft.com/office/drawing/2014/main" id="{2A639D6F-5720-FF70-11EC-CDC20628233D}"/>
              </a:ext>
            </a:extLst>
          </p:cNvPr>
          <p:cNvPicPr>
            <a:picLocks noChangeAspect="1"/>
          </p:cNvPicPr>
          <p:nvPr/>
        </p:nvPicPr>
        <p:blipFill>
          <a:blip r:embed="rId7"/>
          <a:stretch>
            <a:fillRect/>
          </a:stretch>
        </p:blipFill>
        <p:spPr>
          <a:xfrm>
            <a:off x="4718009" y="994831"/>
            <a:ext cx="1402874" cy="2741000"/>
          </a:xfrm>
          <a:prstGeom prst="rect">
            <a:avLst/>
          </a:prstGeom>
        </p:spPr>
      </p:pic>
      <p:sp>
        <p:nvSpPr>
          <p:cNvPr id="29" name="文本框 28">
            <a:extLst>
              <a:ext uri="{FF2B5EF4-FFF2-40B4-BE49-F238E27FC236}">
                <a16:creationId xmlns:a16="http://schemas.microsoft.com/office/drawing/2014/main" id="{5C151CEF-5595-3F7D-09E4-3AC30059966C}"/>
              </a:ext>
            </a:extLst>
          </p:cNvPr>
          <p:cNvSpPr txBox="1"/>
          <p:nvPr/>
        </p:nvSpPr>
        <p:spPr>
          <a:xfrm>
            <a:off x="5870231" y="994831"/>
            <a:ext cx="255037" cy="830997"/>
          </a:xfrm>
          <a:prstGeom prst="rect">
            <a:avLst/>
          </a:prstGeom>
          <a:noFill/>
        </p:spPr>
        <p:txBody>
          <a:bodyPr wrap="square" rtlCol="0">
            <a:spAutoFit/>
          </a:bodyPr>
          <a:lstStyle/>
          <a:p>
            <a:pPr algn="ctr"/>
            <a:r>
              <a:rPr lang="en-US" altLang="zh-CN" sz="1200" dirty="0">
                <a:solidFill>
                  <a:srgbClr val="0070C0"/>
                </a:solidFill>
              </a:rPr>
              <a:t>U</a:t>
            </a:r>
          </a:p>
          <a:p>
            <a:pPr algn="ctr"/>
            <a:r>
              <a:rPr lang="en-US" altLang="zh-CN" sz="1200" dirty="0">
                <a:solidFill>
                  <a:srgbClr val="FFFF00"/>
                </a:solidFill>
              </a:rPr>
              <a:t>V</a:t>
            </a:r>
          </a:p>
          <a:p>
            <a:pPr algn="ctr"/>
            <a:r>
              <a:rPr lang="en-US" altLang="zh-CN" sz="1200" dirty="0">
                <a:solidFill>
                  <a:schemeClr val="accent6">
                    <a:lumMod val="60000"/>
                    <a:lumOff val="40000"/>
                  </a:schemeClr>
                </a:solidFill>
              </a:rPr>
              <a:t>C</a:t>
            </a:r>
          </a:p>
          <a:p>
            <a:pPr algn="ctr"/>
            <a:r>
              <a:rPr lang="en-US" altLang="zh-CN" sz="1200" dirty="0">
                <a:solidFill>
                  <a:srgbClr val="FF0000"/>
                </a:solidFill>
              </a:rPr>
              <a:t>S</a:t>
            </a:r>
            <a:endParaRPr lang="zh-CN" altLang="en-US" sz="1200" dirty="0">
              <a:solidFill>
                <a:srgbClr val="FF0000"/>
              </a:solidFill>
            </a:endParaRPr>
          </a:p>
        </p:txBody>
      </p:sp>
      <p:sp>
        <p:nvSpPr>
          <p:cNvPr id="30" name="文本框 29">
            <a:extLst>
              <a:ext uri="{FF2B5EF4-FFF2-40B4-BE49-F238E27FC236}">
                <a16:creationId xmlns:a16="http://schemas.microsoft.com/office/drawing/2014/main" id="{D48F0871-50F1-AFAC-FE67-FA9B5EF1678C}"/>
              </a:ext>
            </a:extLst>
          </p:cNvPr>
          <p:cNvSpPr txBox="1"/>
          <p:nvPr/>
        </p:nvSpPr>
        <p:spPr>
          <a:xfrm>
            <a:off x="4777273" y="3862873"/>
            <a:ext cx="4248539" cy="1015663"/>
          </a:xfrm>
          <a:prstGeom prst="rect">
            <a:avLst/>
          </a:prstGeom>
          <a:noFill/>
        </p:spPr>
        <p:txBody>
          <a:bodyPr wrap="square" rtlCol="0">
            <a:spAutoFit/>
          </a:bodyPr>
          <a:lstStyle/>
          <a:p>
            <a:pPr marL="171450" indent="-171450" algn="just">
              <a:buFont typeface="Arial" panose="020B0604020202020204" pitchFamily="34" charset="0"/>
              <a:buChar char="•"/>
            </a:pPr>
            <a:r>
              <a:rPr lang="en-US" altLang="zh-CN" sz="1200" dirty="0"/>
              <a:t>All centerlines were resampled to 120 points, aligned in flow direction, and translated to start at the origin.</a:t>
            </a:r>
          </a:p>
          <a:p>
            <a:pPr marL="171450" indent="-171450" algn="just">
              <a:buFont typeface="Arial" panose="020B0604020202020204" pitchFamily="34" charset="0"/>
              <a:buChar char="•"/>
            </a:pPr>
            <a:r>
              <a:rPr lang="en-US" altLang="zh-CN" sz="1200" dirty="0"/>
              <a:t>The mean centerline was then obtained by averaging the coordinates of all centerlines at each corresponding point index:</a:t>
            </a:r>
            <a:endParaRPr lang="zh-CN" altLang="en-US" sz="1200" dirty="0"/>
          </a:p>
        </p:txBody>
      </p:sp>
      <p:pic>
        <p:nvPicPr>
          <p:cNvPr id="33" name="图片 32">
            <a:extLst>
              <a:ext uri="{FF2B5EF4-FFF2-40B4-BE49-F238E27FC236}">
                <a16:creationId xmlns:a16="http://schemas.microsoft.com/office/drawing/2014/main" id="{1A38D5DA-11F1-6224-17A2-461FF540573C}"/>
              </a:ext>
            </a:extLst>
          </p:cNvPr>
          <p:cNvPicPr>
            <a:picLocks noChangeAspect="1"/>
          </p:cNvPicPr>
          <p:nvPr/>
        </p:nvPicPr>
        <p:blipFill>
          <a:blip r:embed="rId8"/>
          <a:stretch>
            <a:fillRect/>
          </a:stretch>
        </p:blipFill>
        <p:spPr>
          <a:xfrm>
            <a:off x="6105545" y="4751263"/>
            <a:ext cx="1620333" cy="542237"/>
          </a:xfrm>
          <a:prstGeom prst="rect">
            <a:avLst/>
          </a:prstGeom>
        </p:spPr>
      </p:pic>
      <p:pic>
        <p:nvPicPr>
          <p:cNvPr id="35" name="图片 34">
            <a:extLst>
              <a:ext uri="{FF2B5EF4-FFF2-40B4-BE49-F238E27FC236}">
                <a16:creationId xmlns:a16="http://schemas.microsoft.com/office/drawing/2014/main" id="{5EAEE63D-8E2B-5D83-D3BF-FF9753D3F36C}"/>
              </a:ext>
            </a:extLst>
          </p:cNvPr>
          <p:cNvPicPr>
            <a:picLocks noChangeAspect="1"/>
          </p:cNvPicPr>
          <p:nvPr/>
        </p:nvPicPr>
        <p:blipFill>
          <a:blip r:embed="rId9"/>
          <a:stretch>
            <a:fillRect/>
          </a:stretch>
        </p:blipFill>
        <p:spPr>
          <a:xfrm>
            <a:off x="4883585" y="5235948"/>
            <a:ext cx="4179681" cy="829555"/>
          </a:xfrm>
          <a:prstGeom prst="rect">
            <a:avLst/>
          </a:prstGeom>
        </p:spPr>
      </p:pic>
    </p:spTree>
    <p:extLst>
      <p:ext uri="{BB962C8B-B14F-4D97-AF65-F5344CB8AC3E}">
        <p14:creationId xmlns:p14="http://schemas.microsoft.com/office/powerpoint/2010/main" val="3162147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7DF10B-CEF9-89FD-0836-D03D266D63B9}"/>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4817D087-37F7-5616-7E5C-6EEE559DF1C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Summary</a:t>
            </a:r>
          </a:p>
        </p:txBody>
      </p:sp>
      <p:sp>
        <p:nvSpPr>
          <p:cNvPr id="2" name="文本框 1">
            <a:extLst>
              <a:ext uri="{FF2B5EF4-FFF2-40B4-BE49-F238E27FC236}">
                <a16:creationId xmlns:a16="http://schemas.microsoft.com/office/drawing/2014/main" id="{9AB72C47-79AF-36F7-6537-45595A24C164}"/>
              </a:ext>
            </a:extLst>
          </p:cNvPr>
          <p:cNvSpPr txBox="1"/>
          <p:nvPr/>
        </p:nvSpPr>
        <p:spPr>
          <a:xfrm>
            <a:off x="337181" y="633800"/>
            <a:ext cx="7991946" cy="2462213"/>
          </a:xfrm>
          <a:prstGeom prst="rect">
            <a:avLst/>
          </a:prstGeom>
          <a:noFill/>
        </p:spPr>
        <p:txBody>
          <a:bodyPr wrap="square" rtlCol="0">
            <a:spAutoFit/>
          </a:bodyPr>
          <a:lstStyle/>
          <a:p>
            <a:pPr marL="342900" indent="-342900" algn="just">
              <a:buFont typeface="+mj-lt"/>
              <a:buAutoNum type="arabicPeriod"/>
            </a:pPr>
            <a:r>
              <a:rPr kumimoji="1" lang="en-US" altLang="zh-CN" sz="1400" b="1" dirty="0"/>
              <a:t>Mean Shape Extraction</a:t>
            </a:r>
          </a:p>
          <a:p>
            <a:pPr algn="just"/>
            <a:r>
              <a:rPr kumimoji="1" lang="en-US" altLang="zh-CN" sz="1400" dirty="0"/>
              <a:t>All centerlines were resampled, aligned, and averaged within each shape group (U, V, C, S) to obtain representative mean centerlines.</a:t>
            </a:r>
          </a:p>
          <a:p>
            <a:pPr algn="just"/>
            <a:endParaRPr kumimoji="1" lang="en-US" altLang="zh-CN" sz="1400" b="1" dirty="0"/>
          </a:p>
          <a:p>
            <a:pPr marL="342900" indent="-342900" algn="just">
              <a:buAutoNum type="arabicPeriod" startAt="2"/>
            </a:pPr>
            <a:r>
              <a:rPr kumimoji="1" lang="en-US" altLang="zh-CN" sz="1400" b="1" dirty="0"/>
              <a:t>Next Step: Shape Classification of Mean Centerlines</a:t>
            </a:r>
          </a:p>
          <a:p>
            <a:pPr algn="just"/>
            <a:r>
              <a:rPr kumimoji="1" lang="en-US" altLang="zh-CN" sz="1400" dirty="0"/>
              <a:t>Evaluate whether the mean centerlines preserve the geometric characteristics of each group and can be reliably classified by their shape parameters.</a:t>
            </a:r>
          </a:p>
          <a:p>
            <a:pPr algn="just"/>
            <a:endParaRPr kumimoji="1" lang="en-US" altLang="zh-CN" sz="1400" b="1" dirty="0"/>
          </a:p>
          <a:p>
            <a:pPr marL="342900" indent="-342900" algn="just">
              <a:buAutoNum type="arabicPeriod" startAt="3"/>
            </a:pPr>
            <a:r>
              <a:rPr kumimoji="1" lang="en-US" altLang="zh-CN" sz="1400" b="1" dirty="0"/>
              <a:t>Subsequent Step: Mesh Deformation</a:t>
            </a:r>
          </a:p>
          <a:p>
            <a:pPr algn="just"/>
            <a:r>
              <a:rPr kumimoji="1" lang="en-US" altLang="zh-CN" sz="1400" dirty="0"/>
              <a:t>Use the mean centerlines as deformation references to generate and morph vessel surface meshes for further hemodynamic analysis.</a:t>
            </a:r>
            <a:endParaRPr kumimoji="1" lang="zh-CN" altLang="en-US" sz="1400" dirty="0"/>
          </a:p>
        </p:txBody>
      </p:sp>
      <p:pic>
        <p:nvPicPr>
          <p:cNvPr id="3" name="图片 2" descr="图示&#10;&#10;AI 生成的内容可能不正确。">
            <a:extLst>
              <a:ext uri="{FF2B5EF4-FFF2-40B4-BE49-F238E27FC236}">
                <a16:creationId xmlns:a16="http://schemas.microsoft.com/office/drawing/2014/main" id="{60738CA7-EB61-506C-C813-D98745F88B0A}"/>
              </a:ext>
            </a:extLst>
          </p:cNvPr>
          <p:cNvPicPr>
            <a:picLocks noChangeAspect="1"/>
          </p:cNvPicPr>
          <p:nvPr/>
        </p:nvPicPr>
        <p:blipFill>
          <a:blip r:embed="rId3"/>
          <a:stretch>
            <a:fillRect/>
          </a:stretch>
        </p:blipFill>
        <p:spPr>
          <a:xfrm>
            <a:off x="3030602" y="3096013"/>
            <a:ext cx="2771775" cy="2978785"/>
          </a:xfrm>
          <a:prstGeom prst="rect">
            <a:avLst/>
          </a:prstGeom>
        </p:spPr>
      </p:pic>
    </p:spTree>
    <p:extLst>
      <p:ext uri="{BB962C8B-B14F-4D97-AF65-F5344CB8AC3E}">
        <p14:creationId xmlns:p14="http://schemas.microsoft.com/office/powerpoint/2010/main" val="510897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0CBA43-A72B-489A-CD4C-523CF5EE380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FC105EE-23F2-4D43-24C6-D98D6DF8A9BF}"/>
              </a:ext>
            </a:extLst>
          </p:cNvPr>
          <p:cNvSpPr>
            <a:spLocks noGrp="1"/>
          </p:cNvSpPr>
          <p:nvPr>
            <p:ph type="sldNum" sz="quarter" idx="12"/>
          </p:nvPr>
        </p:nvSpPr>
        <p:spPr/>
        <p:txBody>
          <a:bodyPr/>
          <a:lstStyle/>
          <a:p>
            <a:fld id="{8D04ACF1-8115-4F2A-BC52-125D9799F304}" type="slidenum">
              <a:rPr lang="zh-CN" altLang="en-US" smtClean="0"/>
              <a:t>45</a:t>
            </a:fld>
            <a:endParaRPr lang="zh-CN" altLang="en-US"/>
          </a:p>
        </p:txBody>
      </p:sp>
      <p:sp>
        <p:nvSpPr>
          <p:cNvPr id="3" name="文本框 2">
            <a:extLst>
              <a:ext uri="{FF2B5EF4-FFF2-40B4-BE49-F238E27FC236}">
                <a16:creationId xmlns:a16="http://schemas.microsoft.com/office/drawing/2014/main" id="{1632A6D5-A180-9881-1DBA-7ADEF1120391}"/>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1871403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DB71B19-0925-A597-A178-93C6E06EA5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FD2056A-F036-BA80-22EC-CBF0D64C8EA0}"/>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46</a:t>
            </a:fld>
            <a:endParaRPr lang="zh-CN" altLang="en-US"/>
          </a:p>
        </p:txBody>
      </p:sp>
      <p:sp>
        <p:nvSpPr>
          <p:cNvPr id="7" name="文本框 6">
            <a:extLst>
              <a:ext uri="{FF2B5EF4-FFF2-40B4-BE49-F238E27FC236}">
                <a16:creationId xmlns:a16="http://schemas.microsoft.com/office/drawing/2014/main" id="{A0D0114C-9FE1-80D3-2862-17E85D3E0A7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15" name="图片 14">
            <a:extLst>
              <a:ext uri="{FF2B5EF4-FFF2-40B4-BE49-F238E27FC236}">
                <a16:creationId xmlns:a16="http://schemas.microsoft.com/office/drawing/2014/main" id="{8A868CB8-877C-B8B1-9DD3-CE0679EA7915}"/>
              </a:ext>
            </a:extLst>
          </p:cNvPr>
          <p:cNvPicPr>
            <a:picLocks noChangeAspect="1"/>
          </p:cNvPicPr>
          <p:nvPr/>
        </p:nvPicPr>
        <p:blipFill>
          <a:blip r:embed="rId3"/>
          <a:stretch>
            <a:fillRect/>
          </a:stretch>
        </p:blipFill>
        <p:spPr>
          <a:xfrm>
            <a:off x="6075718" y="1524001"/>
            <a:ext cx="2678464" cy="1240436"/>
          </a:xfrm>
          <a:prstGeom prst="rect">
            <a:avLst/>
          </a:prstGeom>
        </p:spPr>
      </p:pic>
      <p:pic>
        <p:nvPicPr>
          <p:cNvPr id="17" name="图片 16">
            <a:extLst>
              <a:ext uri="{FF2B5EF4-FFF2-40B4-BE49-F238E27FC236}">
                <a16:creationId xmlns:a16="http://schemas.microsoft.com/office/drawing/2014/main" id="{D7E6C421-3601-0F4E-21B2-023B72513F6F}"/>
              </a:ext>
            </a:extLst>
          </p:cNvPr>
          <p:cNvPicPr>
            <a:picLocks noChangeAspect="1"/>
          </p:cNvPicPr>
          <p:nvPr/>
        </p:nvPicPr>
        <p:blipFill>
          <a:blip r:embed="rId4"/>
          <a:stretch>
            <a:fillRect/>
          </a:stretch>
        </p:blipFill>
        <p:spPr>
          <a:xfrm>
            <a:off x="78668" y="642975"/>
            <a:ext cx="5946175" cy="3147975"/>
          </a:xfrm>
          <a:prstGeom prst="rect">
            <a:avLst/>
          </a:prstGeom>
        </p:spPr>
      </p:pic>
      <p:pic>
        <p:nvPicPr>
          <p:cNvPr id="19" name="图片 18">
            <a:extLst>
              <a:ext uri="{FF2B5EF4-FFF2-40B4-BE49-F238E27FC236}">
                <a16:creationId xmlns:a16="http://schemas.microsoft.com/office/drawing/2014/main" id="{E46A5297-1F56-82AC-C6EF-814D437FFF13}"/>
              </a:ext>
            </a:extLst>
          </p:cNvPr>
          <p:cNvPicPr>
            <a:picLocks noChangeAspect="1"/>
          </p:cNvPicPr>
          <p:nvPr/>
        </p:nvPicPr>
        <p:blipFill>
          <a:blip r:embed="rId5"/>
          <a:stretch>
            <a:fillRect/>
          </a:stretch>
        </p:blipFill>
        <p:spPr>
          <a:xfrm>
            <a:off x="5547314" y="3219450"/>
            <a:ext cx="3596686" cy="520700"/>
          </a:xfrm>
          <a:prstGeom prst="rect">
            <a:avLst/>
          </a:prstGeom>
        </p:spPr>
      </p:pic>
      <p:pic>
        <p:nvPicPr>
          <p:cNvPr id="21" name="图片 20">
            <a:extLst>
              <a:ext uri="{FF2B5EF4-FFF2-40B4-BE49-F238E27FC236}">
                <a16:creationId xmlns:a16="http://schemas.microsoft.com/office/drawing/2014/main" id="{427F01BF-37DB-D869-33FF-CF2EFFAD77E9}"/>
              </a:ext>
            </a:extLst>
          </p:cNvPr>
          <p:cNvPicPr>
            <a:picLocks noChangeAspect="1"/>
          </p:cNvPicPr>
          <p:nvPr/>
        </p:nvPicPr>
        <p:blipFill>
          <a:blip r:embed="rId6"/>
          <a:stretch>
            <a:fillRect/>
          </a:stretch>
        </p:blipFill>
        <p:spPr>
          <a:xfrm>
            <a:off x="5844982" y="811832"/>
            <a:ext cx="2762636" cy="362001"/>
          </a:xfrm>
          <a:prstGeom prst="rect">
            <a:avLst/>
          </a:prstGeom>
        </p:spPr>
      </p:pic>
    </p:spTree>
    <p:extLst>
      <p:ext uri="{BB962C8B-B14F-4D97-AF65-F5344CB8AC3E}">
        <p14:creationId xmlns:p14="http://schemas.microsoft.com/office/powerpoint/2010/main" val="2264991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0D3E15-86F1-3D9E-719E-465D5BD305B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A04457-4BEB-6837-07D4-7745C326B55D}"/>
              </a:ext>
            </a:extLst>
          </p:cNvPr>
          <p:cNvSpPr>
            <a:spLocks noGrp="1"/>
          </p:cNvSpPr>
          <p:nvPr>
            <p:ph type="sldNum" sz="quarter" idx="12"/>
          </p:nvPr>
        </p:nvSpPr>
        <p:spPr/>
        <p:txBody>
          <a:bodyPr/>
          <a:lstStyle/>
          <a:p>
            <a:fld id="{8D04ACF1-8115-4F2A-BC52-125D9799F304}" type="slidenum">
              <a:rPr lang="zh-CN" altLang="en-US" smtClean="0"/>
              <a:t>47</a:t>
            </a:fld>
            <a:endParaRPr lang="zh-CN" altLang="en-US"/>
          </a:p>
        </p:txBody>
      </p:sp>
      <p:sp>
        <p:nvSpPr>
          <p:cNvPr id="32" name="文本框 31">
            <a:extLst>
              <a:ext uri="{FF2B5EF4-FFF2-40B4-BE49-F238E27FC236}">
                <a16:creationId xmlns:a16="http://schemas.microsoft.com/office/drawing/2014/main" id="{E5ED56B5-3C7B-A49F-E218-74527FCB886A}"/>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8" name="文本框 17">
            <a:extLst>
              <a:ext uri="{FF2B5EF4-FFF2-40B4-BE49-F238E27FC236}">
                <a16:creationId xmlns:a16="http://schemas.microsoft.com/office/drawing/2014/main" id="{AAA36CCA-5A66-7B0D-C8AB-629BE7C63338}"/>
              </a:ext>
            </a:extLst>
          </p:cNvPr>
          <p:cNvSpPr txBox="1"/>
          <p:nvPr/>
        </p:nvSpPr>
        <p:spPr>
          <a:xfrm>
            <a:off x="210236" y="902208"/>
            <a:ext cx="8723528" cy="923330"/>
          </a:xfrm>
          <a:prstGeom prst="rect">
            <a:avLst/>
          </a:prstGeom>
          <a:noFill/>
        </p:spPr>
        <p:txBody>
          <a:bodyPr wrap="square" rtlCol="0">
            <a:spAutoFit/>
          </a:bodyPr>
          <a:lstStyle/>
          <a:p>
            <a:pPr algn="just"/>
            <a:r>
              <a:rPr lang="en-US" altLang="zh-CN" dirty="0"/>
              <a:t>Since manual mesh generation is </a:t>
            </a:r>
            <a:r>
              <a:rPr lang="en-US" altLang="zh-CN" dirty="0">
                <a:solidFill>
                  <a:srgbClr val="FF0000"/>
                </a:solidFill>
              </a:rPr>
              <a:t>time-consuming</a:t>
            </a:r>
            <a:r>
              <a:rPr lang="en-US" altLang="zh-CN" dirty="0"/>
              <a:t> and </a:t>
            </a:r>
            <a:r>
              <a:rPr lang="en-US" altLang="zh-CN" dirty="0">
                <a:solidFill>
                  <a:srgbClr val="FF0000"/>
                </a:solidFill>
              </a:rPr>
              <a:t>inconsistent</a:t>
            </a:r>
            <a:r>
              <a:rPr lang="en-US" altLang="zh-CN" dirty="0"/>
              <a:t> for large-scale blood flow simulations, this study </a:t>
            </a:r>
            <a:r>
              <a:rPr lang="en-US" altLang="zh-CN" u="sng" dirty="0"/>
              <a:t>explores automated methods to improve efficiency while maintaining accuracy.</a:t>
            </a:r>
            <a:endParaRPr lang="zh-CN" altLang="en-US" u="sng" dirty="0"/>
          </a:p>
        </p:txBody>
      </p:sp>
      <p:sp>
        <p:nvSpPr>
          <p:cNvPr id="20" name="文本框 19">
            <a:extLst>
              <a:ext uri="{FF2B5EF4-FFF2-40B4-BE49-F238E27FC236}">
                <a16:creationId xmlns:a16="http://schemas.microsoft.com/office/drawing/2014/main" id="{3F7EBD13-D1D3-2570-94EF-F5EB97B471E8}"/>
              </a:ext>
            </a:extLst>
          </p:cNvPr>
          <p:cNvSpPr txBox="1"/>
          <p:nvPr/>
        </p:nvSpPr>
        <p:spPr>
          <a:xfrm>
            <a:off x="210236" y="2052636"/>
            <a:ext cx="8723528" cy="2862322"/>
          </a:xfrm>
          <a:prstGeom prst="rect">
            <a:avLst/>
          </a:prstGeom>
          <a:noFill/>
        </p:spPr>
        <p:txBody>
          <a:bodyPr wrap="square" rtlCol="0">
            <a:spAutoFit/>
          </a:bodyPr>
          <a:lstStyle/>
          <a:p>
            <a:pPr algn="just"/>
            <a:r>
              <a:rPr lang="en-US" altLang="zh-CN" u="sng" dirty="0"/>
              <a:t>Mesh Generation Methods</a:t>
            </a:r>
          </a:p>
          <a:p>
            <a:pPr marL="342900" indent="-342900" algn="just">
              <a:buAutoNum type="arabicPeriod"/>
            </a:pPr>
            <a:r>
              <a:rPr lang="en-US" altLang="zh-CN" b="1" dirty="0"/>
              <a:t>Manual Mesh Generation (ICEM)</a:t>
            </a:r>
          </a:p>
          <a:p>
            <a:pPr marL="800100" lvl="1" indent="-342900" algn="just">
              <a:buFont typeface="Arial" panose="020B0604020202020204" pitchFamily="34" charset="0"/>
              <a:buChar char="•"/>
            </a:pPr>
            <a:r>
              <a:rPr lang="en-US" altLang="zh-CN" dirty="0"/>
              <a:t>High accuracy and controllability</a:t>
            </a:r>
          </a:p>
          <a:p>
            <a:pPr marL="800100" lvl="1" indent="-342900" algn="just">
              <a:buFont typeface="Arial" panose="020B0604020202020204" pitchFamily="34" charset="0"/>
              <a:buChar char="•"/>
            </a:pPr>
            <a:r>
              <a:rPr lang="en-US" altLang="zh-CN" dirty="0"/>
              <a:t>Very time-consuming, not scalable</a:t>
            </a:r>
          </a:p>
          <a:p>
            <a:pPr marL="342900" indent="-342900" algn="just">
              <a:buFont typeface="+mj-lt"/>
              <a:buAutoNum type="arabicPeriod"/>
            </a:pPr>
            <a:r>
              <a:rPr lang="en-US" altLang="zh-CN" b="1" dirty="0"/>
              <a:t>Automated Mesh Generation (Gmsh + Python)</a:t>
            </a:r>
          </a:p>
          <a:p>
            <a:pPr marL="800100" lvl="1" indent="-342900" algn="just">
              <a:buFont typeface="Arial" panose="020B0604020202020204" pitchFamily="34" charset="0"/>
              <a:buChar char="•"/>
            </a:pPr>
            <a:r>
              <a:rPr lang="en-US" altLang="zh-CN" dirty="0"/>
              <a:t>Script-based batch processing</a:t>
            </a:r>
          </a:p>
          <a:p>
            <a:pPr marL="800100" lvl="1" indent="-342900" algn="just">
              <a:buFont typeface="Arial" panose="020B0604020202020204" pitchFamily="34" charset="0"/>
              <a:buChar char="•"/>
            </a:pPr>
            <a:r>
              <a:rPr lang="en-US" altLang="zh-CN" dirty="0"/>
              <a:t>Efficient and reproducible</a:t>
            </a:r>
          </a:p>
          <a:p>
            <a:pPr marL="342900" indent="-342900" algn="just">
              <a:buFont typeface="+mj-lt"/>
              <a:buAutoNum type="arabicPeriod"/>
            </a:pPr>
            <a:r>
              <a:rPr lang="en-US" altLang="zh-CN" b="1" dirty="0"/>
              <a:t>Mesh Deformation</a:t>
            </a:r>
          </a:p>
          <a:p>
            <a:pPr marL="800100" lvl="1" indent="-342900" algn="just">
              <a:buFont typeface="Arial" panose="020B0604020202020204" pitchFamily="34" charset="0"/>
              <a:buChar char="•"/>
            </a:pPr>
            <a:r>
              <a:rPr lang="en-US" altLang="zh-CN" dirty="0"/>
              <a:t>Deformation of existing meshes to fit new geometries</a:t>
            </a:r>
          </a:p>
          <a:p>
            <a:pPr marL="800100" lvl="1" indent="-342900" algn="just">
              <a:buFont typeface="Arial" panose="020B0604020202020204" pitchFamily="34" charset="0"/>
              <a:buChar char="•"/>
            </a:pPr>
            <a:r>
              <a:rPr lang="en-US" altLang="zh-CN" dirty="0"/>
              <a:t>Reduces remeshing cost, suitable for quantitative comparisons</a:t>
            </a:r>
            <a:endParaRPr lang="zh-CN" altLang="en-US" dirty="0"/>
          </a:p>
        </p:txBody>
      </p:sp>
      <p:sp>
        <p:nvSpPr>
          <p:cNvPr id="22" name="文本框 21">
            <a:extLst>
              <a:ext uri="{FF2B5EF4-FFF2-40B4-BE49-F238E27FC236}">
                <a16:creationId xmlns:a16="http://schemas.microsoft.com/office/drawing/2014/main" id="{8CA8D1D4-32A0-8214-2936-784109ED8B88}"/>
              </a:ext>
            </a:extLst>
          </p:cNvPr>
          <p:cNvSpPr txBox="1"/>
          <p:nvPr/>
        </p:nvSpPr>
        <p:spPr>
          <a:xfrm>
            <a:off x="210236" y="5015629"/>
            <a:ext cx="8723528" cy="923330"/>
          </a:xfrm>
          <a:prstGeom prst="rect">
            <a:avLst/>
          </a:prstGeom>
          <a:noFill/>
        </p:spPr>
        <p:txBody>
          <a:bodyPr wrap="square" rtlCol="0">
            <a:spAutoFit/>
          </a:bodyPr>
          <a:lstStyle/>
          <a:p>
            <a:pPr algn="just"/>
            <a:r>
              <a:rPr lang="en-US" altLang="zh-CN" u="sng" dirty="0"/>
              <a:t>Evaluation</a:t>
            </a:r>
          </a:p>
          <a:p>
            <a:pPr marL="285750" indent="-285750" algn="just">
              <a:buFont typeface="Arial" panose="020B0604020202020204" pitchFamily="34" charset="0"/>
              <a:buChar char="•"/>
            </a:pPr>
            <a:r>
              <a:rPr lang="en-US" altLang="zh-CN" b="1" dirty="0"/>
              <a:t>Mesh Quality</a:t>
            </a:r>
          </a:p>
          <a:p>
            <a:pPr marL="285750" indent="-285750" algn="just">
              <a:buFont typeface="Arial" panose="020B0604020202020204" pitchFamily="34" charset="0"/>
              <a:buChar char="•"/>
            </a:pPr>
            <a:r>
              <a:rPr lang="en-US" altLang="zh-CN" b="1" dirty="0"/>
              <a:t>Simulation Accuracy</a:t>
            </a:r>
            <a:r>
              <a:rPr lang="en-US" altLang="zh-CN" dirty="0"/>
              <a:t>: velocity field, pressure distribution, wall shear stress (WSS)</a:t>
            </a:r>
            <a:endParaRPr lang="zh-CN" altLang="en-US" dirty="0"/>
          </a:p>
        </p:txBody>
      </p:sp>
      <p:sp>
        <p:nvSpPr>
          <p:cNvPr id="3" name="文本框 2">
            <a:extLst>
              <a:ext uri="{FF2B5EF4-FFF2-40B4-BE49-F238E27FC236}">
                <a16:creationId xmlns:a16="http://schemas.microsoft.com/office/drawing/2014/main" id="{DDC5D90B-F0DD-ABC9-C50E-7CE8BF9FAD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Overview</a:t>
            </a:r>
          </a:p>
        </p:txBody>
      </p:sp>
      <p:sp>
        <p:nvSpPr>
          <p:cNvPr id="4" name="文本框 3">
            <a:extLst>
              <a:ext uri="{FF2B5EF4-FFF2-40B4-BE49-F238E27FC236}">
                <a16:creationId xmlns:a16="http://schemas.microsoft.com/office/drawing/2014/main" id="{75CEF1C2-6728-72D3-B09F-B73E87C92B3B}"/>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3763234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A40CAC2-D440-4AA2-B26E-C4D8A900D93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A9DB7E1-6339-3F65-9128-3B3BAB0ECC45}"/>
              </a:ext>
            </a:extLst>
          </p:cNvPr>
          <p:cNvSpPr>
            <a:spLocks noGrp="1"/>
          </p:cNvSpPr>
          <p:nvPr>
            <p:ph type="sldNum" sz="quarter" idx="12"/>
          </p:nvPr>
        </p:nvSpPr>
        <p:spPr/>
        <p:txBody>
          <a:bodyPr/>
          <a:lstStyle/>
          <a:p>
            <a:fld id="{8D04ACF1-8115-4F2A-BC52-125D9799F304}" type="slidenum">
              <a:rPr lang="zh-CN" altLang="en-US" smtClean="0"/>
              <a:t>48</a:t>
            </a:fld>
            <a:endParaRPr lang="zh-CN" altLang="en-US"/>
          </a:p>
        </p:txBody>
      </p:sp>
      <p:sp>
        <p:nvSpPr>
          <p:cNvPr id="32" name="文本框 31">
            <a:extLst>
              <a:ext uri="{FF2B5EF4-FFF2-40B4-BE49-F238E27FC236}">
                <a16:creationId xmlns:a16="http://schemas.microsoft.com/office/drawing/2014/main" id="{0086AD27-E0A9-C166-F546-2A9530D7667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64D3FFB1-AE44-D137-8D95-0EF5A25445DB}"/>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2. Automated Mesh Generation (</a:t>
            </a:r>
            <a:r>
              <a:rPr kumimoji="1" lang="en-US" altLang="zh-CN" sz="2000" b="1" dirty="0" err="1"/>
              <a:t>Gmsh</a:t>
            </a:r>
            <a:r>
              <a:rPr kumimoji="1" lang="en-US" altLang="zh-CN" sz="2000" b="1" dirty="0"/>
              <a:t> + Python)</a:t>
            </a:r>
          </a:p>
        </p:txBody>
      </p:sp>
      <p:sp>
        <p:nvSpPr>
          <p:cNvPr id="5" name="文本框 4">
            <a:extLst>
              <a:ext uri="{FF2B5EF4-FFF2-40B4-BE49-F238E27FC236}">
                <a16:creationId xmlns:a16="http://schemas.microsoft.com/office/drawing/2014/main" id="{0994F733-807F-7BDF-EF0D-CD5748FE136E}"/>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2900636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1BF12D-933D-0510-FC83-2981979B44C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342EF7-5DED-34CD-9059-6F7C5FF0063E}"/>
              </a:ext>
            </a:extLst>
          </p:cNvPr>
          <p:cNvSpPr>
            <a:spLocks noGrp="1"/>
          </p:cNvSpPr>
          <p:nvPr>
            <p:ph type="sldNum" sz="quarter" idx="12"/>
          </p:nvPr>
        </p:nvSpPr>
        <p:spPr/>
        <p:txBody>
          <a:bodyPr/>
          <a:lstStyle/>
          <a:p>
            <a:fld id="{8D04ACF1-8115-4F2A-BC52-125D9799F304}" type="slidenum">
              <a:rPr lang="zh-CN" altLang="en-US" smtClean="0"/>
              <a:t>49</a:t>
            </a:fld>
            <a:endParaRPr lang="zh-CN" altLang="en-US"/>
          </a:p>
        </p:txBody>
      </p:sp>
      <p:sp>
        <p:nvSpPr>
          <p:cNvPr id="32" name="文本框 31">
            <a:extLst>
              <a:ext uri="{FF2B5EF4-FFF2-40B4-BE49-F238E27FC236}">
                <a16:creationId xmlns:a16="http://schemas.microsoft.com/office/drawing/2014/main" id="{1D0D5FF4-8AD9-4A5D-9DCB-F55063096BF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3" name="文本框 2">
            <a:extLst>
              <a:ext uri="{FF2B5EF4-FFF2-40B4-BE49-F238E27FC236}">
                <a16:creationId xmlns:a16="http://schemas.microsoft.com/office/drawing/2014/main" id="{BD4CBA47-09A0-778C-4724-FEA325D06F8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
        <p:nvSpPr>
          <p:cNvPr id="5" name="文本框 4">
            <a:extLst>
              <a:ext uri="{FF2B5EF4-FFF2-40B4-BE49-F238E27FC236}">
                <a16:creationId xmlns:a16="http://schemas.microsoft.com/office/drawing/2014/main" id="{0420B914-A730-CB08-DFB7-4F79DD39471F}"/>
              </a:ext>
            </a:extLst>
          </p:cNvPr>
          <p:cNvSpPr txBox="1"/>
          <p:nvPr/>
        </p:nvSpPr>
        <p:spPr>
          <a:xfrm>
            <a:off x="5588678" y="29180"/>
            <a:ext cx="818144" cy="369332"/>
          </a:xfrm>
          <a:prstGeom prst="rect">
            <a:avLst/>
          </a:prstGeom>
          <a:noFill/>
        </p:spPr>
        <p:txBody>
          <a:bodyPr wrap="square" rtlCol="0">
            <a:spAutoFit/>
          </a:bodyPr>
          <a:lstStyle/>
          <a:p>
            <a:r>
              <a:rPr lang="en-US" altLang="zh-CN" dirty="0">
                <a:solidFill>
                  <a:srgbClr val="FF0000"/>
                </a:solidFill>
              </a:rPr>
              <a:t>09/09</a:t>
            </a:r>
            <a:endParaRPr lang="zh-CN" altLang="en-US" dirty="0">
              <a:solidFill>
                <a:srgbClr val="FF0000"/>
              </a:solidFill>
            </a:endParaRPr>
          </a:p>
        </p:txBody>
      </p:sp>
    </p:spTree>
    <p:extLst>
      <p:ext uri="{BB962C8B-B14F-4D97-AF65-F5344CB8AC3E}">
        <p14:creationId xmlns:p14="http://schemas.microsoft.com/office/powerpoint/2010/main" val="5258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A97E-560C-A73B-E74D-147D96A9ACD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D7EB1DA-89CD-E5E9-BEE2-AFDBBAA8C263}"/>
              </a:ext>
            </a:extLst>
          </p:cNvPr>
          <p:cNvSpPr>
            <a:spLocks noGrp="1"/>
          </p:cNvSpPr>
          <p:nvPr>
            <p:ph type="sldNum" sz="quarter" idx="12"/>
          </p:nvPr>
        </p:nvSpPr>
        <p:spPr/>
        <p:txBody>
          <a:bodyPr/>
          <a:lstStyle/>
          <a:p>
            <a:fld id="{8D04ACF1-8115-4F2A-BC52-125D9799F304}" type="slidenum">
              <a:rPr lang="zh-CN" altLang="en-US" smtClean="0"/>
              <a:t>5</a:t>
            </a:fld>
            <a:endParaRPr lang="zh-CN" altLang="en-US"/>
          </a:p>
        </p:txBody>
      </p:sp>
      <p:sp>
        <p:nvSpPr>
          <p:cNvPr id="4" name="文本框 3">
            <a:extLst>
              <a:ext uri="{FF2B5EF4-FFF2-40B4-BE49-F238E27FC236}">
                <a16:creationId xmlns:a16="http://schemas.microsoft.com/office/drawing/2014/main" id="{EBF7E69B-EB56-512A-6725-1AAE4778DCE3}"/>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a:extLst>
              <a:ext uri="{FF2B5EF4-FFF2-40B4-BE49-F238E27FC236}">
                <a16:creationId xmlns:a16="http://schemas.microsoft.com/office/drawing/2014/main" id="{9E99CC28-6D1F-FCD9-0068-1E7CEF8F9FCB}"/>
              </a:ext>
            </a:extLst>
          </p:cNvPr>
          <p:cNvPicPr>
            <a:picLocks noChangeAspect="1"/>
          </p:cNvPicPr>
          <p:nvPr/>
        </p:nvPicPr>
        <p:blipFill>
          <a:blip r:embed="rId3"/>
          <a:srcRect l="3815" t="10326"/>
          <a:stretch>
            <a:fillRect/>
          </a:stretch>
        </p:blipFill>
        <p:spPr>
          <a:xfrm>
            <a:off x="191604" y="1237033"/>
            <a:ext cx="6134029" cy="3588690"/>
          </a:xfrm>
          <a:prstGeom prst="rect">
            <a:avLst/>
          </a:prstGeom>
        </p:spPr>
      </p:pic>
      <p:sp>
        <p:nvSpPr>
          <p:cNvPr id="7" name="文本框 6">
            <a:extLst>
              <a:ext uri="{FF2B5EF4-FFF2-40B4-BE49-F238E27FC236}">
                <a16:creationId xmlns:a16="http://schemas.microsoft.com/office/drawing/2014/main" id="{12B402E9-280E-02B2-A50C-F8E9EC9B0931}"/>
              </a:ext>
            </a:extLst>
          </p:cNvPr>
          <p:cNvSpPr txBox="1"/>
          <p:nvPr/>
        </p:nvSpPr>
        <p:spPr>
          <a:xfrm>
            <a:off x="1034883" y="4837886"/>
            <a:ext cx="4661068"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2 :Role of Smooth Muscle Cell Phenotypic Transition in Cerebral Aneurysm Formation and Rupture </a:t>
            </a:r>
            <a:r>
              <a:rPr kumimoji="1" lang="en-US" altLang="zh-CN" sz="1200" i="1" baseline="30000" dirty="0"/>
              <a:t>[2] </a:t>
            </a:r>
            <a:endParaRPr kumimoji="1" lang="zh-CN" altLang="en-US" sz="1200" i="1" dirty="0">
              <a:solidFill>
                <a:schemeClr val="tx1">
                  <a:lumMod val="65000"/>
                  <a:lumOff val="35000"/>
                </a:schemeClr>
              </a:solidFill>
            </a:endParaRPr>
          </a:p>
        </p:txBody>
      </p:sp>
      <p:sp>
        <p:nvSpPr>
          <p:cNvPr id="8" name="文本框 7">
            <a:extLst>
              <a:ext uri="{FF2B5EF4-FFF2-40B4-BE49-F238E27FC236}">
                <a16:creationId xmlns:a16="http://schemas.microsoft.com/office/drawing/2014/main" id="{2207C752-FA88-DCCB-2CBD-64CF660E720D}"/>
              </a:ext>
            </a:extLst>
          </p:cNvPr>
          <p:cNvSpPr txBox="1"/>
          <p:nvPr/>
        </p:nvSpPr>
        <p:spPr>
          <a:xfrm>
            <a:off x="-50542" y="6207272"/>
            <a:ext cx="8975467" cy="707886"/>
          </a:xfrm>
          <a:prstGeom prst="rect">
            <a:avLst/>
          </a:prstGeom>
          <a:noFill/>
        </p:spPr>
        <p:txBody>
          <a:bodyPr wrap="square">
            <a:spAutoFit/>
          </a:bodyPr>
          <a:lstStyle/>
          <a:p>
            <a:r>
              <a:rPr lang="en-US" altLang="zh-CN" sz="800" i="1" dirty="0"/>
              <a:t>[2] Starke, Robert M., et al. "Vascular smooth muscle cells in cerebral aneurysm pathogenesis." Translational stroke research 5.3 (2014): 338-346.</a:t>
            </a:r>
          </a:p>
          <a:p>
            <a:r>
              <a:rPr lang="en-US" altLang="zh-CN" sz="800" i="1" dirty="0"/>
              <a:t>[3] Zhang, Xue-Jing, et al. "Asymmetrical than symmetrical cerebral arterial bifurcations are more vulnerable to aneurysm presence." Scientific Reports 9.1 (2019): 17144.</a:t>
            </a:r>
          </a:p>
          <a:p>
            <a:r>
              <a:rPr lang="en-US" altLang="zh-CN" sz="800" i="1" dirty="0"/>
              <a:t>[4] Lauric, Alexandra, et al. "Curvature effect on hemodynamic conditions at the inner bend of the carotid siphon and its relation to aneurysm formation." Journal of biomechanics 47.12 (2014): 3018-3027.</a:t>
            </a:r>
          </a:p>
          <a:p>
            <a:r>
              <a:rPr lang="en-US" altLang="zh-CN" sz="800" i="1" dirty="0"/>
              <a:t>[5] </a:t>
            </a:r>
            <a:r>
              <a:rPr lang="en-US" altLang="zh-CN" sz="800" i="1" dirty="0" err="1"/>
              <a:t>Cevik</a:t>
            </a:r>
            <a:r>
              <a:rPr lang="en-US" altLang="zh-CN" sz="800" i="1" dirty="0"/>
              <a:t>, Yigit, et al. "Investigation of the morphometric characteristics of internal carotid artery between sexes and in patients with intracranial aneurysms." Surgical and Radiologic Anatomy 46.6 (2024): 859-869.</a:t>
            </a:r>
            <a:endParaRPr lang="zh-CN" altLang="en-US" sz="800" i="1" dirty="0"/>
          </a:p>
        </p:txBody>
      </p:sp>
      <p:sp>
        <p:nvSpPr>
          <p:cNvPr id="9" name="矩形: 圆角 8">
            <a:extLst>
              <a:ext uri="{FF2B5EF4-FFF2-40B4-BE49-F238E27FC236}">
                <a16:creationId xmlns:a16="http://schemas.microsoft.com/office/drawing/2014/main" id="{6A7450A0-0649-1584-79B7-48A7C24CD3A0}"/>
              </a:ext>
            </a:extLst>
          </p:cNvPr>
          <p:cNvSpPr/>
          <p:nvPr/>
        </p:nvSpPr>
        <p:spPr>
          <a:xfrm>
            <a:off x="83804" y="1074329"/>
            <a:ext cx="6300317" cy="4306608"/>
          </a:xfrm>
          <a:prstGeom prst="roundRect">
            <a:avLst>
              <a:gd name="adj" fmla="val 8192"/>
            </a:avLst>
          </a:prstGeom>
          <a:noFill/>
          <a:ln w="38100" cap="flat" cmpd="sng" algn="ctr">
            <a:solidFill>
              <a:schemeClr val="accent6">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4461F3E-28FD-21F3-49D3-F02C449535ED}"/>
              </a:ext>
            </a:extLst>
          </p:cNvPr>
          <p:cNvPicPr>
            <a:picLocks noChangeAspect="1"/>
          </p:cNvPicPr>
          <p:nvPr/>
        </p:nvPicPr>
        <p:blipFill>
          <a:blip r:embed="rId4"/>
          <a:stretch>
            <a:fillRect/>
          </a:stretch>
        </p:blipFill>
        <p:spPr>
          <a:xfrm>
            <a:off x="7791796" y="1030518"/>
            <a:ext cx="1133129" cy="1191908"/>
          </a:xfrm>
          <a:prstGeom prst="rect">
            <a:avLst/>
          </a:prstGeom>
        </p:spPr>
      </p:pic>
      <p:pic>
        <p:nvPicPr>
          <p:cNvPr id="15" name="图片 14">
            <a:extLst>
              <a:ext uri="{FF2B5EF4-FFF2-40B4-BE49-F238E27FC236}">
                <a16:creationId xmlns:a16="http://schemas.microsoft.com/office/drawing/2014/main" id="{3F562D20-88E9-F9E8-04CF-990562417A57}"/>
              </a:ext>
            </a:extLst>
          </p:cNvPr>
          <p:cNvPicPr>
            <a:picLocks noChangeAspect="1"/>
          </p:cNvPicPr>
          <p:nvPr/>
        </p:nvPicPr>
        <p:blipFill>
          <a:blip r:embed="rId5"/>
          <a:srcRect t="14489"/>
          <a:stretch>
            <a:fillRect/>
          </a:stretch>
        </p:blipFill>
        <p:spPr>
          <a:xfrm>
            <a:off x="6600667" y="1132226"/>
            <a:ext cx="1191129" cy="1053016"/>
          </a:xfrm>
          <a:prstGeom prst="rect">
            <a:avLst/>
          </a:prstGeom>
        </p:spPr>
      </p:pic>
      <p:pic>
        <p:nvPicPr>
          <p:cNvPr id="17" name="图片 16">
            <a:extLst>
              <a:ext uri="{FF2B5EF4-FFF2-40B4-BE49-F238E27FC236}">
                <a16:creationId xmlns:a16="http://schemas.microsoft.com/office/drawing/2014/main" id="{2A617AFC-0942-4C79-CCFC-DE6DB7977A60}"/>
              </a:ext>
            </a:extLst>
          </p:cNvPr>
          <p:cNvPicPr>
            <a:picLocks noChangeAspect="1"/>
          </p:cNvPicPr>
          <p:nvPr/>
        </p:nvPicPr>
        <p:blipFill>
          <a:blip r:embed="rId6"/>
          <a:stretch>
            <a:fillRect/>
          </a:stretch>
        </p:blipFill>
        <p:spPr>
          <a:xfrm>
            <a:off x="7537443" y="476210"/>
            <a:ext cx="543001" cy="571580"/>
          </a:xfrm>
          <a:prstGeom prst="rect">
            <a:avLst/>
          </a:prstGeom>
        </p:spPr>
      </p:pic>
      <p:sp>
        <p:nvSpPr>
          <p:cNvPr id="18" name="文本框 17">
            <a:extLst>
              <a:ext uri="{FF2B5EF4-FFF2-40B4-BE49-F238E27FC236}">
                <a16:creationId xmlns:a16="http://schemas.microsoft.com/office/drawing/2014/main" id="{EFD0A027-3DBB-4053-62DA-12FE81120710}"/>
              </a:ext>
            </a:extLst>
          </p:cNvPr>
          <p:cNvSpPr txBox="1"/>
          <p:nvPr/>
        </p:nvSpPr>
        <p:spPr>
          <a:xfrm>
            <a:off x="7038136" y="2271120"/>
            <a:ext cx="1592552" cy="369332"/>
          </a:xfrm>
          <a:prstGeom prst="rect">
            <a:avLst/>
          </a:prstGeom>
          <a:noFill/>
        </p:spPr>
        <p:txBody>
          <a:bodyPr wrap="none" rtlCol="0">
            <a:spAutoFit/>
          </a:bodyPr>
          <a:lstStyle/>
          <a:p>
            <a:r>
              <a:rPr lang="en-US" altLang="zh-CN" b="1" dirty="0"/>
              <a:t>Bifurcation</a:t>
            </a:r>
            <a:r>
              <a:rPr kumimoji="1" lang="en-US" altLang="zh-CN" b="1" baseline="30000" dirty="0"/>
              <a:t> [3] </a:t>
            </a:r>
            <a:endParaRPr lang="zh-CN" altLang="en-US" b="1" dirty="0"/>
          </a:p>
        </p:txBody>
      </p:sp>
      <p:pic>
        <p:nvPicPr>
          <p:cNvPr id="20" name="图片 19">
            <a:extLst>
              <a:ext uri="{FF2B5EF4-FFF2-40B4-BE49-F238E27FC236}">
                <a16:creationId xmlns:a16="http://schemas.microsoft.com/office/drawing/2014/main" id="{F6984BBA-CFF5-7CD2-57B0-C5192E8B800B}"/>
              </a:ext>
            </a:extLst>
          </p:cNvPr>
          <p:cNvPicPr>
            <a:picLocks noChangeAspect="1"/>
          </p:cNvPicPr>
          <p:nvPr/>
        </p:nvPicPr>
        <p:blipFill>
          <a:blip r:embed="rId7"/>
          <a:stretch>
            <a:fillRect/>
          </a:stretch>
        </p:blipFill>
        <p:spPr>
          <a:xfrm>
            <a:off x="6577556" y="2907247"/>
            <a:ext cx="2462773" cy="1865100"/>
          </a:xfrm>
          <a:prstGeom prst="rect">
            <a:avLst/>
          </a:prstGeom>
        </p:spPr>
      </p:pic>
      <p:sp>
        <p:nvSpPr>
          <p:cNvPr id="21" name="文本框 20">
            <a:extLst>
              <a:ext uri="{FF2B5EF4-FFF2-40B4-BE49-F238E27FC236}">
                <a16:creationId xmlns:a16="http://schemas.microsoft.com/office/drawing/2014/main" id="{D12BDC3C-BD80-B9DC-23B8-3FBA34D42BDB}"/>
              </a:ext>
            </a:extLst>
          </p:cNvPr>
          <p:cNvSpPr txBox="1"/>
          <p:nvPr/>
        </p:nvSpPr>
        <p:spPr>
          <a:xfrm>
            <a:off x="7386619" y="4910847"/>
            <a:ext cx="971741" cy="369332"/>
          </a:xfrm>
          <a:prstGeom prst="rect">
            <a:avLst/>
          </a:prstGeom>
          <a:noFill/>
        </p:spPr>
        <p:txBody>
          <a:bodyPr wrap="none" rtlCol="0">
            <a:spAutoFit/>
          </a:bodyPr>
          <a:lstStyle/>
          <a:p>
            <a:r>
              <a:rPr lang="en-US" altLang="zh-CN" b="1" dirty="0"/>
              <a:t>Bend</a:t>
            </a:r>
            <a:r>
              <a:rPr kumimoji="1" lang="en-US" altLang="zh-CN" b="1" baseline="30000" dirty="0"/>
              <a:t> [4] </a:t>
            </a:r>
            <a:endParaRPr lang="zh-CN" altLang="en-US" b="1" dirty="0"/>
          </a:p>
        </p:txBody>
      </p:sp>
      <p:sp>
        <p:nvSpPr>
          <p:cNvPr id="22" name="文本框 21">
            <a:extLst>
              <a:ext uri="{FF2B5EF4-FFF2-40B4-BE49-F238E27FC236}">
                <a16:creationId xmlns:a16="http://schemas.microsoft.com/office/drawing/2014/main" id="{F37C59C8-8BB2-E935-6B26-D4F7AC69BA3B}"/>
              </a:ext>
            </a:extLst>
          </p:cNvPr>
          <p:cNvSpPr txBox="1"/>
          <p:nvPr/>
        </p:nvSpPr>
        <p:spPr>
          <a:xfrm>
            <a:off x="191604" y="5414339"/>
            <a:ext cx="8848725" cy="369332"/>
          </a:xfrm>
          <a:prstGeom prst="rect">
            <a:avLst/>
          </a:prstGeom>
          <a:noFill/>
        </p:spPr>
        <p:txBody>
          <a:bodyPr wrap="square" rtlCol="0">
            <a:spAutoFit/>
          </a:bodyPr>
          <a:lstStyle/>
          <a:p>
            <a:r>
              <a:rPr kumimoji="1" lang="en-US" altLang="zh-CN" dirty="0"/>
              <a:t>Aneurysm formation is influenced by the anatomical structure of blood vessels</a:t>
            </a:r>
            <a:r>
              <a:rPr kumimoji="1" lang="en-US" altLang="zh-CN" b="1" baseline="30000" dirty="0"/>
              <a:t> </a:t>
            </a:r>
            <a:r>
              <a:rPr kumimoji="1" lang="en-US" altLang="zh-CN" baseline="30000" dirty="0"/>
              <a:t>[4][5] </a:t>
            </a:r>
            <a:endParaRPr kumimoji="1" lang="zh-CN" altLang="en-US" dirty="0"/>
          </a:p>
        </p:txBody>
      </p:sp>
      <p:sp>
        <p:nvSpPr>
          <p:cNvPr id="23" name="文本框 22">
            <a:extLst>
              <a:ext uri="{FF2B5EF4-FFF2-40B4-BE49-F238E27FC236}">
                <a16:creationId xmlns:a16="http://schemas.microsoft.com/office/drawing/2014/main" id="{3BEDDFD1-89DD-036C-8B37-1CE1CACB50D5}"/>
              </a:ext>
            </a:extLst>
          </p:cNvPr>
          <p:cNvSpPr txBox="1"/>
          <p:nvPr/>
        </p:nvSpPr>
        <p:spPr>
          <a:xfrm>
            <a:off x="2013297" y="5748540"/>
            <a:ext cx="3886200" cy="369332"/>
          </a:xfrm>
          <a:prstGeom prst="rect">
            <a:avLst/>
          </a:prstGeom>
          <a:noFill/>
        </p:spPr>
        <p:txBody>
          <a:bodyPr wrap="square" rtlCol="0">
            <a:spAutoFit/>
          </a:bodyPr>
          <a:lstStyle/>
          <a:p>
            <a:r>
              <a:rPr kumimoji="1" lang="en-US" altLang="zh-CN" dirty="0">
                <a:solidFill>
                  <a:schemeClr val="tx2">
                    <a:lumMod val="50000"/>
                    <a:lumOff val="50000"/>
                  </a:schemeClr>
                </a:solidFill>
              </a:rPr>
              <a:t>Age,  Sex,  Lifestyle habits,  Heredity...</a:t>
            </a:r>
            <a:endParaRPr kumimoji="1" lang="zh-CN" altLang="en-US" dirty="0">
              <a:solidFill>
                <a:schemeClr val="tx2">
                  <a:lumMod val="50000"/>
                  <a:lumOff val="50000"/>
                </a:schemeClr>
              </a:solidFill>
            </a:endParaRPr>
          </a:p>
        </p:txBody>
      </p:sp>
      <p:sp>
        <p:nvSpPr>
          <p:cNvPr id="24" name="圆角矩形 9">
            <a:extLst>
              <a:ext uri="{FF2B5EF4-FFF2-40B4-BE49-F238E27FC236}">
                <a16:creationId xmlns:a16="http://schemas.microsoft.com/office/drawing/2014/main" id="{A9D91EBF-7632-4A8E-E8B1-372CA837B9CD}"/>
              </a:ext>
            </a:extLst>
          </p:cNvPr>
          <p:cNvSpPr/>
          <p:nvPr/>
        </p:nvSpPr>
        <p:spPr>
          <a:xfrm>
            <a:off x="7557135" y="466095"/>
            <a:ext cx="1406928" cy="419298"/>
          </a:xfrm>
          <a:prstGeom prst="roundRect">
            <a:avLst/>
          </a:prstGeom>
          <a:solidFill>
            <a:schemeClr val="accent5">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Diseases</a:t>
            </a:r>
            <a:endParaRPr kumimoji="1" lang="zh-CN" altLang="en-US" sz="1600" b="1" dirty="0"/>
          </a:p>
        </p:txBody>
      </p:sp>
      <p:sp>
        <p:nvSpPr>
          <p:cNvPr id="3" name="文本框 2">
            <a:extLst>
              <a:ext uri="{FF2B5EF4-FFF2-40B4-BE49-F238E27FC236}">
                <a16:creationId xmlns:a16="http://schemas.microsoft.com/office/drawing/2014/main" id="{957F42CF-EDE7-3629-B8A9-81039D601757}"/>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2148181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08C4A7E-6515-0FD1-6FBB-6D432BF9F7C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29A68DC-6EAC-9627-08E6-ECF9500E6EA5}"/>
              </a:ext>
            </a:extLst>
          </p:cNvPr>
          <p:cNvSpPr>
            <a:spLocks noGrp="1"/>
          </p:cNvSpPr>
          <p:nvPr>
            <p:ph type="sldNum" sz="quarter" idx="12"/>
          </p:nvPr>
        </p:nvSpPr>
        <p:spPr/>
        <p:txBody>
          <a:bodyPr/>
          <a:lstStyle/>
          <a:p>
            <a:fld id="{8D04ACF1-8115-4F2A-BC52-125D9799F304}" type="slidenum">
              <a:rPr lang="zh-CN" altLang="en-US" smtClean="0"/>
              <a:t>50</a:t>
            </a:fld>
            <a:endParaRPr lang="zh-CN" altLang="en-US"/>
          </a:p>
        </p:txBody>
      </p:sp>
      <p:sp>
        <p:nvSpPr>
          <p:cNvPr id="27" name="文本框 26">
            <a:extLst>
              <a:ext uri="{FF2B5EF4-FFF2-40B4-BE49-F238E27FC236}">
                <a16:creationId xmlns:a16="http://schemas.microsoft.com/office/drawing/2014/main" id="{662FAF71-A010-2B5F-720E-3CD079238EFF}"/>
              </a:ext>
            </a:extLst>
          </p:cNvPr>
          <p:cNvSpPr txBox="1"/>
          <p:nvPr/>
        </p:nvSpPr>
        <p:spPr>
          <a:xfrm>
            <a:off x="217705" y="1059703"/>
            <a:ext cx="2447621" cy="584775"/>
          </a:xfrm>
          <a:prstGeom prst="rect">
            <a:avLst/>
          </a:prstGeom>
          <a:noFill/>
        </p:spPr>
        <p:txBody>
          <a:bodyPr wrap="square" rtlCol="0">
            <a:spAutoFit/>
          </a:bodyPr>
          <a:lstStyle/>
          <a:p>
            <a:pPr algn="ctr"/>
            <a:r>
              <a:rPr lang="en-US" altLang="zh-CN" sz="1600" dirty="0"/>
              <a:t>Reference CFD Mesh (Gmesh)</a:t>
            </a:r>
            <a:endParaRPr lang="zh-CN" altLang="en-US" sz="1600" dirty="0"/>
          </a:p>
        </p:txBody>
      </p:sp>
      <p:sp>
        <p:nvSpPr>
          <p:cNvPr id="34" name="矩形 33">
            <a:extLst>
              <a:ext uri="{FF2B5EF4-FFF2-40B4-BE49-F238E27FC236}">
                <a16:creationId xmlns:a16="http://schemas.microsoft.com/office/drawing/2014/main" id="{93B017A7-7A74-6CC2-F2BC-45EDC8B0E8B2}"/>
              </a:ext>
            </a:extLst>
          </p:cNvPr>
          <p:cNvSpPr/>
          <p:nvPr/>
        </p:nvSpPr>
        <p:spPr>
          <a:xfrm>
            <a:off x="2793372" y="1144688"/>
            <a:ext cx="3943708" cy="472773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350"/>
          </a:p>
        </p:txBody>
      </p:sp>
      <p:sp>
        <p:nvSpPr>
          <p:cNvPr id="35" name="文本框 34">
            <a:extLst>
              <a:ext uri="{FF2B5EF4-FFF2-40B4-BE49-F238E27FC236}">
                <a16:creationId xmlns:a16="http://schemas.microsoft.com/office/drawing/2014/main" id="{DA7A6CAC-A4D3-196F-01DC-E40A424384F1}"/>
              </a:ext>
            </a:extLst>
          </p:cNvPr>
          <p:cNvSpPr txBox="1"/>
          <p:nvPr/>
        </p:nvSpPr>
        <p:spPr>
          <a:xfrm>
            <a:off x="3661263" y="1263643"/>
            <a:ext cx="2248355" cy="338554"/>
          </a:xfrm>
          <a:prstGeom prst="rect">
            <a:avLst/>
          </a:prstGeom>
          <a:noFill/>
        </p:spPr>
        <p:txBody>
          <a:bodyPr wrap="square" rtlCol="0">
            <a:spAutoFit/>
          </a:bodyPr>
          <a:lstStyle/>
          <a:p>
            <a:r>
              <a:rPr lang="en-US" altLang="zh-CN" sz="1600" dirty="0"/>
              <a:t>Reference CFD mesh</a:t>
            </a:r>
          </a:p>
        </p:txBody>
      </p:sp>
      <p:sp>
        <p:nvSpPr>
          <p:cNvPr id="36" name="箭头: 右 35">
            <a:extLst>
              <a:ext uri="{FF2B5EF4-FFF2-40B4-BE49-F238E27FC236}">
                <a16:creationId xmlns:a16="http://schemas.microsoft.com/office/drawing/2014/main" id="{9E2637DA-29C0-7517-9ABF-259E92DEF078}"/>
              </a:ext>
            </a:extLst>
          </p:cNvPr>
          <p:cNvSpPr/>
          <p:nvPr/>
        </p:nvSpPr>
        <p:spPr>
          <a:xfrm rot="5400000">
            <a:off x="4501033" y="163898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7" name="文本框 36">
            <a:extLst>
              <a:ext uri="{FF2B5EF4-FFF2-40B4-BE49-F238E27FC236}">
                <a16:creationId xmlns:a16="http://schemas.microsoft.com/office/drawing/2014/main" id="{FDB20B79-0AB0-8AF4-06E7-089B6968618E}"/>
              </a:ext>
            </a:extLst>
          </p:cNvPr>
          <p:cNvSpPr txBox="1"/>
          <p:nvPr/>
        </p:nvSpPr>
        <p:spPr>
          <a:xfrm>
            <a:off x="3661263" y="2131699"/>
            <a:ext cx="2398257" cy="338554"/>
          </a:xfrm>
          <a:prstGeom prst="rect">
            <a:avLst/>
          </a:prstGeom>
          <a:noFill/>
        </p:spPr>
        <p:txBody>
          <a:bodyPr wrap="square" rtlCol="0">
            <a:spAutoFit/>
          </a:bodyPr>
          <a:lstStyle/>
          <a:p>
            <a:r>
              <a:rPr lang="en-US" altLang="zh-CN" sz="1600" dirty="0"/>
              <a:t>Extract surface mesh</a:t>
            </a:r>
          </a:p>
        </p:txBody>
      </p:sp>
      <p:sp>
        <p:nvSpPr>
          <p:cNvPr id="39" name="文本框 38">
            <a:extLst>
              <a:ext uri="{FF2B5EF4-FFF2-40B4-BE49-F238E27FC236}">
                <a16:creationId xmlns:a16="http://schemas.microsoft.com/office/drawing/2014/main" id="{E18E5E74-F015-E677-EDA2-06AC451F7CF6}"/>
              </a:ext>
            </a:extLst>
          </p:cNvPr>
          <p:cNvSpPr txBox="1"/>
          <p:nvPr/>
        </p:nvSpPr>
        <p:spPr>
          <a:xfrm>
            <a:off x="2997492" y="3010402"/>
            <a:ext cx="3526477" cy="584775"/>
          </a:xfrm>
          <a:prstGeom prst="rect">
            <a:avLst/>
          </a:prstGeom>
          <a:noFill/>
        </p:spPr>
        <p:txBody>
          <a:bodyPr wrap="square" rtlCol="0">
            <a:spAutoFit/>
          </a:bodyPr>
          <a:lstStyle/>
          <a:p>
            <a:pPr algn="ctr"/>
            <a:r>
              <a:rPr lang="en-US" altLang="zh-CN" sz="1600" dirty="0"/>
              <a:t>Construct the relationship between the centerline and the surface mesh</a:t>
            </a:r>
          </a:p>
        </p:txBody>
      </p:sp>
      <p:sp>
        <p:nvSpPr>
          <p:cNvPr id="41" name="文本框 40">
            <a:extLst>
              <a:ext uri="{FF2B5EF4-FFF2-40B4-BE49-F238E27FC236}">
                <a16:creationId xmlns:a16="http://schemas.microsoft.com/office/drawing/2014/main" id="{CA2C395F-61BC-7CB3-9CB6-BC765548DB50}"/>
              </a:ext>
            </a:extLst>
          </p:cNvPr>
          <p:cNvSpPr txBox="1"/>
          <p:nvPr/>
        </p:nvSpPr>
        <p:spPr>
          <a:xfrm>
            <a:off x="2955302" y="4086558"/>
            <a:ext cx="3660276" cy="338554"/>
          </a:xfrm>
          <a:prstGeom prst="rect">
            <a:avLst/>
          </a:prstGeom>
          <a:noFill/>
        </p:spPr>
        <p:txBody>
          <a:bodyPr wrap="square" rtlCol="0">
            <a:spAutoFit/>
          </a:bodyPr>
          <a:lstStyle/>
          <a:p>
            <a:pPr algn="ctr"/>
            <a:r>
              <a:rPr lang="en-US" altLang="zh-CN" sz="1600" dirty="0"/>
              <a:t>Deformation of the vascular centerline</a:t>
            </a:r>
          </a:p>
        </p:txBody>
      </p:sp>
      <p:sp>
        <p:nvSpPr>
          <p:cNvPr id="43" name="文本框 42">
            <a:extLst>
              <a:ext uri="{FF2B5EF4-FFF2-40B4-BE49-F238E27FC236}">
                <a16:creationId xmlns:a16="http://schemas.microsoft.com/office/drawing/2014/main" id="{2A0B3003-D920-2F70-7440-A6ACAFFCC5FD}"/>
              </a:ext>
            </a:extLst>
          </p:cNvPr>
          <p:cNvSpPr txBox="1"/>
          <p:nvPr/>
        </p:nvSpPr>
        <p:spPr>
          <a:xfrm>
            <a:off x="2852483" y="4858904"/>
            <a:ext cx="3763095" cy="830997"/>
          </a:xfrm>
          <a:prstGeom prst="rect">
            <a:avLst/>
          </a:prstGeom>
          <a:noFill/>
        </p:spPr>
        <p:txBody>
          <a:bodyPr wrap="square" rtlCol="0">
            <a:spAutoFit/>
          </a:bodyPr>
          <a:lstStyle/>
          <a:p>
            <a:pPr algn="ctr"/>
            <a:r>
              <a:rPr lang="en-US" altLang="zh-CN" sz="1600" dirty="0"/>
              <a:t>Deform the reference mesh using the correspondence between the centerline and the surface mesh</a:t>
            </a:r>
          </a:p>
        </p:txBody>
      </p:sp>
      <p:sp>
        <p:nvSpPr>
          <p:cNvPr id="46" name="文本框 45">
            <a:extLst>
              <a:ext uri="{FF2B5EF4-FFF2-40B4-BE49-F238E27FC236}">
                <a16:creationId xmlns:a16="http://schemas.microsoft.com/office/drawing/2014/main" id="{22B521E2-FF1C-12BE-FD15-9D706848DC61}"/>
              </a:ext>
            </a:extLst>
          </p:cNvPr>
          <p:cNvSpPr txBox="1"/>
          <p:nvPr/>
        </p:nvSpPr>
        <p:spPr>
          <a:xfrm>
            <a:off x="6696379" y="1059703"/>
            <a:ext cx="2447621" cy="584775"/>
          </a:xfrm>
          <a:prstGeom prst="rect">
            <a:avLst/>
          </a:prstGeom>
          <a:noFill/>
        </p:spPr>
        <p:txBody>
          <a:bodyPr wrap="square" rtlCol="0">
            <a:spAutoFit/>
          </a:bodyPr>
          <a:lstStyle/>
          <a:p>
            <a:pPr algn="ctr"/>
            <a:r>
              <a:rPr lang="en-US" altLang="ja-JP" sz="1600" dirty="0"/>
              <a:t>Target</a:t>
            </a:r>
            <a:r>
              <a:rPr lang="en-US" altLang="zh-CN" sz="1600" dirty="0"/>
              <a:t> CFD Mesh </a:t>
            </a:r>
          </a:p>
          <a:p>
            <a:pPr algn="ctr"/>
            <a:r>
              <a:rPr lang="en-US" altLang="zh-CN" sz="1600" dirty="0"/>
              <a:t>(Gmesh)</a:t>
            </a:r>
            <a:endParaRPr lang="zh-CN" altLang="en-US" sz="1600" dirty="0"/>
          </a:p>
        </p:txBody>
      </p:sp>
      <p:pic>
        <p:nvPicPr>
          <p:cNvPr id="49" name="图片 48" descr="卡通人物&#10;&#10;AI 生成的内容可能不正确。">
            <a:extLst>
              <a:ext uri="{FF2B5EF4-FFF2-40B4-BE49-F238E27FC236}">
                <a16:creationId xmlns:a16="http://schemas.microsoft.com/office/drawing/2014/main" id="{91CDA29C-6224-B8EF-449E-B93CA3414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879" y="1556387"/>
            <a:ext cx="2121677" cy="3507927"/>
          </a:xfrm>
          <a:prstGeom prst="rect">
            <a:avLst/>
          </a:prstGeom>
        </p:spPr>
      </p:pic>
      <p:pic>
        <p:nvPicPr>
          <p:cNvPr id="51" name="图片 50" descr="卡通人物&#10;&#10;AI 生成的内容可能不正确。">
            <a:extLst>
              <a:ext uri="{FF2B5EF4-FFF2-40B4-BE49-F238E27FC236}">
                <a16:creationId xmlns:a16="http://schemas.microsoft.com/office/drawing/2014/main" id="{DA06A0A0-8D5F-326A-A86D-6A491AFA2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812" y="1590543"/>
            <a:ext cx="2037693" cy="3898503"/>
          </a:xfrm>
          <a:prstGeom prst="rect">
            <a:avLst/>
          </a:prstGeom>
        </p:spPr>
      </p:pic>
      <p:sp>
        <p:nvSpPr>
          <p:cNvPr id="33" name="箭头: 右 32">
            <a:extLst>
              <a:ext uri="{FF2B5EF4-FFF2-40B4-BE49-F238E27FC236}">
                <a16:creationId xmlns:a16="http://schemas.microsoft.com/office/drawing/2014/main" id="{E0AD1BB7-8CC6-6CB3-AA9E-7462B311A43F}"/>
              </a:ext>
            </a:extLst>
          </p:cNvPr>
          <p:cNvSpPr/>
          <p:nvPr/>
        </p:nvSpPr>
        <p:spPr>
          <a:xfrm>
            <a:off x="234653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2" name="箭头: 右 32">
            <a:extLst>
              <a:ext uri="{FF2B5EF4-FFF2-40B4-BE49-F238E27FC236}">
                <a16:creationId xmlns:a16="http://schemas.microsoft.com/office/drawing/2014/main" id="{F36B2535-28A4-C900-643B-60F0202BA4D8}"/>
              </a:ext>
            </a:extLst>
          </p:cNvPr>
          <p:cNvSpPr/>
          <p:nvPr/>
        </p:nvSpPr>
        <p:spPr>
          <a:xfrm>
            <a:off x="6671877" y="3090007"/>
            <a:ext cx="574546" cy="507830"/>
          </a:xfrm>
          <a:prstGeom prst="rightArrow">
            <a:avLst/>
          </a:prstGeom>
          <a:solidFill>
            <a:schemeClr val="tx2">
              <a:lumMod val="50000"/>
              <a:lumOff val="5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dirty="0"/>
          </a:p>
        </p:txBody>
      </p:sp>
      <p:sp>
        <p:nvSpPr>
          <p:cNvPr id="54" name="箭头: 右 35">
            <a:extLst>
              <a:ext uri="{FF2B5EF4-FFF2-40B4-BE49-F238E27FC236}">
                <a16:creationId xmlns:a16="http://schemas.microsoft.com/office/drawing/2014/main" id="{44485AAE-F17B-0CE3-7780-759461D4E63C}"/>
              </a:ext>
            </a:extLst>
          </p:cNvPr>
          <p:cNvSpPr/>
          <p:nvPr/>
        </p:nvSpPr>
        <p:spPr>
          <a:xfrm rot="5400000">
            <a:off x="4501033" y="254533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5" name="箭头: 右 35">
            <a:extLst>
              <a:ext uri="{FF2B5EF4-FFF2-40B4-BE49-F238E27FC236}">
                <a16:creationId xmlns:a16="http://schemas.microsoft.com/office/drawing/2014/main" id="{57F97A74-231A-1780-5458-46FD4956831F}"/>
              </a:ext>
            </a:extLst>
          </p:cNvPr>
          <p:cNvSpPr/>
          <p:nvPr/>
        </p:nvSpPr>
        <p:spPr>
          <a:xfrm rot="5400000">
            <a:off x="4501033" y="3576252"/>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6" name="箭头: 右 35">
            <a:extLst>
              <a:ext uri="{FF2B5EF4-FFF2-40B4-BE49-F238E27FC236}">
                <a16:creationId xmlns:a16="http://schemas.microsoft.com/office/drawing/2014/main" id="{3C74DACE-718F-8550-770E-9B3C94FC336F}"/>
              </a:ext>
            </a:extLst>
          </p:cNvPr>
          <p:cNvSpPr/>
          <p:nvPr/>
        </p:nvSpPr>
        <p:spPr>
          <a:xfrm rot="5400000">
            <a:off x="4501032" y="4430026"/>
            <a:ext cx="403000" cy="44764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79F0FBEA-8BCD-5CD2-CFF1-C13506D1EA8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8D4F3C44-298C-A9D1-81D6-573ABCEB19AF}"/>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1742932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44AB79-123E-46B4-5DFD-6440C9FDF91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542D1B4-BBA2-415F-AB72-CC3F787B75A6}"/>
              </a:ext>
            </a:extLst>
          </p:cNvPr>
          <p:cNvSpPr>
            <a:spLocks noGrp="1"/>
          </p:cNvSpPr>
          <p:nvPr>
            <p:ph type="sldNum" sz="quarter" idx="12"/>
          </p:nvPr>
        </p:nvSpPr>
        <p:spPr/>
        <p:txBody>
          <a:bodyPr/>
          <a:lstStyle/>
          <a:p>
            <a:fld id="{8D04ACF1-8115-4F2A-BC52-125D9799F304}" type="slidenum">
              <a:rPr lang="zh-CN" altLang="en-US" smtClean="0"/>
              <a:t>51</a:t>
            </a:fld>
            <a:endParaRPr lang="zh-CN" altLang="en-US"/>
          </a:p>
        </p:txBody>
      </p:sp>
      <p:sp>
        <p:nvSpPr>
          <p:cNvPr id="26" name="文本框 25">
            <a:extLst>
              <a:ext uri="{FF2B5EF4-FFF2-40B4-BE49-F238E27FC236}">
                <a16:creationId xmlns:a16="http://schemas.microsoft.com/office/drawing/2014/main" id="{7D978F0B-45C4-D72A-86A8-530DC85D51B2}"/>
              </a:ext>
            </a:extLst>
          </p:cNvPr>
          <p:cNvSpPr txBox="1"/>
          <p:nvPr/>
        </p:nvSpPr>
        <p:spPr>
          <a:xfrm>
            <a:off x="0" y="810321"/>
            <a:ext cx="8271076" cy="400110"/>
          </a:xfrm>
          <a:prstGeom prst="rect">
            <a:avLst/>
          </a:prstGeom>
          <a:noFill/>
        </p:spPr>
        <p:txBody>
          <a:bodyPr wrap="square" rtlCol="0">
            <a:spAutoFit/>
          </a:bodyPr>
          <a:lstStyle/>
          <a:p>
            <a:r>
              <a:rPr lang="en-US" altLang="zh-CN" sz="2000" dirty="0"/>
              <a:t>Problem</a:t>
            </a:r>
          </a:p>
        </p:txBody>
      </p:sp>
      <p:pic>
        <p:nvPicPr>
          <p:cNvPr id="4" name="图片 3" descr="图片包含 图标&#10;&#10;AI 生成的内容可能不正确。">
            <a:extLst>
              <a:ext uri="{FF2B5EF4-FFF2-40B4-BE49-F238E27FC236}">
                <a16:creationId xmlns:a16="http://schemas.microsoft.com/office/drawing/2014/main" id="{7B726E39-1807-28DD-6B2C-E03EFA53D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8" y="1319948"/>
            <a:ext cx="2464522" cy="4680185"/>
          </a:xfrm>
          <a:prstGeom prst="rect">
            <a:avLst/>
          </a:prstGeom>
        </p:spPr>
      </p:pic>
      <p:pic>
        <p:nvPicPr>
          <p:cNvPr id="5" name="图片 4">
            <a:extLst>
              <a:ext uri="{FF2B5EF4-FFF2-40B4-BE49-F238E27FC236}">
                <a16:creationId xmlns:a16="http://schemas.microsoft.com/office/drawing/2014/main" id="{E5DA776E-EB25-DD83-6967-F9EF5D37CCA2}"/>
              </a:ext>
            </a:extLst>
          </p:cNvPr>
          <p:cNvPicPr>
            <a:picLocks noChangeAspect="1"/>
          </p:cNvPicPr>
          <p:nvPr/>
        </p:nvPicPr>
        <p:blipFill>
          <a:blip r:embed="rId4"/>
          <a:stretch>
            <a:fillRect/>
          </a:stretch>
        </p:blipFill>
        <p:spPr>
          <a:xfrm>
            <a:off x="7110993" y="1413051"/>
            <a:ext cx="1661790" cy="1711439"/>
          </a:xfrm>
          <a:prstGeom prst="rect">
            <a:avLst/>
          </a:prstGeom>
        </p:spPr>
      </p:pic>
      <p:pic>
        <p:nvPicPr>
          <p:cNvPr id="7" name="图片 6">
            <a:extLst>
              <a:ext uri="{FF2B5EF4-FFF2-40B4-BE49-F238E27FC236}">
                <a16:creationId xmlns:a16="http://schemas.microsoft.com/office/drawing/2014/main" id="{7EB528CB-3BAB-8403-03D4-3B3566B08CA7}"/>
              </a:ext>
            </a:extLst>
          </p:cNvPr>
          <p:cNvPicPr>
            <a:picLocks noChangeAspect="1"/>
          </p:cNvPicPr>
          <p:nvPr/>
        </p:nvPicPr>
        <p:blipFill>
          <a:blip r:embed="rId5"/>
          <a:stretch>
            <a:fillRect/>
          </a:stretch>
        </p:blipFill>
        <p:spPr>
          <a:xfrm>
            <a:off x="2911133" y="1411396"/>
            <a:ext cx="1782310" cy="1713094"/>
          </a:xfrm>
          <a:prstGeom prst="rect">
            <a:avLst/>
          </a:prstGeom>
        </p:spPr>
      </p:pic>
      <p:pic>
        <p:nvPicPr>
          <p:cNvPr id="8" name="图片 7">
            <a:extLst>
              <a:ext uri="{FF2B5EF4-FFF2-40B4-BE49-F238E27FC236}">
                <a16:creationId xmlns:a16="http://schemas.microsoft.com/office/drawing/2014/main" id="{E41F9AFC-93F7-FE93-5294-E729F6DC1CE2}"/>
              </a:ext>
            </a:extLst>
          </p:cNvPr>
          <p:cNvPicPr>
            <a:picLocks noChangeAspect="1"/>
          </p:cNvPicPr>
          <p:nvPr/>
        </p:nvPicPr>
        <p:blipFill>
          <a:blip r:embed="rId6"/>
          <a:stretch>
            <a:fillRect/>
          </a:stretch>
        </p:blipFill>
        <p:spPr>
          <a:xfrm>
            <a:off x="5004586" y="1413051"/>
            <a:ext cx="1795265" cy="1711439"/>
          </a:xfrm>
          <a:prstGeom prst="rect">
            <a:avLst/>
          </a:prstGeom>
        </p:spPr>
      </p:pic>
      <p:sp>
        <p:nvSpPr>
          <p:cNvPr id="9" name="文本框 8">
            <a:extLst>
              <a:ext uri="{FF2B5EF4-FFF2-40B4-BE49-F238E27FC236}">
                <a16:creationId xmlns:a16="http://schemas.microsoft.com/office/drawing/2014/main" id="{D88CCE45-EABF-8B66-88B0-00FCCF423424}"/>
              </a:ext>
            </a:extLst>
          </p:cNvPr>
          <p:cNvSpPr txBox="1"/>
          <p:nvPr/>
        </p:nvSpPr>
        <p:spPr>
          <a:xfrm>
            <a:off x="3626240" y="3106001"/>
            <a:ext cx="333746" cy="415498"/>
          </a:xfrm>
          <a:prstGeom prst="rect">
            <a:avLst/>
          </a:prstGeom>
          <a:noFill/>
        </p:spPr>
        <p:txBody>
          <a:bodyPr wrap="none" rtlCol="0">
            <a:spAutoFit/>
          </a:bodyPr>
          <a:lstStyle/>
          <a:p>
            <a:r>
              <a:rPr lang="en-US" altLang="zh-CN" sz="2100" b="1" dirty="0"/>
              <a:t>1</a:t>
            </a:r>
            <a:endParaRPr lang="zh-CN" altLang="en-US" sz="2100" b="1" dirty="0"/>
          </a:p>
        </p:txBody>
      </p:sp>
      <p:sp>
        <p:nvSpPr>
          <p:cNvPr id="10" name="文本框 9">
            <a:extLst>
              <a:ext uri="{FF2B5EF4-FFF2-40B4-BE49-F238E27FC236}">
                <a16:creationId xmlns:a16="http://schemas.microsoft.com/office/drawing/2014/main" id="{DFBFD36B-D911-D376-0B9E-385DDAD2BAA5}"/>
              </a:ext>
            </a:extLst>
          </p:cNvPr>
          <p:cNvSpPr txBox="1"/>
          <p:nvPr/>
        </p:nvSpPr>
        <p:spPr>
          <a:xfrm>
            <a:off x="5735345" y="3107656"/>
            <a:ext cx="333746" cy="415498"/>
          </a:xfrm>
          <a:prstGeom prst="rect">
            <a:avLst/>
          </a:prstGeom>
          <a:noFill/>
        </p:spPr>
        <p:txBody>
          <a:bodyPr wrap="none" rtlCol="0">
            <a:spAutoFit/>
          </a:bodyPr>
          <a:lstStyle/>
          <a:p>
            <a:r>
              <a:rPr lang="en-US" altLang="zh-CN" sz="2100" b="1" dirty="0"/>
              <a:t>2</a:t>
            </a:r>
            <a:endParaRPr lang="zh-CN" altLang="en-US" sz="2100" b="1" dirty="0"/>
          </a:p>
        </p:txBody>
      </p:sp>
      <p:sp>
        <p:nvSpPr>
          <p:cNvPr id="11" name="文本框 10">
            <a:extLst>
              <a:ext uri="{FF2B5EF4-FFF2-40B4-BE49-F238E27FC236}">
                <a16:creationId xmlns:a16="http://schemas.microsoft.com/office/drawing/2014/main" id="{E0559156-0A0D-8B9F-E5E1-F40A49CDDAC1}"/>
              </a:ext>
            </a:extLst>
          </p:cNvPr>
          <p:cNvSpPr txBox="1"/>
          <p:nvPr/>
        </p:nvSpPr>
        <p:spPr>
          <a:xfrm>
            <a:off x="7761926" y="3106001"/>
            <a:ext cx="333746" cy="415498"/>
          </a:xfrm>
          <a:prstGeom prst="rect">
            <a:avLst/>
          </a:prstGeom>
          <a:noFill/>
        </p:spPr>
        <p:txBody>
          <a:bodyPr wrap="none" rtlCol="0">
            <a:spAutoFit/>
          </a:bodyPr>
          <a:lstStyle/>
          <a:p>
            <a:r>
              <a:rPr lang="en-US" altLang="zh-CN" sz="2100" b="1" dirty="0"/>
              <a:t>3</a:t>
            </a:r>
            <a:endParaRPr lang="zh-CN" altLang="en-US" sz="2100" b="1" dirty="0"/>
          </a:p>
        </p:txBody>
      </p:sp>
      <p:sp>
        <p:nvSpPr>
          <p:cNvPr id="12" name="文本框 11">
            <a:extLst>
              <a:ext uri="{FF2B5EF4-FFF2-40B4-BE49-F238E27FC236}">
                <a16:creationId xmlns:a16="http://schemas.microsoft.com/office/drawing/2014/main" id="{B1EC2E85-CEE0-2F25-4EAE-403E6CD8FB4F}"/>
              </a:ext>
            </a:extLst>
          </p:cNvPr>
          <p:cNvSpPr txBox="1"/>
          <p:nvPr/>
        </p:nvSpPr>
        <p:spPr>
          <a:xfrm>
            <a:off x="2724312" y="3660040"/>
            <a:ext cx="6284220" cy="2062103"/>
          </a:xfrm>
          <a:prstGeom prst="rect">
            <a:avLst/>
          </a:prstGeom>
          <a:noFill/>
        </p:spPr>
        <p:txBody>
          <a:bodyPr wrap="square" rtlCol="0">
            <a:spAutoFit/>
          </a:bodyPr>
          <a:lstStyle/>
          <a:p>
            <a:pPr algn="just"/>
            <a:r>
              <a:rPr lang="en-US" altLang="zh-CN" sz="1600" b="1" dirty="0">
                <a:solidFill>
                  <a:srgbClr val="FF0000"/>
                </a:solidFill>
              </a:rPr>
              <a:t>①</a:t>
            </a:r>
            <a:r>
              <a:rPr lang="ja-JP" altLang="en-US" sz="1600" b="1">
                <a:solidFill>
                  <a:srgbClr val="FF0000"/>
                </a:solidFill>
              </a:rPr>
              <a:t> </a:t>
            </a:r>
            <a:r>
              <a:rPr lang="en-US" altLang="zh-CN" sz="1600" b="1" dirty="0">
                <a:solidFill>
                  <a:srgbClr val="FF0000"/>
                </a:solidFill>
              </a:rPr>
              <a:t>Mesh overlap :</a:t>
            </a:r>
          </a:p>
          <a:p>
            <a:pPr algn="just"/>
            <a:r>
              <a:rPr lang="en-US" altLang="zh-CN" sz="1600" dirty="0"/>
              <a:t>Insufficient number of centerline points; the spacing between control points is too large, resulting in unreasonable stretching of the vessel wall</a:t>
            </a:r>
          </a:p>
          <a:p>
            <a:pPr algn="just"/>
            <a:r>
              <a:rPr lang="en-US" altLang="zh-CN" sz="1600" b="1" dirty="0">
                <a:solidFill>
                  <a:srgbClr val="FF0000"/>
                </a:solidFill>
              </a:rPr>
              <a:t>②</a:t>
            </a:r>
            <a:r>
              <a:rPr lang="ja-JP" altLang="en-US" sz="1600" b="1">
                <a:solidFill>
                  <a:srgbClr val="FF0000"/>
                </a:solidFill>
              </a:rPr>
              <a:t> </a:t>
            </a:r>
            <a:r>
              <a:rPr lang="en-US" altLang="zh-CN" sz="1600" b="1" dirty="0">
                <a:solidFill>
                  <a:srgbClr val="FF0000"/>
                </a:solidFill>
              </a:rPr>
              <a:t>Non-uniform mesh density with overly large or dense elements:</a:t>
            </a:r>
          </a:p>
          <a:p>
            <a:pPr algn="just"/>
            <a:r>
              <a:rPr lang="en-US" altLang="zh-CN" sz="1600" dirty="0"/>
              <a:t>Uniform spacing interpolation does not account for local geometric variations; in highly curved regions, the vessel wall undergoes significant deformation</a:t>
            </a:r>
            <a:endParaRPr lang="zh-CN" altLang="en-US" sz="1600" dirty="0"/>
          </a:p>
        </p:txBody>
      </p:sp>
      <p:sp>
        <p:nvSpPr>
          <p:cNvPr id="3" name="文本框 2">
            <a:extLst>
              <a:ext uri="{FF2B5EF4-FFF2-40B4-BE49-F238E27FC236}">
                <a16:creationId xmlns:a16="http://schemas.microsoft.com/office/drawing/2014/main" id="{F1ADAF33-F16E-E094-9D9B-6DEA7C92573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13" name="文本框 12">
            <a:extLst>
              <a:ext uri="{FF2B5EF4-FFF2-40B4-BE49-F238E27FC236}">
                <a16:creationId xmlns:a16="http://schemas.microsoft.com/office/drawing/2014/main" id="{CFB863A2-FA39-9EFC-E106-C14FD763424A}"/>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694308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980A21-20FB-7409-CD3D-023A01BC7C1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7E594D-D1E3-71C8-A7F8-A64A48E25A44}"/>
              </a:ext>
            </a:extLst>
          </p:cNvPr>
          <p:cNvSpPr>
            <a:spLocks noGrp="1"/>
          </p:cNvSpPr>
          <p:nvPr>
            <p:ph type="sldNum" sz="quarter" idx="12"/>
          </p:nvPr>
        </p:nvSpPr>
        <p:spPr/>
        <p:txBody>
          <a:bodyPr/>
          <a:lstStyle/>
          <a:p>
            <a:fld id="{8D04ACF1-8115-4F2A-BC52-125D9799F304}" type="slidenum">
              <a:rPr lang="zh-CN" altLang="en-US" smtClean="0"/>
              <a:t>52</a:t>
            </a:fld>
            <a:endParaRPr lang="zh-CN" altLang="en-US"/>
          </a:p>
        </p:txBody>
      </p:sp>
      <p:sp>
        <p:nvSpPr>
          <p:cNvPr id="26" name="文本框 25">
            <a:extLst>
              <a:ext uri="{FF2B5EF4-FFF2-40B4-BE49-F238E27FC236}">
                <a16:creationId xmlns:a16="http://schemas.microsoft.com/office/drawing/2014/main" id="{82F80E15-9DA0-2C4D-8385-DAD0F299AC3E}"/>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① </a:t>
            </a:r>
            <a:r>
              <a:rPr lang="zh-CN" altLang="en-US" sz="2000" dirty="0"/>
              <a:t>：</a:t>
            </a:r>
            <a:r>
              <a:rPr lang="en-US" altLang="zh-CN" sz="2000" dirty="0"/>
              <a:t>Mesh overlap  (Centerline resampling: 300, 400, 500, 600 pts)</a:t>
            </a:r>
          </a:p>
        </p:txBody>
      </p:sp>
      <p:pic>
        <p:nvPicPr>
          <p:cNvPr id="47" name="图片 46">
            <a:extLst>
              <a:ext uri="{FF2B5EF4-FFF2-40B4-BE49-F238E27FC236}">
                <a16:creationId xmlns:a16="http://schemas.microsoft.com/office/drawing/2014/main" id="{3C128CF6-908E-394F-40E8-6F2EF0473446}"/>
              </a:ext>
            </a:extLst>
          </p:cNvPr>
          <p:cNvPicPr>
            <a:picLocks noChangeAspect="1"/>
          </p:cNvPicPr>
          <p:nvPr/>
        </p:nvPicPr>
        <p:blipFill>
          <a:blip r:embed="rId3"/>
          <a:srcRect t="12339" b="25076"/>
          <a:stretch>
            <a:fillRect/>
          </a:stretch>
        </p:blipFill>
        <p:spPr>
          <a:xfrm>
            <a:off x="5918839" y="1509558"/>
            <a:ext cx="2455153" cy="3014977"/>
          </a:xfrm>
          <a:prstGeom prst="rect">
            <a:avLst/>
          </a:prstGeom>
        </p:spPr>
      </p:pic>
      <p:sp>
        <p:nvSpPr>
          <p:cNvPr id="48" name="文本框 47">
            <a:extLst>
              <a:ext uri="{FF2B5EF4-FFF2-40B4-BE49-F238E27FC236}">
                <a16:creationId xmlns:a16="http://schemas.microsoft.com/office/drawing/2014/main" id="{FA71E4EC-3FAB-0B67-9895-211BD541B933}"/>
              </a:ext>
            </a:extLst>
          </p:cNvPr>
          <p:cNvSpPr txBox="1"/>
          <p:nvPr/>
        </p:nvSpPr>
        <p:spPr>
          <a:xfrm>
            <a:off x="5197296" y="4783502"/>
            <a:ext cx="3898240" cy="1200329"/>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solidFill>
                  <a:srgbClr val="FF0000"/>
                </a:solidFill>
              </a:rPr>
              <a:t>Increasing the number of centerline points reduces mesh overlap.</a:t>
            </a:r>
          </a:p>
          <a:p>
            <a:pPr marL="214313" indent="-214313">
              <a:buFont typeface="Arial" panose="020B0604020202020204" pitchFamily="34" charset="0"/>
              <a:buChar char="•"/>
            </a:pPr>
            <a:r>
              <a:rPr lang="en-US" altLang="zh-CN" dirty="0">
                <a:solidFill>
                  <a:srgbClr val="FF0000"/>
                </a:solidFill>
              </a:rPr>
              <a:t>Non-uniform mesh density is unrelated to the number of points.</a:t>
            </a:r>
            <a:endParaRPr lang="zh-CN" altLang="en-US" dirty="0">
              <a:solidFill>
                <a:srgbClr val="FF0000"/>
              </a:solidFill>
            </a:endParaRPr>
          </a:p>
        </p:txBody>
      </p:sp>
      <p:pic>
        <p:nvPicPr>
          <p:cNvPr id="53" name="图片 52" descr="粉色头发的卡通人物&#10;&#10;AI 生成的内容可能不正确。">
            <a:extLst>
              <a:ext uri="{FF2B5EF4-FFF2-40B4-BE49-F238E27FC236}">
                <a16:creationId xmlns:a16="http://schemas.microsoft.com/office/drawing/2014/main" id="{195F2420-43A0-FB9E-AEC9-3857EE05A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4" y="1158977"/>
            <a:ext cx="5148832" cy="4955059"/>
          </a:xfrm>
          <a:prstGeom prst="rect">
            <a:avLst/>
          </a:prstGeom>
        </p:spPr>
      </p:pic>
      <p:sp>
        <p:nvSpPr>
          <p:cNvPr id="3" name="文本框 2">
            <a:extLst>
              <a:ext uri="{FF2B5EF4-FFF2-40B4-BE49-F238E27FC236}">
                <a16:creationId xmlns:a16="http://schemas.microsoft.com/office/drawing/2014/main" id="{4519F02F-ACDD-9A7F-F375-B64388CBFEC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4" name="文本框 3">
            <a:extLst>
              <a:ext uri="{FF2B5EF4-FFF2-40B4-BE49-F238E27FC236}">
                <a16:creationId xmlns:a16="http://schemas.microsoft.com/office/drawing/2014/main" id="{0E46DD3E-88A8-81F9-7847-0EEAE3ED72A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352002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92B99D-F56F-51F8-FEE5-AC3B1E168B29}"/>
            </a:ext>
          </a:extLst>
        </p:cNvPr>
        <p:cNvGrpSpPr/>
        <p:nvPr/>
      </p:nvGrpSpPr>
      <p:grpSpPr>
        <a:xfrm>
          <a:off x="0" y="0"/>
          <a:ext cx="0" cy="0"/>
          <a:chOff x="0" y="0"/>
          <a:chExt cx="0" cy="0"/>
        </a:xfrm>
      </p:grpSpPr>
      <p:sp>
        <p:nvSpPr>
          <p:cNvPr id="26" name="文本框 25">
            <a:extLst>
              <a:ext uri="{FF2B5EF4-FFF2-40B4-BE49-F238E27FC236}">
                <a16:creationId xmlns:a16="http://schemas.microsoft.com/office/drawing/2014/main" id="{B0683774-F3B4-AA97-FB75-21CCC5A2F155}"/>
              </a:ext>
            </a:extLst>
          </p:cNvPr>
          <p:cNvSpPr txBox="1"/>
          <p:nvPr/>
        </p:nvSpPr>
        <p:spPr>
          <a:xfrm>
            <a:off x="0" y="810321"/>
            <a:ext cx="9095536" cy="400110"/>
          </a:xfrm>
          <a:prstGeom prst="rect">
            <a:avLst/>
          </a:prstGeom>
          <a:noFill/>
        </p:spPr>
        <p:txBody>
          <a:bodyPr wrap="square" rtlCol="0">
            <a:spAutoFit/>
          </a:bodyPr>
          <a:lstStyle/>
          <a:p>
            <a:r>
              <a:rPr lang="en-US" altLang="zh-CN" sz="2000" dirty="0"/>
              <a:t>Problem ② </a:t>
            </a:r>
            <a:r>
              <a:rPr lang="zh-CN" altLang="en-US" sz="2000" dirty="0"/>
              <a:t>：</a:t>
            </a:r>
            <a:r>
              <a:rPr lang="en-US" altLang="zh-CN" sz="2000" dirty="0"/>
              <a:t>Non-uniform mesh density in curved part</a:t>
            </a:r>
          </a:p>
        </p:txBody>
      </p:sp>
      <p:sp>
        <p:nvSpPr>
          <p:cNvPr id="4" name="文本框 3">
            <a:extLst>
              <a:ext uri="{FF2B5EF4-FFF2-40B4-BE49-F238E27FC236}">
                <a16:creationId xmlns:a16="http://schemas.microsoft.com/office/drawing/2014/main" id="{9C2B502F-89E3-FDC8-5A30-37A7AA5E9F18}"/>
              </a:ext>
            </a:extLst>
          </p:cNvPr>
          <p:cNvSpPr txBox="1"/>
          <p:nvPr/>
        </p:nvSpPr>
        <p:spPr>
          <a:xfrm>
            <a:off x="1619716" y="4385807"/>
            <a:ext cx="3163268" cy="369332"/>
          </a:xfrm>
          <a:prstGeom prst="rect">
            <a:avLst/>
          </a:prstGeom>
          <a:noFill/>
        </p:spPr>
        <p:txBody>
          <a:bodyPr wrap="square" rtlCol="0">
            <a:spAutoFit/>
          </a:bodyPr>
          <a:lstStyle/>
          <a:p>
            <a:r>
              <a:rPr lang="en-US" altLang="zh-CN" b="1" dirty="0"/>
              <a:t> Reference centerline</a:t>
            </a:r>
            <a:endParaRPr lang="zh-CN" altLang="en-US" b="1" dirty="0"/>
          </a:p>
        </p:txBody>
      </p:sp>
      <p:sp>
        <p:nvSpPr>
          <p:cNvPr id="5" name="文本框 4">
            <a:extLst>
              <a:ext uri="{FF2B5EF4-FFF2-40B4-BE49-F238E27FC236}">
                <a16:creationId xmlns:a16="http://schemas.microsoft.com/office/drawing/2014/main" id="{678AF621-FD66-3716-97C6-2EBB1854FC1F}"/>
              </a:ext>
            </a:extLst>
          </p:cNvPr>
          <p:cNvSpPr txBox="1"/>
          <p:nvPr/>
        </p:nvSpPr>
        <p:spPr>
          <a:xfrm>
            <a:off x="4937344" y="4357943"/>
            <a:ext cx="2161936" cy="369332"/>
          </a:xfrm>
          <a:prstGeom prst="rect">
            <a:avLst/>
          </a:prstGeom>
          <a:noFill/>
        </p:spPr>
        <p:txBody>
          <a:bodyPr wrap="square" rtlCol="0">
            <a:spAutoFit/>
          </a:bodyPr>
          <a:lstStyle/>
          <a:p>
            <a:r>
              <a:rPr lang="en-US" altLang="zh-CN" b="1" dirty="0"/>
              <a:t>Target centerline</a:t>
            </a:r>
            <a:endParaRPr lang="zh-CN" altLang="en-US" b="1" dirty="0"/>
          </a:p>
        </p:txBody>
      </p:sp>
      <p:sp>
        <p:nvSpPr>
          <p:cNvPr id="7" name="文本框 6">
            <a:extLst>
              <a:ext uri="{FF2B5EF4-FFF2-40B4-BE49-F238E27FC236}">
                <a16:creationId xmlns:a16="http://schemas.microsoft.com/office/drawing/2014/main" id="{199107DF-970A-143C-F161-4FDD1ADD9E36}"/>
              </a:ext>
            </a:extLst>
          </p:cNvPr>
          <p:cNvSpPr txBox="1"/>
          <p:nvPr/>
        </p:nvSpPr>
        <p:spPr>
          <a:xfrm>
            <a:off x="932667" y="5124349"/>
            <a:ext cx="7700633" cy="923330"/>
          </a:xfrm>
          <a:prstGeom prst="rect">
            <a:avLst/>
          </a:prstGeom>
          <a:noFill/>
        </p:spPr>
        <p:txBody>
          <a:bodyPr wrap="square" rtlCol="0">
            <a:spAutoFit/>
          </a:bodyPr>
          <a:lstStyle/>
          <a:p>
            <a:pPr marL="214313" indent="-214313">
              <a:buFont typeface="Arial" panose="020B0604020202020204" pitchFamily="34" charset="0"/>
              <a:buChar char="•"/>
            </a:pPr>
            <a:r>
              <a:rPr lang="en-US" altLang="zh-CN" dirty="0"/>
              <a:t>Fix the index positions of high-curvature point</a:t>
            </a:r>
          </a:p>
          <a:p>
            <a:pPr marL="214313" indent="-214313">
              <a:buFont typeface="Arial" panose="020B0604020202020204" pitchFamily="34" charset="0"/>
              <a:buChar char="•"/>
            </a:pPr>
            <a:r>
              <a:rPr lang="en-US" altLang="zh-CN" dirty="0"/>
              <a:t>Apply constraints to ensure these fixed indices remain in curved regions.</a:t>
            </a:r>
          </a:p>
          <a:p>
            <a:pPr marL="214313" indent="-214313">
              <a:buFont typeface="Arial" panose="020B0604020202020204" pitchFamily="34" charset="0"/>
              <a:buChar char="•"/>
            </a:pPr>
            <a:r>
              <a:rPr lang="en-US" altLang="zh-CN" dirty="0"/>
              <a:t>Resample only between fixed points</a:t>
            </a:r>
            <a:endParaRPr lang="zh-CN" altLang="en-US" dirty="0"/>
          </a:p>
        </p:txBody>
      </p:sp>
      <p:pic>
        <p:nvPicPr>
          <p:cNvPr id="8" name="图片 7">
            <a:extLst>
              <a:ext uri="{FF2B5EF4-FFF2-40B4-BE49-F238E27FC236}">
                <a16:creationId xmlns:a16="http://schemas.microsoft.com/office/drawing/2014/main" id="{FE0E2B1F-1EFC-F85C-5577-4E10C32DA40B}"/>
              </a:ext>
            </a:extLst>
          </p:cNvPr>
          <p:cNvPicPr>
            <a:picLocks noChangeAspect="1"/>
          </p:cNvPicPr>
          <p:nvPr/>
        </p:nvPicPr>
        <p:blipFill>
          <a:blip r:embed="rId3"/>
          <a:stretch>
            <a:fillRect/>
          </a:stretch>
        </p:blipFill>
        <p:spPr>
          <a:xfrm>
            <a:off x="1873833" y="1428167"/>
            <a:ext cx="5123055" cy="2957640"/>
          </a:xfrm>
          <a:prstGeom prst="rect">
            <a:avLst/>
          </a:prstGeom>
        </p:spPr>
      </p:pic>
      <p:sp>
        <p:nvSpPr>
          <p:cNvPr id="2" name="灯片编号占位符 1">
            <a:extLst>
              <a:ext uri="{FF2B5EF4-FFF2-40B4-BE49-F238E27FC236}">
                <a16:creationId xmlns:a16="http://schemas.microsoft.com/office/drawing/2014/main" id="{3FC9CEFC-5808-E34F-8221-3AD1E3AF9CF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53</a:t>
            </a:fld>
            <a:endParaRPr lang="zh-CN" altLang="en-US" dirty="0"/>
          </a:p>
        </p:txBody>
      </p:sp>
      <p:sp>
        <p:nvSpPr>
          <p:cNvPr id="3" name="文本框 2">
            <a:extLst>
              <a:ext uri="{FF2B5EF4-FFF2-40B4-BE49-F238E27FC236}">
                <a16:creationId xmlns:a16="http://schemas.microsoft.com/office/drawing/2014/main" id="{F53F0362-1637-B013-01EB-9BDD5E404F1C}"/>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CFD Mesh Generation</a:t>
            </a:r>
          </a:p>
        </p:txBody>
      </p:sp>
      <p:sp>
        <p:nvSpPr>
          <p:cNvPr id="9" name="文本框 8">
            <a:extLst>
              <a:ext uri="{FF2B5EF4-FFF2-40B4-BE49-F238E27FC236}">
                <a16:creationId xmlns:a16="http://schemas.microsoft.com/office/drawing/2014/main" id="{B0818039-53F7-636C-A489-66F4DEEB354D}"/>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3. Mesh Deformation</a:t>
            </a:r>
          </a:p>
        </p:txBody>
      </p:sp>
    </p:spTree>
    <p:extLst>
      <p:ext uri="{BB962C8B-B14F-4D97-AF65-F5344CB8AC3E}">
        <p14:creationId xmlns:p14="http://schemas.microsoft.com/office/powerpoint/2010/main" val="795298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D03624E-92B7-3992-E503-DD924D28036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0C3C6C-8ED0-8D8A-7E35-3B25B8C1606B}"/>
              </a:ext>
            </a:extLst>
          </p:cNvPr>
          <p:cNvSpPr>
            <a:spLocks noGrp="1"/>
          </p:cNvSpPr>
          <p:nvPr>
            <p:ph type="sldNum" sz="quarter" idx="12"/>
          </p:nvPr>
        </p:nvSpPr>
        <p:spPr/>
        <p:txBody>
          <a:bodyPr/>
          <a:lstStyle/>
          <a:p>
            <a:fld id="{8D04ACF1-8115-4F2A-BC52-125D9799F304}" type="slidenum">
              <a:rPr lang="zh-CN" altLang="en-US" smtClean="0"/>
              <a:t>54</a:t>
            </a:fld>
            <a:endParaRPr lang="zh-CN" altLang="en-US"/>
          </a:p>
        </p:txBody>
      </p:sp>
      <p:sp>
        <p:nvSpPr>
          <p:cNvPr id="3" name="文本框 2">
            <a:extLst>
              <a:ext uri="{FF2B5EF4-FFF2-40B4-BE49-F238E27FC236}">
                <a16:creationId xmlns:a16="http://schemas.microsoft.com/office/drawing/2014/main" id="{9792EC86-711F-E762-22B4-6A48CD7E614E}"/>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Blood Flow Simulation</a:t>
            </a:r>
          </a:p>
        </p:txBody>
      </p:sp>
      <p:sp>
        <p:nvSpPr>
          <p:cNvPr id="4" name="文本框 3">
            <a:extLst>
              <a:ext uri="{FF2B5EF4-FFF2-40B4-BE49-F238E27FC236}">
                <a16:creationId xmlns:a16="http://schemas.microsoft.com/office/drawing/2014/main" id="{6C3F1220-2229-1B11-BC27-7D4DAE2BD2CC}"/>
              </a:ext>
            </a:extLst>
          </p:cNvPr>
          <p:cNvSpPr txBox="1"/>
          <p:nvPr/>
        </p:nvSpPr>
        <p:spPr>
          <a:xfrm>
            <a:off x="-1" y="1920073"/>
            <a:ext cx="8467596" cy="2129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Overview</a:t>
            </a:r>
          </a:p>
          <a:p>
            <a:pPr marL="285750" indent="-285750">
              <a:lnSpc>
                <a:spcPct val="150000"/>
              </a:lnSpc>
              <a:buFont typeface="Arial" panose="020B0604020202020204" pitchFamily="34" charset="0"/>
              <a:buChar char="•"/>
            </a:pPr>
            <a:r>
              <a:rPr kumimoji="1" lang="en-US" altLang="zh-CN" dirty="0"/>
              <a:t>Pre Processing</a:t>
            </a:r>
          </a:p>
          <a:p>
            <a:pPr marL="285750" indent="-285750">
              <a:lnSpc>
                <a:spcPct val="150000"/>
              </a:lnSpc>
              <a:buFont typeface="Arial" panose="020B0604020202020204" pitchFamily="34" charset="0"/>
              <a:buChar char="•"/>
            </a:pPr>
            <a:r>
              <a:rPr kumimoji="1" lang="en-US" altLang="zh-CN" dirty="0"/>
              <a:t>Current Result</a:t>
            </a:r>
          </a:p>
          <a:p>
            <a:pPr marL="285750" indent="-285750">
              <a:lnSpc>
                <a:spcPct val="150000"/>
              </a:lnSpc>
              <a:buFont typeface="Arial" panose="020B0604020202020204" pitchFamily="34" charset="0"/>
              <a:buChar char="•"/>
            </a:pPr>
            <a:r>
              <a:rPr kumimoji="1" lang="en-US" altLang="zh-CN" dirty="0"/>
              <a:t>Automated CFD Mesh Generation (IMAI)</a:t>
            </a:r>
          </a:p>
          <a:p>
            <a:pPr marL="285750" indent="-285750">
              <a:lnSpc>
                <a:spcPct val="150000"/>
              </a:lnSpc>
              <a:buFont typeface="Arial" panose="020B0604020202020204" pitchFamily="34" charset="0"/>
              <a:buChar char="•"/>
            </a:pPr>
            <a:r>
              <a:rPr kumimoji="1" lang="en-US" altLang="zh-CN" dirty="0"/>
              <a:t>Automated CFD Mesh Generation (Gmesh)</a:t>
            </a:r>
          </a:p>
        </p:txBody>
      </p:sp>
    </p:spTree>
    <p:extLst>
      <p:ext uri="{BB962C8B-B14F-4D97-AF65-F5344CB8AC3E}">
        <p14:creationId xmlns:p14="http://schemas.microsoft.com/office/powerpoint/2010/main" val="92404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53898D-169A-8FE5-F65B-E583E3E70FD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36C76D-3AE6-ED17-8B7D-37B76C50479A}"/>
              </a:ext>
            </a:extLst>
          </p:cNvPr>
          <p:cNvSpPr>
            <a:spLocks noGrp="1"/>
          </p:cNvSpPr>
          <p:nvPr>
            <p:ph type="sldNum" sz="quarter" idx="12"/>
          </p:nvPr>
        </p:nvSpPr>
        <p:spPr/>
        <p:txBody>
          <a:bodyPr/>
          <a:lstStyle/>
          <a:p>
            <a:fld id="{8D04ACF1-8115-4F2A-BC52-125D9799F304}" type="slidenum">
              <a:rPr lang="zh-CN" altLang="en-US" smtClean="0"/>
              <a:t>55</a:t>
            </a:fld>
            <a:endParaRPr lang="zh-CN" altLang="en-US"/>
          </a:p>
        </p:txBody>
      </p:sp>
      <p:sp>
        <p:nvSpPr>
          <p:cNvPr id="32" name="文本框 31">
            <a:extLst>
              <a:ext uri="{FF2B5EF4-FFF2-40B4-BE49-F238E27FC236}">
                <a16:creationId xmlns:a16="http://schemas.microsoft.com/office/drawing/2014/main" id="{B2A03F0C-159B-F73C-727B-767B1A04C69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3" name="圆角矩形 2">
            <a:extLst>
              <a:ext uri="{FF2B5EF4-FFF2-40B4-BE49-F238E27FC236}">
                <a16:creationId xmlns:a16="http://schemas.microsoft.com/office/drawing/2014/main" id="{60D5268B-A49F-893D-E517-A77C38847C68}"/>
              </a:ext>
            </a:extLst>
          </p:cNvPr>
          <p:cNvSpPr/>
          <p:nvPr/>
        </p:nvSpPr>
        <p:spPr>
          <a:xfrm>
            <a:off x="2982329" y="616524"/>
            <a:ext cx="2018809" cy="570931"/>
          </a:xfrm>
          <a:prstGeom prst="round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2FEE1750-5F95-7BCE-BBC9-F39C1B767749}"/>
              </a:ext>
            </a:extLst>
          </p:cNvPr>
          <p:cNvSpPr/>
          <p:nvPr/>
        </p:nvSpPr>
        <p:spPr>
          <a:xfrm>
            <a:off x="5312229" y="616661"/>
            <a:ext cx="1466218" cy="570930"/>
          </a:xfrm>
          <a:prstGeom prst="roundRect">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3F77CAC6-DC82-48FE-EC1F-90F9459184D7}"/>
              </a:ext>
            </a:extLst>
          </p:cNvPr>
          <p:cNvSpPr/>
          <p:nvPr/>
        </p:nvSpPr>
        <p:spPr>
          <a:xfrm>
            <a:off x="7038135" y="605221"/>
            <a:ext cx="2018809" cy="570930"/>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7AA1488A-F898-21DE-5D85-2379A210161A}"/>
              </a:ext>
            </a:extLst>
          </p:cNvPr>
          <p:cNvSpPr txBox="1"/>
          <p:nvPr/>
        </p:nvSpPr>
        <p:spPr>
          <a:xfrm>
            <a:off x="3026717" y="646907"/>
            <a:ext cx="1910678" cy="467885"/>
          </a:xfrm>
          <a:prstGeom prst="rect">
            <a:avLst/>
          </a:prstGeom>
          <a:noFill/>
        </p:spPr>
        <p:txBody>
          <a:bodyPr wrap="square">
            <a:spAutoFit/>
          </a:bodyPr>
          <a:lstStyle/>
          <a:p>
            <a:pPr algn="ctr">
              <a:lnSpc>
                <a:spcPct val="150000"/>
              </a:lnSpc>
            </a:pPr>
            <a:r>
              <a:rPr kumimoji="1" lang="en-US" altLang="zh-CN" dirty="0"/>
              <a:t>Mesh Generation</a:t>
            </a:r>
          </a:p>
        </p:txBody>
      </p:sp>
      <p:sp>
        <p:nvSpPr>
          <p:cNvPr id="26" name="文本框 25">
            <a:extLst>
              <a:ext uri="{FF2B5EF4-FFF2-40B4-BE49-F238E27FC236}">
                <a16:creationId xmlns:a16="http://schemas.microsoft.com/office/drawing/2014/main" id="{096D5D39-9A72-A1E7-1418-2766324AD9B9}"/>
              </a:ext>
            </a:extLst>
          </p:cNvPr>
          <p:cNvSpPr txBox="1"/>
          <p:nvPr/>
        </p:nvSpPr>
        <p:spPr>
          <a:xfrm>
            <a:off x="5388429" y="627297"/>
            <a:ext cx="1314545" cy="467885"/>
          </a:xfrm>
          <a:prstGeom prst="rect">
            <a:avLst/>
          </a:prstGeom>
          <a:noFill/>
        </p:spPr>
        <p:txBody>
          <a:bodyPr wrap="square">
            <a:spAutoFit/>
          </a:bodyPr>
          <a:lstStyle/>
          <a:p>
            <a:pPr algn="ctr">
              <a:lnSpc>
                <a:spcPct val="150000"/>
              </a:lnSpc>
            </a:pPr>
            <a:r>
              <a:rPr kumimoji="1" lang="en-US" altLang="zh-CN" dirty="0"/>
              <a:t>Simulation</a:t>
            </a:r>
          </a:p>
        </p:txBody>
      </p:sp>
      <p:sp>
        <p:nvSpPr>
          <p:cNvPr id="27" name="文本框 26">
            <a:extLst>
              <a:ext uri="{FF2B5EF4-FFF2-40B4-BE49-F238E27FC236}">
                <a16:creationId xmlns:a16="http://schemas.microsoft.com/office/drawing/2014/main" id="{2116E4A5-687E-C767-4196-55BD9CD92E3E}"/>
              </a:ext>
            </a:extLst>
          </p:cNvPr>
          <p:cNvSpPr txBox="1"/>
          <p:nvPr/>
        </p:nvSpPr>
        <p:spPr>
          <a:xfrm>
            <a:off x="7038136" y="615476"/>
            <a:ext cx="1957422" cy="553998"/>
          </a:xfrm>
          <a:prstGeom prst="rect">
            <a:avLst/>
          </a:prstGeom>
          <a:noFill/>
        </p:spPr>
        <p:txBody>
          <a:bodyPr wrap="square">
            <a:spAutoFit/>
          </a:bodyPr>
          <a:lstStyle/>
          <a:p>
            <a:pPr algn="ctr"/>
            <a:r>
              <a:rPr kumimoji="1" lang="en-US" altLang="zh-CN" sz="1600" dirty="0"/>
              <a:t>Feature Extraction</a:t>
            </a:r>
          </a:p>
          <a:p>
            <a:pPr algn="ctr"/>
            <a:r>
              <a:rPr kumimoji="1" lang="en-US" altLang="zh-CN" sz="1400" dirty="0"/>
              <a:t>(Post-processing)</a:t>
            </a:r>
          </a:p>
        </p:txBody>
      </p:sp>
      <p:sp>
        <p:nvSpPr>
          <p:cNvPr id="29" name="箭头: 右 5">
            <a:extLst>
              <a:ext uri="{FF2B5EF4-FFF2-40B4-BE49-F238E27FC236}">
                <a16:creationId xmlns:a16="http://schemas.microsoft.com/office/drawing/2014/main" id="{E5A38145-E080-3A13-DCF8-277E5807C356}"/>
              </a:ext>
            </a:extLst>
          </p:cNvPr>
          <p:cNvSpPr/>
          <p:nvPr/>
        </p:nvSpPr>
        <p:spPr>
          <a:xfrm>
            <a:off x="4981783"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33" name="箭头: 右 5">
            <a:extLst>
              <a:ext uri="{FF2B5EF4-FFF2-40B4-BE49-F238E27FC236}">
                <a16:creationId xmlns:a16="http://schemas.microsoft.com/office/drawing/2014/main" id="{AAC9BCFF-F660-A6ED-FF01-E071A580EED0}"/>
              </a:ext>
            </a:extLst>
          </p:cNvPr>
          <p:cNvSpPr/>
          <p:nvPr/>
        </p:nvSpPr>
        <p:spPr>
          <a:xfrm>
            <a:off x="6778447"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pic>
        <p:nvPicPr>
          <p:cNvPr id="5" name="图片 4">
            <a:extLst>
              <a:ext uri="{FF2B5EF4-FFF2-40B4-BE49-F238E27FC236}">
                <a16:creationId xmlns:a16="http://schemas.microsoft.com/office/drawing/2014/main" id="{56F778D9-2746-6965-09F8-381E18A3AB1A}"/>
              </a:ext>
            </a:extLst>
          </p:cNvPr>
          <p:cNvPicPr>
            <a:picLocks noChangeAspect="1"/>
          </p:cNvPicPr>
          <p:nvPr/>
        </p:nvPicPr>
        <p:blipFill>
          <a:blip r:embed="rId3"/>
          <a:stretch>
            <a:fillRect/>
          </a:stretch>
        </p:blipFill>
        <p:spPr>
          <a:xfrm>
            <a:off x="623219" y="1550826"/>
            <a:ext cx="3022629" cy="1059658"/>
          </a:xfrm>
          <a:prstGeom prst="rect">
            <a:avLst/>
          </a:prstGeom>
        </p:spPr>
      </p:pic>
      <p:sp>
        <p:nvSpPr>
          <p:cNvPr id="6" name="文本框 5">
            <a:extLst>
              <a:ext uri="{FF2B5EF4-FFF2-40B4-BE49-F238E27FC236}">
                <a16:creationId xmlns:a16="http://schemas.microsoft.com/office/drawing/2014/main" id="{9D9E96D5-FFEF-75BF-8379-2D8F39F727C8}"/>
              </a:ext>
            </a:extLst>
          </p:cNvPr>
          <p:cNvSpPr txBox="1"/>
          <p:nvPr/>
        </p:nvSpPr>
        <p:spPr>
          <a:xfrm>
            <a:off x="65713" y="1187591"/>
            <a:ext cx="8455068" cy="426142"/>
          </a:xfrm>
          <a:prstGeom prst="rect">
            <a:avLst/>
          </a:prstGeom>
          <a:noFill/>
        </p:spPr>
        <p:txBody>
          <a:bodyPr wrap="square">
            <a:spAutoFit/>
          </a:bodyPr>
          <a:lstStyle/>
          <a:p>
            <a:pPr>
              <a:lnSpc>
                <a:spcPct val="150000"/>
              </a:lnSpc>
            </a:pPr>
            <a:r>
              <a:rPr kumimoji="1" lang="en-US" altLang="zh-CN" sz="1600" dirty="0"/>
              <a:t> Numerical Method</a:t>
            </a:r>
          </a:p>
        </p:txBody>
      </p: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CN" sz="1200" b="0" kern="1200" dirty="0">
                              <a:solidFill>
                                <a:schemeClr val="dk1"/>
                              </a:solidFill>
                              <a:latin typeface="+mn-lt"/>
                              <a:ea typeface="+mn-ea"/>
                              <a:cs typeface="+mn-cs"/>
                            </a:rPr>
                            <a:t>Incompressible Newtonian fluid</a:t>
                          </a:r>
                          <a:endParaRPr lang="en-US" altLang="zh-CN" sz="1200" b="0" i="1" kern="1200" dirty="0">
                            <a:solidFill>
                              <a:schemeClr val="dk1"/>
                            </a:solidFill>
                            <a:latin typeface="Cambria Math" panose="02040503050406030204" pitchFamily="18" charset="0"/>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𝜌</m:t>
                                </m:r>
                                <m:r>
                                  <a:rPr lang="en-US" altLang="zh-CN" sz="1200" b="0" i="1" kern="1200" smtClean="0">
                                    <a:solidFill>
                                      <a:schemeClr val="dk1"/>
                                    </a:solidFill>
                                    <a:latin typeface="Cambria Math" panose="02040503050406030204" pitchFamily="18" charset="0"/>
                                    <a:ea typeface="+mn-ea"/>
                                    <a:cs typeface="+mn-cs"/>
                                  </a:rPr>
                                  <m:t>=1060 </m:t>
                                </m:r>
                                <m:r>
                                  <a:rPr lang="en-US" altLang="zh-CN" sz="1200" b="0" i="1" kern="1200" smtClean="0">
                                    <a:solidFill>
                                      <a:schemeClr val="dk1"/>
                                    </a:solidFill>
                                    <a:latin typeface="Cambria Math" panose="02040503050406030204" pitchFamily="18" charset="0"/>
                                    <a:ea typeface="+mn-ea"/>
                                    <a:cs typeface="+mn-cs"/>
                                  </a:rPr>
                                  <m:t>𝑘𝑔</m:t>
                                </m:r>
                                <m:r>
                                  <a:rPr lang="en-US" altLang="zh-CN" sz="1200" b="0" i="1" kern="1200" smtClean="0">
                                    <a:solidFill>
                                      <a:schemeClr val="dk1"/>
                                    </a:solidFill>
                                    <a:latin typeface="Cambria Math" panose="02040503050406030204" pitchFamily="18" charset="0"/>
                                    <a:ea typeface="+mn-ea"/>
                                    <a:cs typeface="+mn-cs"/>
                                  </a:rPr>
                                  <m:t>/</m:t>
                                </m:r>
                                <m:sSup>
                                  <m:sSupPr>
                                    <m:ctrlPr>
                                      <a:rPr lang="en-US" altLang="zh-CN" sz="1200" b="0" i="1" kern="1200" smtClean="0">
                                        <a:solidFill>
                                          <a:schemeClr val="dk1"/>
                                        </a:solidFill>
                                        <a:latin typeface="Cambria Math" panose="02040503050406030204" pitchFamily="18" charset="0"/>
                                        <a:ea typeface="+mn-ea"/>
                                        <a:cs typeface="+mn-cs"/>
                                      </a:rPr>
                                    </m:ctrlPr>
                                  </m:sSupPr>
                                  <m:e>
                                    <m:r>
                                      <a:rPr lang="en-US" altLang="zh-CN" sz="1200" b="0" i="1" kern="1200" smtClean="0">
                                        <a:solidFill>
                                          <a:schemeClr val="dk1"/>
                                        </a:solidFill>
                                        <a:latin typeface="Cambria Math" panose="02040503050406030204" pitchFamily="18" charset="0"/>
                                        <a:ea typeface="+mn-ea"/>
                                        <a:cs typeface="+mn-cs"/>
                                      </a:rPr>
                                      <m:t>𝑚</m:t>
                                    </m:r>
                                  </m:e>
                                  <m:sup>
                                    <m:r>
                                      <a:rPr lang="en-US" altLang="zh-CN" sz="1200" b="0" i="1" kern="1200" smtClean="0">
                                        <a:solidFill>
                                          <a:schemeClr val="dk1"/>
                                        </a:solidFill>
                                        <a:latin typeface="Cambria Math" panose="02040503050406030204" pitchFamily="18" charset="0"/>
                                        <a:ea typeface="+mn-ea"/>
                                        <a:cs typeface="+mn-cs"/>
                                      </a:rPr>
                                      <m:t>3</m:t>
                                    </m:r>
                                  </m:sup>
                                </m:sSup>
                              </m:oMath>
                            </m:oMathPara>
                          </a14:m>
                          <a:endParaRPr lang="en-US" altLang="zh-CN" sz="1200" b="0" kern="1200" dirty="0">
                            <a:solidFill>
                              <a:schemeClr val="dk1"/>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1200" b="0" i="1" kern="1200" smtClean="0">
                                    <a:solidFill>
                                      <a:schemeClr val="dk1"/>
                                    </a:solidFill>
                                    <a:latin typeface="Cambria Math" panose="02040503050406030204" pitchFamily="18" charset="0"/>
                                    <a:ea typeface="+mn-ea"/>
                                    <a:cs typeface="+mn-cs"/>
                                  </a:rPr>
                                  <m:t>𝜈</m:t>
                                </m:r>
                                <m:r>
                                  <a:rPr lang="en-US" altLang="zh-CN" sz="1200" b="0" i="1" kern="1200" smtClean="0">
                                    <a:solidFill>
                                      <a:schemeClr val="dk1"/>
                                    </a:solidFill>
                                    <a:latin typeface="Cambria Math" panose="02040503050406030204" pitchFamily="18" charset="0"/>
                                    <a:ea typeface="+mn-ea"/>
                                    <a:cs typeface="+mn-cs"/>
                                  </a:rPr>
                                  <m:t>=4.43</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10</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−6</m:t>
                                    </m:r>
                                  </m:sup>
                                </m:sSup>
                                <m:sSup>
                                  <m:sSupPr>
                                    <m:ctrlPr>
                                      <a:rPr lang="en-US" altLang="zh-CN" sz="1200" b="0" i="1" kern="1200" smtClean="0">
                                        <a:solidFill>
                                          <a:schemeClr val="dk1"/>
                                        </a:solidFill>
                                        <a:latin typeface="Cambria Math" panose="02040503050406030204" pitchFamily="18" charset="0"/>
                                        <a:ea typeface="Cambria Math" panose="02040503050406030204" pitchFamily="18" charset="0"/>
                                        <a:cs typeface="+mn-cs"/>
                                      </a:rPr>
                                    </m:ctrlPr>
                                  </m:sSupPr>
                                  <m:e>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𝑚</m:t>
                                    </m:r>
                                  </m:e>
                                  <m: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2</m:t>
                                    </m:r>
                                  </m:sup>
                                </m:sSup>
                                <m:r>
                                  <a:rPr lang="en-US" altLang="zh-CN" sz="1200" b="0" i="1" kern="1200" smtClean="0">
                                    <a:solidFill>
                                      <a:schemeClr val="dk1"/>
                                    </a:solidFill>
                                    <a:latin typeface="Cambria Math" panose="02040503050406030204" pitchFamily="18" charset="0"/>
                                    <a:ea typeface="Cambria Math" panose="02040503050406030204" pitchFamily="18" charset="0"/>
                                    <a:cs typeface="+mn-cs"/>
                                  </a:rPr>
                                  <m:t>/</m:t>
                                </m:r>
                                <m:r>
                                  <a:rPr lang="en-US" altLang="zh-CN" sz="1200" b="0" i="1" kern="1200" smtClean="0">
                                    <a:solidFill>
                                      <a:schemeClr val="dk1"/>
                                    </a:solidFill>
                                    <a:latin typeface="Cambria Math" panose="02040503050406030204" pitchFamily="18" charset="0"/>
                                    <a:ea typeface="Cambria Math" panose="02040503050406030204" pitchFamily="18" charset="0"/>
                                    <a:cs typeface="+mn-cs"/>
                                  </a:rPr>
                                  <m:t>𝑠</m:t>
                                </m:r>
                              </m:oMath>
                            </m:oMathPara>
                          </a14:m>
                          <a:endParaRPr lang="en-US" altLang="zh-CN" sz="1200" b="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693405"/>
                      </a:ext>
                    </a:extLst>
                  </a:tr>
                  <a:tr h="361658">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361658">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Choice>
        <mc:Fallback xmlns="">
          <p:graphicFrame>
            <p:nvGraphicFramePr>
              <p:cNvPr id="9" name="表格 8">
                <a:extLst>
                  <a:ext uri="{FF2B5EF4-FFF2-40B4-BE49-F238E27FC236}">
                    <a16:creationId xmlns:a16="http://schemas.microsoft.com/office/drawing/2014/main" id="{3A21D729-DE94-45A2-A0F5-12E3C7C6B66D}"/>
                  </a:ext>
                </a:extLst>
              </p:cNvPr>
              <p:cNvGraphicFramePr>
                <a:graphicFrameLocks noGrp="1"/>
              </p:cNvGraphicFramePr>
              <p:nvPr>
                <p:extLst>
                  <p:ext uri="{D42A27DB-BD31-4B8C-83A1-F6EECF244321}">
                    <p14:modId xmlns:p14="http://schemas.microsoft.com/office/powerpoint/2010/main" val="2275840853"/>
                  </p:ext>
                </p:extLst>
              </p:nvPr>
            </p:nvGraphicFramePr>
            <p:xfrm>
              <a:off x="152789" y="2778687"/>
              <a:ext cx="4322395" cy="3375076"/>
            </p:xfrm>
            <a:graphic>
              <a:graphicData uri="http://schemas.openxmlformats.org/drawingml/2006/table">
                <a:tbl>
                  <a:tblPr firstRow="1" bandRow="1">
                    <a:tableStyleId>{5C22544A-7EE6-4342-B048-85BDC9FD1C3A}</a:tableStyleId>
                  </a:tblPr>
                  <a:tblGrid>
                    <a:gridCol w="1611854">
                      <a:extLst>
                        <a:ext uri="{9D8B030D-6E8A-4147-A177-3AD203B41FA5}">
                          <a16:colId xmlns:a16="http://schemas.microsoft.com/office/drawing/2014/main" val="2607470407"/>
                        </a:ext>
                      </a:extLst>
                    </a:gridCol>
                    <a:gridCol w="2710541">
                      <a:extLst>
                        <a:ext uri="{9D8B030D-6E8A-4147-A177-3AD203B41FA5}">
                          <a16:colId xmlns:a16="http://schemas.microsoft.com/office/drawing/2014/main" val="187440051"/>
                        </a:ext>
                      </a:extLst>
                    </a:gridCol>
                  </a:tblGrid>
                  <a:tr h="274320">
                    <a:tc>
                      <a:txBody>
                        <a:bodyPr/>
                        <a:lstStyle/>
                        <a:p>
                          <a:pPr algn="ctr"/>
                          <a:r>
                            <a:rPr lang="en-US" altLang="zh-CN" sz="1200" dirty="0">
                              <a:solidFill>
                                <a:schemeClr val="tx1"/>
                              </a:solidFill>
                            </a:rPr>
                            <a:t>Solver</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b="0" dirty="0">
                              <a:solidFill>
                                <a:schemeClr val="tx1"/>
                              </a:solidFill>
                            </a:rPr>
                            <a:t>SimpleFoam ( OpenFOAM )</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8944106"/>
                      </a:ext>
                    </a:extLst>
                  </a:tr>
                  <a:tr h="822960">
                    <a:tc>
                      <a:txBody>
                        <a:bodyPr/>
                        <a:lstStyle/>
                        <a:p>
                          <a:pPr algn="ctr"/>
                          <a:r>
                            <a:rPr lang="en-US" altLang="zh-CN" sz="1200" b="1" dirty="0">
                              <a:solidFill>
                                <a:schemeClr val="tx1"/>
                              </a:solidFill>
                            </a:rPr>
                            <a:t>Mesh</a:t>
                          </a: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Tetrahedral mesh + prism layers near wall</a:t>
                          </a:r>
                        </a:p>
                        <a:p>
                          <a:pPr algn="ctr"/>
                          <a:r>
                            <a:rPr lang="en-US" altLang="zh-CN" sz="1200" dirty="0">
                              <a:solidFill>
                                <a:schemeClr val="tx1"/>
                              </a:solidFill>
                            </a:rPr>
                            <a:t>900k–1000k cells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 ANSYS ICEM CFD )</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290192"/>
                      </a:ext>
                    </a:extLst>
                  </a:tr>
                  <a:tr h="640080">
                    <a:tc>
                      <a:txBody>
                        <a:bodyPr/>
                        <a:lstStyle/>
                        <a:p>
                          <a:pPr algn="ctr"/>
                          <a:r>
                            <a:rPr lang="en-US" altLang="zh-CN" sz="1200" dirty="0">
                              <a:solidFill>
                                <a:schemeClr val="tx1"/>
                              </a:solidFill>
                            </a:rPr>
                            <a:t>Blood Model</a:t>
                          </a:r>
                          <a:endParaRPr lang="zh-CN"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9813" t="-176000" r="-467" b="-262000"/>
                          </a:stretch>
                        </a:blipFill>
                      </a:tcPr>
                    </a:tc>
                    <a:extLst>
                      <a:ext uri="{0D108BD9-81ED-4DB2-BD59-A6C34878D82A}">
                        <a16:rowId xmlns:a16="http://schemas.microsoft.com/office/drawing/2014/main" val="984693405"/>
                      </a:ext>
                    </a:extLst>
                  </a:tr>
                  <a:tr h="457200">
                    <a:tc>
                      <a:txBody>
                        <a:bodyPr/>
                        <a:lstStyle/>
                        <a:p>
                          <a:pPr algn="ctr"/>
                          <a:r>
                            <a:rPr lang="en-US" altLang="zh-CN" sz="1200" b="1" dirty="0"/>
                            <a:t>Inlet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Re = 400</a:t>
                          </a:r>
                        </a:p>
                        <a:p>
                          <a:pPr algn="ctr"/>
                          <a:r>
                            <a:rPr lang="en-US" altLang="zh-CN" sz="1200" dirty="0"/>
                            <a:t>pressure: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5610839"/>
                      </a:ext>
                    </a:extLst>
                  </a:tr>
                  <a:tr h="457200">
                    <a:tc>
                      <a:txBody>
                        <a:bodyPr/>
                        <a:lstStyle/>
                        <a:p>
                          <a:pPr algn="ctr"/>
                          <a:r>
                            <a:rPr lang="en-US" altLang="zh-CN" sz="1200" b="1" dirty="0"/>
                            <a:t>Outlet</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Pressure = 0 Pa (fixed), velocity: zero-gradient</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407737"/>
                      </a:ext>
                    </a:extLst>
                  </a:tr>
                  <a:tr h="361658">
                    <a:tc>
                      <a:txBody>
                        <a:bodyPr/>
                        <a:lstStyle/>
                        <a:p>
                          <a:pPr algn="ctr"/>
                          <a:r>
                            <a:rPr lang="en-US" altLang="zh-CN" sz="1200" b="1" dirty="0"/>
                            <a:t>Wall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Rigid</a:t>
                          </a:r>
                          <a:r>
                            <a:rPr lang="zh-CN" altLang="en-US" sz="1200" dirty="0"/>
                            <a:t>  </a:t>
                          </a:r>
                          <a:r>
                            <a:rPr lang="en-US" altLang="zh-CN" sz="1200" dirty="0"/>
                            <a:t>/ no-slip</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789869"/>
                      </a:ext>
                    </a:extLst>
                  </a:tr>
                  <a:tr h="361658">
                    <a:tc>
                      <a:txBody>
                        <a:bodyPr/>
                        <a:lstStyle/>
                        <a:p>
                          <a:pPr algn="ctr"/>
                          <a:r>
                            <a:rPr lang="en-US" altLang="zh-CN" sz="1200" b="1" dirty="0"/>
                            <a:t>Initial</a:t>
                          </a:r>
                          <a:r>
                            <a:rPr lang="zh-CN" altLang="en-US" sz="1200" b="1" dirty="0"/>
                            <a:t> </a:t>
                          </a:r>
                          <a:r>
                            <a:rPr lang="en-US" altLang="zh-CN" sz="1200" b="1" dirty="0"/>
                            <a:t>Condition</a:t>
                          </a:r>
                          <a:endParaRPr lang="zh-CN" alt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t>Velocity = 0   Pressure = 0 Pa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4643835"/>
                      </a:ext>
                    </a:extLst>
                  </a:tr>
                </a:tbl>
              </a:graphicData>
            </a:graphic>
          </p:graphicFrame>
        </mc:Fallback>
      </mc:AlternateContent>
      <p:pic>
        <p:nvPicPr>
          <p:cNvPr id="4" name="图片 3" descr="图示&#10;&#10;AI 生成的内容可能不正确。">
            <a:extLst>
              <a:ext uri="{FF2B5EF4-FFF2-40B4-BE49-F238E27FC236}">
                <a16:creationId xmlns:a16="http://schemas.microsoft.com/office/drawing/2014/main" id="{3B30D16D-E686-AB5C-B88D-D7438BD84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8571" y="1465007"/>
            <a:ext cx="4126451" cy="2382617"/>
          </a:xfrm>
          <a:prstGeom prst="rect">
            <a:avLst/>
          </a:prstGeom>
        </p:spPr>
      </p:pic>
      <p:pic>
        <p:nvPicPr>
          <p:cNvPr id="8" name="图片 7" descr="卡通人物&#10;&#10;AI 生成的内容可能不正确。">
            <a:extLst>
              <a:ext uri="{FF2B5EF4-FFF2-40B4-BE49-F238E27FC236}">
                <a16:creationId xmlns:a16="http://schemas.microsoft.com/office/drawing/2014/main" id="{F6B38647-F7E9-4E02-3EEC-6193BC2593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571" y="3992569"/>
            <a:ext cx="1307141" cy="2161194"/>
          </a:xfrm>
          <a:prstGeom prst="rect">
            <a:avLst/>
          </a:prstGeom>
        </p:spPr>
      </p:pic>
      <p:sp>
        <p:nvSpPr>
          <p:cNvPr id="10" name="箭头: 右 5">
            <a:extLst>
              <a:ext uri="{FF2B5EF4-FFF2-40B4-BE49-F238E27FC236}">
                <a16:creationId xmlns:a16="http://schemas.microsoft.com/office/drawing/2014/main" id="{0A1262C0-8E89-C5B0-49F5-4EE927C2B02F}"/>
              </a:ext>
            </a:extLst>
          </p:cNvPr>
          <p:cNvSpPr/>
          <p:nvPr/>
        </p:nvSpPr>
        <p:spPr>
          <a:xfrm>
            <a:off x="2674324" y="790541"/>
            <a:ext cx="348463" cy="26409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288034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CE81D1-AB9B-4052-A911-65A996E3CF39}"/>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4806AF-906B-6B65-9F32-B06D073750DD}"/>
              </a:ext>
            </a:extLst>
          </p:cNvPr>
          <p:cNvSpPr>
            <a:spLocks noGrp="1"/>
          </p:cNvSpPr>
          <p:nvPr>
            <p:ph type="sldNum" sz="quarter" idx="12"/>
          </p:nvPr>
        </p:nvSpPr>
        <p:spPr/>
        <p:txBody>
          <a:bodyPr/>
          <a:lstStyle/>
          <a:p>
            <a:fld id="{8D04ACF1-8115-4F2A-BC52-125D9799F304}" type="slidenum">
              <a:rPr lang="zh-CN" altLang="en-US" smtClean="0"/>
              <a:t>56</a:t>
            </a:fld>
            <a:endParaRPr lang="zh-CN" altLang="en-US"/>
          </a:p>
        </p:txBody>
      </p:sp>
      <p:sp>
        <p:nvSpPr>
          <p:cNvPr id="32" name="文本框 31">
            <a:extLst>
              <a:ext uri="{FF2B5EF4-FFF2-40B4-BE49-F238E27FC236}">
                <a16:creationId xmlns:a16="http://schemas.microsoft.com/office/drawing/2014/main" id="{9093E822-E89C-1B78-3C2D-89A5F9E5C455}"/>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8" name="图片 7" descr="图片包含 形状&#10;&#10;AI 生成的内容可能不正确。">
            <a:extLst>
              <a:ext uri="{FF2B5EF4-FFF2-40B4-BE49-F238E27FC236}">
                <a16:creationId xmlns:a16="http://schemas.microsoft.com/office/drawing/2014/main" id="{36A66920-6ABB-1CBF-BA83-21568067CDBF}"/>
              </a:ext>
            </a:extLst>
          </p:cNvPr>
          <p:cNvPicPr>
            <a:picLocks noChangeAspect="1"/>
          </p:cNvPicPr>
          <p:nvPr/>
        </p:nvPicPr>
        <p:blipFill>
          <a:blip r:embed="rId3">
            <a:extLst>
              <a:ext uri="{28A0092B-C50C-407E-A947-70E740481C1C}">
                <a14:useLocalDpi xmlns:a14="http://schemas.microsoft.com/office/drawing/2010/main" val="0"/>
              </a:ext>
            </a:extLst>
          </a:blip>
          <a:srcRect l="26397" t="11100" r="2719" b="19003"/>
          <a:stretch>
            <a:fillRect/>
          </a:stretch>
        </p:blipFill>
        <p:spPr>
          <a:xfrm>
            <a:off x="1730318" y="730414"/>
            <a:ext cx="2434469" cy="2955073"/>
          </a:xfrm>
          <a:prstGeom prst="rect">
            <a:avLst/>
          </a:prstGeom>
        </p:spPr>
      </p:pic>
      <p:pic>
        <p:nvPicPr>
          <p:cNvPr id="12" name="图片 11" descr="卡通人物&#10;&#10;AI 生成的内容可能不正确。">
            <a:extLst>
              <a:ext uri="{FF2B5EF4-FFF2-40B4-BE49-F238E27FC236}">
                <a16:creationId xmlns:a16="http://schemas.microsoft.com/office/drawing/2014/main" id="{1FC607CA-D55E-B65B-B989-1041388BA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595" y="1698402"/>
            <a:ext cx="778723" cy="1987085"/>
          </a:xfrm>
          <a:prstGeom prst="rect">
            <a:avLst/>
          </a:prstGeom>
        </p:spPr>
      </p:pic>
      <p:pic>
        <p:nvPicPr>
          <p:cNvPr id="16" name="图片 15" descr="图表, 折线图&#10;&#10;AI 生成的内容可能不正确。">
            <a:extLst>
              <a:ext uri="{FF2B5EF4-FFF2-40B4-BE49-F238E27FC236}">
                <a16:creationId xmlns:a16="http://schemas.microsoft.com/office/drawing/2014/main" id="{372ACF58-529C-D1D5-4030-7A156DE636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76" y="3779666"/>
            <a:ext cx="3098140" cy="1390504"/>
          </a:xfrm>
          <a:prstGeom prst="rect">
            <a:avLst/>
          </a:prstGeom>
        </p:spPr>
      </p:pic>
      <p:pic>
        <p:nvPicPr>
          <p:cNvPr id="20" name="图片 19" descr="形状, 箭头&#10;&#10;AI 生成的内容可能不正确。">
            <a:extLst>
              <a:ext uri="{FF2B5EF4-FFF2-40B4-BE49-F238E27FC236}">
                <a16:creationId xmlns:a16="http://schemas.microsoft.com/office/drawing/2014/main" id="{D7BF7B1C-2673-0AC8-DADE-CC36DA8C8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6833" y="461665"/>
            <a:ext cx="2005429" cy="3223822"/>
          </a:xfrm>
          <a:prstGeom prst="rect">
            <a:avLst/>
          </a:prstGeom>
        </p:spPr>
      </p:pic>
      <p:pic>
        <p:nvPicPr>
          <p:cNvPr id="18" name="图片 17" descr="卡通人物&#10;&#10;AI 生成的内容可能不正确。">
            <a:extLst>
              <a:ext uri="{FF2B5EF4-FFF2-40B4-BE49-F238E27FC236}">
                <a16:creationId xmlns:a16="http://schemas.microsoft.com/office/drawing/2014/main" id="{470DFFC7-694B-DA43-CAEF-011450574F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7023" y="1657867"/>
            <a:ext cx="959005" cy="2121799"/>
          </a:xfrm>
          <a:prstGeom prst="rect">
            <a:avLst/>
          </a:prstGeom>
        </p:spPr>
      </p:pic>
      <p:pic>
        <p:nvPicPr>
          <p:cNvPr id="25" name="图片 24" descr="图表, 折线图&#10;&#10;AI 生成的内容可能不正确。">
            <a:extLst>
              <a:ext uri="{FF2B5EF4-FFF2-40B4-BE49-F238E27FC236}">
                <a16:creationId xmlns:a16="http://schemas.microsoft.com/office/drawing/2014/main" id="{D9B7C188-0212-1D7D-EFC4-9D0481B4BE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0" y="3758543"/>
            <a:ext cx="3050467" cy="1385852"/>
          </a:xfrm>
          <a:prstGeom prst="rect">
            <a:avLst/>
          </a:prstGeom>
        </p:spPr>
      </p:pic>
      <p:sp>
        <p:nvSpPr>
          <p:cNvPr id="26" name="文本框 25">
            <a:extLst>
              <a:ext uri="{FF2B5EF4-FFF2-40B4-BE49-F238E27FC236}">
                <a16:creationId xmlns:a16="http://schemas.microsoft.com/office/drawing/2014/main" id="{348140F2-9FFC-B1DD-527E-FFBE504EE65F}"/>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U-type: </a:t>
            </a:r>
            <a:r>
              <a:rPr lang="en-US" altLang="zh-CN" sz="1600" dirty="0"/>
              <a:t>Two high WSS regions after B1 and B2; similar to S-type but with lower WSS due to milder curvature and mostly planar geometry.</a:t>
            </a:r>
          </a:p>
        </p:txBody>
      </p:sp>
      <p:sp>
        <p:nvSpPr>
          <p:cNvPr id="27" name="文本框 26">
            <a:extLst>
              <a:ext uri="{FF2B5EF4-FFF2-40B4-BE49-F238E27FC236}">
                <a16:creationId xmlns:a16="http://schemas.microsoft.com/office/drawing/2014/main" id="{4B1539E2-EA35-6264-D09F-CFD60D4A5BC0}"/>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U-Type</a:t>
            </a:r>
          </a:p>
        </p:txBody>
      </p:sp>
      <p:pic>
        <p:nvPicPr>
          <p:cNvPr id="28" name="图片 27" descr="手机屏幕的截图&#10;&#10;AI 生成的内容可能不正确。">
            <a:extLst>
              <a:ext uri="{FF2B5EF4-FFF2-40B4-BE49-F238E27FC236}">
                <a16:creationId xmlns:a16="http://schemas.microsoft.com/office/drawing/2014/main" id="{DAA36185-5AD7-9142-6465-529998398C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9" name="文本框 28">
            <a:extLst>
              <a:ext uri="{FF2B5EF4-FFF2-40B4-BE49-F238E27FC236}">
                <a16:creationId xmlns:a16="http://schemas.microsoft.com/office/drawing/2014/main" id="{95327B6D-F0E0-37C9-F1EB-C802382BB6AA}"/>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30" name="文本框 29">
            <a:extLst>
              <a:ext uri="{FF2B5EF4-FFF2-40B4-BE49-F238E27FC236}">
                <a16:creationId xmlns:a16="http://schemas.microsoft.com/office/drawing/2014/main" id="{8A25CD1E-8384-633D-C95E-3218A4828121}"/>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U1</a:t>
            </a:r>
            <a:endParaRPr kumimoji="1" lang="zh-CN" altLang="en-US" sz="2000" dirty="0"/>
          </a:p>
        </p:txBody>
      </p:sp>
      <p:sp>
        <p:nvSpPr>
          <p:cNvPr id="31" name="文本框 30">
            <a:extLst>
              <a:ext uri="{FF2B5EF4-FFF2-40B4-BE49-F238E27FC236}">
                <a16:creationId xmlns:a16="http://schemas.microsoft.com/office/drawing/2014/main" id="{180AE322-DA49-C03E-B4BF-0E090424F38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U2</a:t>
            </a:r>
            <a:endParaRPr kumimoji="1" lang="zh-CN" altLang="en-US" sz="2000" dirty="0"/>
          </a:p>
        </p:txBody>
      </p:sp>
    </p:spTree>
    <p:extLst>
      <p:ext uri="{BB962C8B-B14F-4D97-AF65-F5344CB8AC3E}">
        <p14:creationId xmlns:p14="http://schemas.microsoft.com/office/powerpoint/2010/main" val="2162687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202817-7E8D-E64D-1D0B-6CC3E7F2D46C}"/>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4DC0A86-F39D-B56D-F60C-611BFE235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305" y="992195"/>
            <a:ext cx="2522764" cy="2703576"/>
          </a:xfrm>
          <a:prstGeom prst="rect">
            <a:avLst/>
          </a:prstGeom>
        </p:spPr>
      </p:pic>
      <p:sp>
        <p:nvSpPr>
          <p:cNvPr id="2" name="灯片编号占位符 1">
            <a:extLst>
              <a:ext uri="{FF2B5EF4-FFF2-40B4-BE49-F238E27FC236}">
                <a16:creationId xmlns:a16="http://schemas.microsoft.com/office/drawing/2014/main" id="{DA747DE3-E80F-E02B-01FD-BCE83D454B0B}"/>
              </a:ext>
            </a:extLst>
          </p:cNvPr>
          <p:cNvSpPr>
            <a:spLocks noGrp="1"/>
          </p:cNvSpPr>
          <p:nvPr>
            <p:ph type="sldNum" sz="quarter" idx="12"/>
          </p:nvPr>
        </p:nvSpPr>
        <p:spPr/>
        <p:txBody>
          <a:bodyPr/>
          <a:lstStyle/>
          <a:p>
            <a:fld id="{8D04ACF1-8115-4F2A-BC52-125D9799F304}" type="slidenum">
              <a:rPr lang="zh-CN" altLang="en-US" smtClean="0"/>
              <a:t>57</a:t>
            </a:fld>
            <a:endParaRPr lang="zh-CN" altLang="en-US"/>
          </a:p>
        </p:txBody>
      </p:sp>
      <p:sp>
        <p:nvSpPr>
          <p:cNvPr id="32" name="文本框 31">
            <a:extLst>
              <a:ext uri="{FF2B5EF4-FFF2-40B4-BE49-F238E27FC236}">
                <a16:creationId xmlns:a16="http://schemas.microsoft.com/office/drawing/2014/main" id="{80DCB7DC-C044-B339-C8D5-D68BCAC9BBE3}"/>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sp>
        <p:nvSpPr>
          <p:cNvPr id="26" name="文本框 25">
            <a:extLst>
              <a:ext uri="{FF2B5EF4-FFF2-40B4-BE49-F238E27FC236}">
                <a16:creationId xmlns:a16="http://schemas.microsoft.com/office/drawing/2014/main" id="{14CBF68F-DE11-CE14-B731-76ADC93A89BB}"/>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V-type: </a:t>
            </a:r>
            <a:r>
              <a:rPr lang="en-US" altLang="zh-CN" sz="1600" dirty="0"/>
              <a:t>Characterized by a single sharp bend in B1, it generates the highest WSS peak. The geometry is simple with almost no torsion.</a:t>
            </a:r>
          </a:p>
        </p:txBody>
      </p:sp>
      <p:sp>
        <p:nvSpPr>
          <p:cNvPr id="27" name="文本框 26">
            <a:extLst>
              <a:ext uri="{FF2B5EF4-FFF2-40B4-BE49-F238E27FC236}">
                <a16:creationId xmlns:a16="http://schemas.microsoft.com/office/drawing/2014/main" id="{2E0A8E8F-DCD2-4F15-D964-06DF067499F1}"/>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V-Type</a:t>
            </a:r>
          </a:p>
        </p:txBody>
      </p:sp>
      <p:pic>
        <p:nvPicPr>
          <p:cNvPr id="9" name="图片 8" descr="图片包含 形状&#10;&#10;AI 生成的内容可能不正确。">
            <a:extLst>
              <a:ext uri="{FF2B5EF4-FFF2-40B4-BE49-F238E27FC236}">
                <a16:creationId xmlns:a16="http://schemas.microsoft.com/office/drawing/2014/main" id="{F150EA76-B74F-9E45-D3A5-5E52A220702C}"/>
              </a:ext>
            </a:extLst>
          </p:cNvPr>
          <p:cNvPicPr>
            <a:picLocks noChangeAspect="1"/>
          </p:cNvPicPr>
          <p:nvPr/>
        </p:nvPicPr>
        <p:blipFill>
          <a:blip r:embed="rId4">
            <a:extLst>
              <a:ext uri="{28A0092B-C50C-407E-A947-70E740481C1C}">
                <a14:useLocalDpi xmlns:a14="http://schemas.microsoft.com/office/drawing/2010/main" val="0"/>
              </a:ext>
            </a:extLst>
          </a:blip>
          <a:srcRect t="10497"/>
          <a:stretch>
            <a:fillRect/>
          </a:stretch>
        </p:blipFill>
        <p:spPr>
          <a:xfrm>
            <a:off x="1420852" y="903227"/>
            <a:ext cx="2522764" cy="2797107"/>
          </a:xfrm>
          <a:prstGeom prst="rect">
            <a:avLst/>
          </a:prstGeom>
        </p:spPr>
      </p:pic>
      <p:pic>
        <p:nvPicPr>
          <p:cNvPr id="11" name="图片 10" descr="图片包含 图标&#10;&#10;AI 生成的内容可能不正确。">
            <a:extLst>
              <a:ext uri="{FF2B5EF4-FFF2-40B4-BE49-F238E27FC236}">
                <a16:creationId xmlns:a16="http://schemas.microsoft.com/office/drawing/2014/main" id="{9CAA15EB-4964-32C2-E593-19E22EE46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4119" y="1608199"/>
            <a:ext cx="1045010" cy="2100962"/>
          </a:xfrm>
          <a:prstGeom prst="rect">
            <a:avLst/>
          </a:prstGeom>
        </p:spPr>
      </p:pic>
      <p:pic>
        <p:nvPicPr>
          <p:cNvPr id="6" name="图片 5" descr="图标&#10;&#10;AI 生成的内容可能不正确。">
            <a:extLst>
              <a:ext uri="{FF2B5EF4-FFF2-40B4-BE49-F238E27FC236}">
                <a16:creationId xmlns:a16="http://schemas.microsoft.com/office/drawing/2014/main" id="{0004C91C-6750-F1C9-752B-615E09FEDD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46" y="1730355"/>
            <a:ext cx="686839" cy="1965416"/>
          </a:xfrm>
          <a:prstGeom prst="rect">
            <a:avLst/>
          </a:prstGeom>
        </p:spPr>
      </p:pic>
      <p:pic>
        <p:nvPicPr>
          <p:cNvPr id="17" name="图片 16" descr="图表, 折线图&#10;&#10;AI 生成的内容可能不正确。">
            <a:extLst>
              <a:ext uri="{FF2B5EF4-FFF2-40B4-BE49-F238E27FC236}">
                <a16:creationId xmlns:a16="http://schemas.microsoft.com/office/drawing/2014/main" id="{4E3EDA43-D087-9071-AAA4-2EC52BC374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04" y="3758543"/>
            <a:ext cx="3156289" cy="1405535"/>
          </a:xfrm>
          <a:prstGeom prst="rect">
            <a:avLst/>
          </a:prstGeom>
        </p:spPr>
      </p:pic>
      <p:pic>
        <p:nvPicPr>
          <p:cNvPr id="21" name="图片 20" descr="图表, 折线图&#10;&#10;AI 生成的内容可能不正确。">
            <a:extLst>
              <a:ext uri="{FF2B5EF4-FFF2-40B4-BE49-F238E27FC236}">
                <a16:creationId xmlns:a16="http://schemas.microsoft.com/office/drawing/2014/main" id="{ECBE9806-7871-29FE-4231-F7EEF166DC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4119" y="3724344"/>
            <a:ext cx="3432278" cy="1525457"/>
          </a:xfrm>
          <a:prstGeom prst="rect">
            <a:avLst/>
          </a:prstGeom>
        </p:spPr>
      </p:pic>
      <p:pic>
        <p:nvPicPr>
          <p:cNvPr id="24" name="图片 23" descr="手机屏幕的截图&#10;&#10;AI 生成的内容可能不正确。">
            <a:extLst>
              <a:ext uri="{FF2B5EF4-FFF2-40B4-BE49-F238E27FC236}">
                <a16:creationId xmlns:a16="http://schemas.microsoft.com/office/drawing/2014/main" id="{378A432C-D0EB-88CE-A5C9-5906F46984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8" name="文本框 27">
            <a:extLst>
              <a:ext uri="{FF2B5EF4-FFF2-40B4-BE49-F238E27FC236}">
                <a16:creationId xmlns:a16="http://schemas.microsoft.com/office/drawing/2014/main" id="{788BFEBB-2E14-2148-8CE3-873D963DD1E4}"/>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9" name="文本框 28">
            <a:extLst>
              <a:ext uri="{FF2B5EF4-FFF2-40B4-BE49-F238E27FC236}">
                <a16:creationId xmlns:a16="http://schemas.microsoft.com/office/drawing/2014/main" id="{68BCABEC-186E-7C15-2B5E-AD38CE5BE957}"/>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V1</a:t>
            </a:r>
            <a:endParaRPr kumimoji="1" lang="zh-CN" altLang="en-US" sz="2000" dirty="0"/>
          </a:p>
        </p:txBody>
      </p:sp>
      <p:sp>
        <p:nvSpPr>
          <p:cNvPr id="30" name="文本框 29">
            <a:extLst>
              <a:ext uri="{FF2B5EF4-FFF2-40B4-BE49-F238E27FC236}">
                <a16:creationId xmlns:a16="http://schemas.microsoft.com/office/drawing/2014/main" id="{4B20CB78-120A-539A-FA48-046F92870925}"/>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V2</a:t>
            </a:r>
            <a:endParaRPr kumimoji="1" lang="zh-CN" altLang="en-US" sz="2000" dirty="0"/>
          </a:p>
        </p:txBody>
      </p:sp>
    </p:spTree>
    <p:extLst>
      <p:ext uri="{BB962C8B-B14F-4D97-AF65-F5344CB8AC3E}">
        <p14:creationId xmlns:p14="http://schemas.microsoft.com/office/powerpoint/2010/main" val="12103345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2E3573-F39F-2740-5801-DFAB0AE02406}"/>
            </a:ext>
          </a:extLst>
        </p:cNvPr>
        <p:cNvGrpSpPr/>
        <p:nvPr/>
      </p:nvGrpSpPr>
      <p:grpSpPr>
        <a:xfrm>
          <a:off x="0" y="0"/>
          <a:ext cx="0" cy="0"/>
          <a:chOff x="0" y="0"/>
          <a:chExt cx="0" cy="0"/>
        </a:xfrm>
      </p:grpSpPr>
      <p:pic>
        <p:nvPicPr>
          <p:cNvPr id="13" name="图片 12" descr="形状&#10;&#10;AI 生成的内容可能不正确。">
            <a:extLst>
              <a:ext uri="{FF2B5EF4-FFF2-40B4-BE49-F238E27FC236}">
                <a16:creationId xmlns:a16="http://schemas.microsoft.com/office/drawing/2014/main" id="{59C60ED4-AEAB-A0AC-A725-65546E944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406" y="1134170"/>
            <a:ext cx="2262597" cy="2606905"/>
          </a:xfrm>
          <a:prstGeom prst="rect">
            <a:avLst/>
          </a:prstGeom>
        </p:spPr>
      </p:pic>
      <p:sp>
        <p:nvSpPr>
          <p:cNvPr id="2" name="灯片编号占位符 1">
            <a:extLst>
              <a:ext uri="{FF2B5EF4-FFF2-40B4-BE49-F238E27FC236}">
                <a16:creationId xmlns:a16="http://schemas.microsoft.com/office/drawing/2014/main" id="{7E5488FC-6837-7785-FAE4-980C62CD3DE0}"/>
              </a:ext>
            </a:extLst>
          </p:cNvPr>
          <p:cNvSpPr>
            <a:spLocks noGrp="1"/>
          </p:cNvSpPr>
          <p:nvPr>
            <p:ph type="sldNum" sz="quarter" idx="12"/>
          </p:nvPr>
        </p:nvSpPr>
        <p:spPr/>
        <p:txBody>
          <a:bodyPr/>
          <a:lstStyle/>
          <a:p>
            <a:fld id="{8D04ACF1-8115-4F2A-BC52-125D9799F304}" type="slidenum">
              <a:rPr lang="zh-CN" altLang="en-US" smtClean="0"/>
              <a:t>58</a:t>
            </a:fld>
            <a:endParaRPr lang="zh-CN" altLang="en-US"/>
          </a:p>
        </p:txBody>
      </p:sp>
      <p:sp>
        <p:nvSpPr>
          <p:cNvPr id="32" name="文本框 31">
            <a:extLst>
              <a:ext uri="{FF2B5EF4-FFF2-40B4-BE49-F238E27FC236}">
                <a16:creationId xmlns:a16="http://schemas.microsoft.com/office/drawing/2014/main" id="{2092CDF3-7E58-F7B0-4268-8DFEA7F91BA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E4EE10C6-94B4-270E-06C1-3700D14C9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2E722205-72F3-CC4F-9E45-688BBDCC7F26}"/>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36FA007C-65C6-034D-CE6C-7ADDE19ADECE}"/>
              </a:ext>
            </a:extLst>
          </p:cNvPr>
          <p:cNvSpPr txBox="1"/>
          <p:nvPr/>
        </p:nvSpPr>
        <p:spPr>
          <a:xfrm>
            <a:off x="329792" y="5337961"/>
            <a:ext cx="8449323" cy="584775"/>
          </a:xfrm>
          <a:prstGeom prst="rect">
            <a:avLst/>
          </a:prstGeom>
          <a:noFill/>
        </p:spPr>
        <p:txBody>
          <a:bodyPr wrap="square" rtlCol="0">
            <a:spAutoFit/>
          </a:bodyPr>
          <a:lstStyle/>
          <a:p>
            <a:r>
              <a:rPr lang="en-US" altLang="zh-CN" sz="1600" b="1" dirty="0"/>
              <a:t>C-type: </a:t>
            </a:r>
            <a:r>
              <a:rPr lang="en-US" altLang="zh-CN" sz="1600" dirty="0"/>
              <a:t>Although it has a curvature pattern similar to the V-type, a strong torsion appears between B1 and B2, causing spatial shifts in the high WSS region.</a:t>
            </a:r>
          </a:p>
        </p:txBody>
      </p:sp>
      <p:sp>
        <p:nvSpPr>
          <p:cNvPr id="27" name="文本框 26">
            <a:extLst>
              <a:ext uri="{FF2B5EF4-FFF2-40B4-BE49-F238E27FC236}">
                <a16:creationId xmlns:a16="http://schemas.microsoft.com/office/drawing/2014/main" id="{A80432C3-192A-CE60-CB08-F3E4F6B6A4F6}"/>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C-Type</a:t>
            </a:r>
          </a:p>
        </p:txBody>
      </p:sp>
      <p:pic>
        <p:nvPicPr>
          <p:cNvPr id="7" name="图片 6" descr="形状, 箭头&#10;&#10;AI 生成的内容可能不正确。">
            <a:extLst>
              <a:ext uri="{FF2B5EF4-FFF2-40B4-BE49-F238E27FC236}">
                <a16:creationId xmlns:a16="http://schemas.microsoft.com/office/drawing/2014/main" id="{7F3628D0-6425-5460-04A8-74EB706D2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5882" y="1311575"/>
            <a:ext cx="2968003" cy="2391741"/>
          </a:xfrm>
          <a:prstGeom prst="rect">
            <a:avLst/>
          </a:prstGeom>
        </p:spPr>
      </p:pic>
      <p:pic>
        <p:nvPicPr>
          <p:cNvPr id="4" name="图片 3" descr="图标&#10;&#10;AI 生成的内容可能不正确。">
            <a:extLst>
              <a:ext uri="{FF2B5EF4-FFF2-40B4-BE49-F238E27FC236}">
                <a16:creationId xmlns:a16="http://schemas.microsoft.com/office/drawing/2014/main" id="{A22F96FB-E08B-FFDE-A208-61731B0F13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100" y="1756694"/>
            <a:ext cx="760479" cy="2001849"/>
          </a:xfrm>
          <a:prstGeom prst="rect">
            <a:avLst/>
          </a:prstGeom>
        </p:spPr>
      </p:pic>
      <p:pic>
        <p:nvPicPr>
          <p:cNvPr id="10" name="图片 9" descr="图标&#10;&#10;AI 生成的内容可能不正确。">
            <a:extLst>
              <a:ext uri="{FF2B5EF4-FFF2-40B4-BE49-F238E27FC236}">
                <a16:creationId xmlns:a16="http://schemas.microsoft.com/office/drawing/2014/main" id="{E9933BEE-CF24-5B30-7F2C-1A010A723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3724" y="1618225"/>
            <a:ext cx="760479" cy="2140318"/>
          </a:xfrm>
          <a:prstGeom prst="rect">
            <a:avLst/>
          </a:prstGeom>
        </p:spPr>
      </p:pic>
      <p:pic>
        <p:nvPicPr>
          <p:cNvPr id="16" name="图片 15" descr="图表, 折线图&#10;&#10;AI 生成的内容可能不正确。">
            <a:extLst>
              <a:ext uri="{FF2B5EF4-FFF2-40B4-BE49-F238E27FC236}">
                <a16:creationId xmlns:a16="http://schemas.microsoft.com/office/drawing/2014/main" id="{618E8E1A-D37F-64B2-E2F3-606F8A6BDF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4885" y="3840060"/>
            <a:ext cx="3440320" cy="1561306"/>
          </a:xfrm>
          <a:prstGeom prst="rect">
            <a:avLst/>
          </a:prstGeom>
        </p:spPr>
      </p:pic>
      <p:pic>
        <p:nvPicPr>
          <p:cNvPr id="19" name="图片 18" descr="图表, 折线图&#10;&#10;AI 生成的内容可能不正确。">
            <a:extLst>
              <a:ext uri="{FF2B5EF4-FFF2-40B4-BE49-F238E27FC236}">
                <a16:creationId xmlns:a16="http://schemas.microsoft.com/office/drawing/2014/main" id="{7926307F-A6D0-1183-B458-28705D7F77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6917" y="3828427"/>
            <a:ext cx="3547442" cy="1572481"/>
          </a:xfrm>
          <a:prstGeom prst="rect">
            <a:avLst/>
          </a:prstGeom>
        </p:spPr>
      </p:pic>
      <p:sp>
        <p:nvSpPr>
          <p:cNvPr id="20" name="文本框 19">
            <a:extLst>
              <a:ext uri="{FF2B5EF4-FFF2-40B4-BE49-F238E27FC236}">
                <a16:creationId xmlns:a16="http://schemas.microsoft.com/office/drawing/2014/main" id="{0A21FAA1-F389-BCE4-BF7A-D70A86F04AC2}"/>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C1</a:t>
            </a:r>
            <a:endParaRPr kumimoji="1" lang="zh-CN" altLang="en-US" sz="2000" dirty="0"/>
          </a:p>
        </p:txBody>
      </p:sp>
      <p:sp>
        <p:nvSpPr>
          <p:cNvPr id="24" name="文本框 23">
            <a:extLst>
              <a:ext uri="{FF2B5EF4-FFF2-40B4-BE49-F238E27FC236}">
                <a16:creationId xmlns:a16="http://schemas.microsoft.com/office/drawing/2014/main" id="{F074F869-C833-4517-6768-3C2BD6C2E5A0}"/>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C2</a:t>
            </a:r>
            <a:endParaRPr kumimoji="1" lang="zh-CN" altLang="en-US" sz="2000" dirty="0"/>
          </a:p>
        </p:txBody>
      </p:sp>
    </p:spTree>
    <p:extLst>
      <p:ext uri="{BB962C8B-B14F-4D97-AF65-F5344CB8AC3E}">
        <p14:creationId xmlns:p14="http://schemas.microsoft.com/office/powerpoint/2010/main" val="1207767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3CEA2D-20CA-8376-84C7-35B6D8AC2C1D}"/>
            </a:ext>
          </a:extLst>
        </p:cNvPr>
        <p:cNvGrpSpPr/>
        <p:nvPr/>
      </p:nvGrpSpPr>
      <p:grpSpPr>
        <a:xfrm>
          <a:off x="0" y="0"/>
          <a:ext cx="0" cy="0"/>
          <a:chOff x="0" y="0"/>
          <a:chExt cx="0" cy="0"/>
        </a:xfrm>
      </p:grpSpPr>
      <p:pic>
        <p:nvPicPr>
          <p:cNvPr id="14" name="图片 13" descr="形状&#10;&#10;AI 生成的内容可能不正确。">
            <a:extLst>
              <a:ext uri="{FF2B5EF4-FFF2-40B4-BE49-F238E27FC236}">
                <a16:creationId xmlns:a16="http://schemas.microsoft.com/office/drawing/2014/main" id="{3F394449-B27A-530E-CA30-A55236C57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1383" y="1249539"/>
            <a:ext cx="2493781" cy="2473616"/>
          </a:xfrm>
          <a:prstGeom prst="rect">
            <a:avLst/>
          </a:prstGeom>
        </p:spPr>
      </p:pic>
      <p:sp>
        <p:nvSpPr>
          <p:cNvPr id="2" name="灯片编号占位符 1">
            <a:extLst>
              <a:ext uri="{FF2B5EF4-FFF2-40B4-BE49-F238E27FC236}">
                <a16:creationId xmlns:a16="http://schemas.microsoft.com/office/drawing/2014/main" id="{2607118D-4F7A-BA80-0D6B-D1E7D2DA31CB}"/>
              </a:ext>
            </a:extLst>
          </p:cNvPr>
          <p:cNvSpPr>
            <a:spLocks noGrp="1"/>
          </p:cNvSpPr>
          <p:nvPr>
            <p:ph type="sldNum" sz="quarter" idx="12"/>
          </p:nvPr>
        </p:nvSpPr>
        <p:spPr/>
        <p:txBody>
          <a:bodyPr/>
          <a:lstStyle/>
          <a:p>
            <a:fld id="{8D04ACF1-8115-4F2A-BC52-125D9799F304}" type="slidenum">
              <a:rPr lang="zh-CN" altLang="en-US" smtClean="0"/>
              <a:t>59</a:t>
            </a:fld>
            <a:endParaRPr lang="zh-CN" altLang="en-US"/>
          </a:p>
        </p:txBody>
      </p:sp>
      <p:sp>
        <p:nvSpPr>
          <p:cNvPr id="32" name="文本框 31">
            <a:extLst>
              <a:ext uri="{FF2B5EF4-FFF2-40B4-BE49-F238E27FC236}">
                <a16:creationId xmlns:a16="http://schemas.microsoft.com/office/drawing/2014/main" id="{394EDF8C-CD08-68A0-42B3-C568AAD57521}"/>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Blood Flow Simulation</a:t>
            </a:r>
          </a:p>
        </p:txBody>
      </p:sp>
      <p:pic>
        <p:nvPicPr>
          <p:cNvPr id="22" name="图片 21" descr="手机屏幕的截图&#10;&#10;AI 生成的内容可能不正确。">
            <a:extLst>
              <a:ext uri="{FF2B5EF4-FFF2-40B4-BE49-F238E27FC236}">
                <a16:creationId xmlns:a16="http://schemas.microsoft.com/office/drawing/2014/main" id="{16605772-1593-C457-E0CF-96B86BE33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323" y="2261204"/>
            <a:ext cx="571657" cy="1560286"/>
          </a:xfrm>
          <a:prstGeom prst="rect">
            <a:avLst/>
          </a:prstGeom>
        </p:spPr>
      </p:pic>
      <p:sp>
        <p:nvSpPr>
          <p:cNvPr id="23" name="文本框 22">
            <a:extLst>
              <a:ext uri="{FF2B5EF4-FFF2-40B4-BE49-F238E27FC236}">
                <a16:creationId xmlns:a16="http://schemas.microsoft.com/office/drawing/2014/main" id="{9272684D-6F25-3307-F9BC-1B45261D7EF7}"/>
              </a:ext>
            </a:extLst>
          </p:cNvPr>
          <p:cNvSpPr txBox="1"/>
          <p:nvPr/>
        </p:nvSpPr>
        <p:spPr>
          <a:xfrm rot="16200000">
            <a:off x="7272460" y="2906316"/>
            <a:ext cx="785408" cy="276999"/>
          </a:xfrm>
          <a:prstGeom prst="rect">
            <a:avLst/>
          </a:prstGeom>
          <a:noFill/>
        </p:spPr>
        <p:txBody>
          <a:bodyPr wrap="none" rtlCol="0">
            <a:spAutoFit/>
          </a:bodyPr>
          <a:lstStyle/>
          <a:p>
            <a:r>
              <a:rPr kumimoji="1" lang="en-US" altLang="zh-CN" sz="1200" dirty="0"/>
              <a:t>WSS [pa]</a:t>
            </a:r>
            <a:endParaRPr kumimoji="1" lang="zh-CN" altLang="en-US" sz="1200" dirty="0"/>
          </a:p>
        </p:txBody>
      </p:sp>
      <p:sp>
        <p:nvSpPr>
          <p:cNvPr id="26" name="文本框 25">
            <a:extLst>
              <a:ext uri="{FF2B5EF4-FFF2-40B4-BE49-F238E27FC236}">
                <a16:creationId xmlns:a16="http://schemas.microsoft.com/office/drawing/2014/main" id="{7CFCCCE9-7052-7ACD-D357-6A0024458676}"/>
              </a:ext>
            </a:extLst>
          </p:cNvPr>
          <p:cNvSpPr txBox="1"/>
          <p:nvPr/>
        </p:nvSpPr>
        <p:spPr>
          <a:xfrm>
            <a:off x="329792" y="5337961"/>
            <a:ext cx="8449323" cy="830997"/>
          </a:xfrm>
          <a:prstGeom prst="rect">
            <a:avLst/>
          </a:prstGeom>
          <a:noFill/>
        </p:spPr>
        <p:txBody>
          <a:bodyPr wrap="square" rtlCol="0">
            <a:spAutoFit/>
          </a:bodyPr>
          <a:lstStyle/>
          <a:p>
            <a:r>
              <a:rPr lang="en-US" altLang="zh-CN" sz="1600" b="1" dirty="0"/>
              <a:t>S-type: </a:t>
            </a:r>
            <a:r>
              <a:rPr lang="en-US" altLang="zh-CN" sz="1600" dirty="0"/>
              <a:t>Characterized by double bends with large curvature and sometimes strong torsion. The vessel is structurally complex and often non-planar, showing high WSS at both B1 and B2 with spatial displacement of the WSS regions.</a:t>
            </a:r>
            <a:endParaRPr lang="zh-CN" altLang="en-US" sz="1600" dirty="0"/>
          </a:p>
        </p:txBody>
      </p:sp>
      <p:sp>
        <p:nvSpPr>
          <p:cNvPr id="27" name="文本框 26">
            <a:extLst>
              <a:ext uri="{FF2B5EF4-FFF2-40B4-BE49-F238E27FC236}">
                <a16:creationId xmlns:a16="http://schemas.microsoft.com/office/drawing/2014/main" id="{830B2786-6062-21D3-D19D-87AED08C353A}"/>
              </a:ext>
            </a:extLst>
          </p:cNvPr>
          <p:cNvSpPr txBox="1"/>
          <p:nvPr/>
        </p:nvSpPr>
        <p:spPr>
          <a:xfrm>
            <a:off x="132874" y="475600"/>
            <a:ext cx="1208082" cy="509627"/>
          </a:xfrm>
          <a:prstGeom prst="rect">
            <a:avLst/>
          </a:prstGeom>
          <a:noFill/>
        </p:spPr>
        <p:txBody>
          <a:bodyPr wrap="square">
            <a:spAutoFit/>
          </a:bodyPr>
          <a:lstStyle/>
          <a:p>
            <a:pPr>
              <a:lnSpc>
                <a:spcPct val="150000"/>
              </a:lnSpc>
            </a:pPr>
            <a:r>
              <a:rPr kumimoji="1" lang="en-US" altLang="zh-CN" sz="2000" b="1" dirty="0"/>
              <a:t>S-Type</a:t>
            </a:r>
          </a:p>
        </p:txBody>
      </p:sp>
      <p:pic>
        <p:nvPicPr>
          <p:cNvPr id="8" name="图片 7" descr="图片包含 形状&#10;&#10;AI 生成的内容可能不正确。">
            <a:extLst>
              <a:ext uri="{FF2B5EF4-FFF2-40B4-BE49-F238E27FC236}">
                <a16:creationId xmlns:a16="http://schemas.microsoft.com/office/drawing/2014/main" id="{D879080B-466E-3775-7D2D-1A0EC039A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50" y="1249539"/>
            <a:ext cx="3171147" cy="2504317"/>
          </a:xfrm>
          <a:prstGeom prst="rect">
            <a:avLst/>
          </a:prstGeom>
        </p:spPr>
      </p:pic>
      <p:pic>
        <p:nvPicPr>
          <p:cNvPr id="5" name="图片 4" descr="图标&#10;&#10;AI 生成的内容可能不正确。">
            <a:extLst>
              <a:ext uri="{FF2B5EF4-FFF2-40B4-BE49-F238E27FC236}">
                <a16:creationId xmlns:a16="http://schemas.microsoft.com/office/drawing/2014/main" id="{9CD48D44-854B-76FC-7C5D-76E773C844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272" y="1699742"/>
            <a:ext cx="881541" cy="2140318"/>
          </a:xfrm>
          <a:prstGeom prst="rect">
            <a:avLst/>
          </a:prstGeom>
        </p:spPr>
      </p:pic>
      <p:pic>
        <p:nvPicPr>
          <p:cNvPr id="11" name="图片 10" descr="形状&#10;&#10;AI 生成的内容可能不正确。">
            <a:extLst>
              <a:ext uri="{FF2B5EF4-FFF2-40B4-BE49-F238E27FC236}">
                <a16:creationId xmlns:a16="http://schemas.microsoft.com/office/drawing/2014/main" id="{4875B7BA-94E2-696A-4209-0A4430F959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3639" y="1635473"/>
            <a:ext cx="720183" cy="2140318"/>
          </a:xfrm>
          <a:prstGeom prst="rect">
            <a:avLst/>
          </a:prstGeom>
        </p:spPr>
      </p:pic>
      <p:pic>
        <p:nvPicPr>
          <p:cNvPr id="17" name="图片 16" descr="图表, 折线图&#10;&#10;AI 生成的内容可能不正确。">
            <a:extLst>
              <a:ext uri="{FF2B5EF4-FFF2-40B4-BE49-F238E27FC236}">
                <a16:creationId xmlns:a16="http://schemas.microsoft.com/office/drawing/2014/main" id="{F8D8CBD6-AA84-4642-C913-B0FA86EE58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389" y="3821490"/>
            <a:ext cx="3455061" cy="1517727"/>
          </a:xfrm>
          <a:prstGeom prst="rect">
            <a:avLst/>
          </a:prstGeom>
        </p:spPr>
      </p:pic>
      <p:pic>
        <p:nvPicPr>
          <p:cNvPr id="20" name="图片 19" descr="图表, 折线图&#10;&#10;AI 生成的内容可能不正确。">
            <a:extLst>
              <a:ext uri="{FF2B5EF4-FFF2-40B4-BE49-F238E27FC236}">
                <a16:creationId xmlns:a16="http://schemas.microsoft.com/office/drawing/2014/main" id="{A1EE5C35-F8CB-0932-C3DC-F34D4A9266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5619" y="3793377"/>
            <a:ext cx="3565882" cy="1642919"/>
          </a:xfrm>
          <a:prstGeom prst="rect">
            <a:avLst/>
          </a:prstGeom>
        </p:spPr>
      </p:pic>
      <p:sp>
        <p:nvSpPr>
          <p:cNvPr id="21" name="文本框 20">
            <a:extLst>
              <a:ext uri="{FF2B5EF4-FFF2-40B4-BE49-F238E27FC236}">
                <a16:creationId xmlns:a16="http://schemas.microsoft.com/office/drawing/2014/main" id="{3101206C-1048-441E-072D-9C604313857A}"/>
              </a:ext>
            </a:extLst>
          </p:cNvPr>
          <p:cNvSpPr txBox="1"/>
          <p:nvPr/>
        </p:nvSpPr>
        <p:spPr>
          <a:xfrm>
            <a:off x="3297466" y="3358433"/>
            <a:ext cx="596348" cy="400110"/>
          </a:xfrm>
          <a:prstGeom prst="rect">
            <a:avLst/>
          </a:prstGeom>
          <a:noFill/>
        </p:spPr>
        <p:txBody>
          <a:bodyPr wrap="square" rtlCol="0">
            <a:spAutoFit/>
          </a:bodyPr>
          <a:lstStyle/>
          <a:p>
            <a:r>
              <a:rPr kumimoji="1" lang="en-US" altLang="zh-CN" sz="2000" dirty="0"/>
              <a:t>S1</a:t>
            </a:r>
            <a:endParaRPr kumimoji="1" lang="zh-CN" altLang="en-US" sz="2000" dirty="0"/>
          </a:p>
        </p:txBody>
      </p:sp>
      <p:sp>
        <p:nvSpPr>
          <p:cNvPr id="24" name="文本框 23">
            <a:extLst>
              <a:ext uri="{FF2B5EF4-FFF2-40B4-BE49-F238E27FC236}">
                <a16:creationId xmlns:a16="http://schemas.microsoft.com/office/drawing/2014/main" id="{12651EF2-5634-A8FB-4AA7-3C5DCBB9E009}"/>
              </a:ext>
            </a:extLst>
          </p:cNvPr>
          <p:cNvSpPr txBox="1"/>
          <p:nvPr/>
        </p:nvSpPr>
        <p:spPr>
          <a:xfrm>
            <a:off x="6815487" y="3358433"/>
            <a:ext cx="596348" cy="400110"/>
          </a:xfrm>
          <a:prstGeom prst="rect">
            <a:avLst/>
          </a:prstGeom>
          <a:noFill/>
        </p:spPr>
        <p:txBody>
          <a:bodyPr wrap="square" rtlCol="0">
            <a:spAutoFit/>
          </a:bodyPr>
          <a:lstStyle/>
          <a:p>
            <a:r>
              <a:rPr kumimoji="1" lang="en-US" altLang="zh-CN" sz="2000" dirty="0"/>
              <a:t>S2</a:t>
            </a:r>
            <a:endParaRPr kumimoji="1" lang="zh-CN" altLang="en-US" sz="2000" dirty="0"/>
          </a:p>
        </p:txBody>
      </p:sp>
    </p:spTree>
    <p:extLst>
      <p:ext uri="{BB962C8B-B14F-4D97-AF65-F5344CB8AC3E}">
        <p14:creationId xmlns:p14="http://schemas.microsoft.com/office/powerpoint/2010/main" val="25329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30844-D0B9-1F3E-14A4-B0EF30E0E0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72DBE7F-9B26-2E72-FE27-2860EAAE88B1}"/>
              </a:ext>
            </a:extLst>
          </p:cNvPr>
          <p:cNvSpPr>
            <a:spLocks noGrp="1"/>
          </p:cNvSpPr>
          <p:nvPr>
            <p:ph type="sldNum" sz="quarter" idx="12"/>
          </p:nvPr>
        </p:nvSpPr>
        <p:spPr/>
        <p:txBody>
          <a:bodyPr/>
          <a:lstStyle/>
          <a:p>
            <a:fld id="{8D04ACF1-8115-4F2A-BC52-125D9799F304}" type="slidenum">
              <a:rPr lang="zh-CN" altLang="en-US" smtClean="0"/>
              <a:t>6</a:t>
            </a:fld>
            <a:endParaRPr lang="zh-CN" altLang="en-US"/>
          </a:p>
        </p:txBody>
      </p:sp>
      <p:sp>
        <p:nvSpPr>
          <p:cNvPr id="4" name="文本框 3">
            <a:extLst>
              <a:ext uri="{FF2B5EF4-FFF2-40B4-BE49-F238E27FC236}">
                <a16:creationId xmlns:a16="http://schemas.microsoft.com/office/drawing/2014/main" id="{98C28634-9C7C-D633-5466-4FE0454824D9}"/>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7" name="文本框 16">
            <a:extLst>
              <a:ext uri="{FF2B5EF4-FFF2-40B4-BE49-F238E27FC236}">
                <a16:creationId xmlns:a16="http://schemas.microsoft.com/office/drawing/2014/main" id="{219F86B3-AE3D-66DD-2A00-E014E1B82844}"/>
              </a:ext>
            </a:extLst>
          </p:cNvPr>
          <p:cNvSpPr txBox="1"/>
          <p:nvPr/>
        </p:nvSpPr>
        <p:spPr>
          <a:xfrm>
            <a:off x="-50542" y="6200991"/>
            <a:ext cx="9194542" cy="830997"/>
          </a:xfrm>
          <a:prstGeom prst="rect">
            <a:avLst/>
          </a:prstGeom>
          <a:noFill/>
        </p:spPr>
        <p:txBody>
          <a:bodyPr wrap="square">
            <a:spAutoFit/>
          </a:bodyPr>
          <a:lstStyle/>
          <a:p>
            <a:r>
              <a:rPr lang="en-US" altLang="zh-CN" sz="800" i="1" dirty="0"/>
              <a:t>[6] </a:t>
            </a:r>
            <a:r>
              <a:rPr lang="en-US" altLang="zh-CN" sz="800" i="1" dirty="0" err="1"/>
              <a:t>Piechna</a:t>
            </a:r>
            <a:r>
              <a:rPr lang="en-US" altLang="zh-CN" sz="800" i="1" dirty="0"/>
              <a:t>, Adam, and Krzysztof </a:t>
            </a:r>
            <a:r>
              <a:rPr lang="en-US" altLang="zh-CN" sz="800" i="1" dirty="0" err="1"/>
              <a:t>Cieślicki</a:t>
            </a:r>
            <a:r>
              <a:rPr lang="en-US" altLang="zh-CN" sz="800" i="1" dirty="0"/>
              <a:t>. "Influence of hydrodynamic and functional nonlinearities of blood flow in the cerebral vasculature on cerebral perfusion and autoregulation pressure reserve." Scientific Reports 13.1 (2023): 6229.</a:t>
            </a:r>
          </a:p>
          <a:p>
            <a:r>
              <a:rPr lang="en-US" altLang="zh-CN" sz="800" i="1" dirty="0"/>
              <a:t>[7] Kulcsár, Zsolt, et al. "Hemodynamics of cerebral aneurysm initiation: the role of wall shear stress and spatial wall shear stress gradient." American Journal of neuroradiology 32.3 (2011): 587-594.</a:t>
            </a:r>
          </a:p>
          <a:p>
            <a:r>
              <a:rPr lang="en-US" altLang="zh-CN" sz="800" i="1" dirty="0"/>
              <a:t>[8] H. Meng, H. Meng, J. Xiang, and A. M. Siddiqui, “High </a:t>
            </a:r>
            <a:r>
              <a:rPr lang="en-US" altLang="zh-CN" sz="800" i="1" dirty="0" err="1"/>
              <a:t>wss</a:t>
            </a:r>
            <a:r>
              <a:rPr lang="en-US" altLang="zh-CN" sz="800" i="1" dirty="0"/>
              <a:t> or low </a:t>
            </a:r>
            <a:r>
              <a:rPr lang="en-US" altLang="zh-CN" sz="800" i="1" dirty="0" err="1"/>
              <a:t>wss</a:t>
            </a:r>
            <a:r>
              <a:rPr lang="en-US" altLang="zh-CN" sz="800" i="1" dirty="0"/>
              <a:t>? complex  interactions of hemodynamics with intracranial aneurysm initiation, growth, and rupture:  Toward a unifying hypothesis,” vol. 35, no. 7, p. 1254–1262, Apr 2013.</a:t>
            </a:r>
          </a:p>
          <a:p>
            <a:endParaRPr lang="zh-CN" altLang="en-US" sz="800" i="1" dirty="0"/>
          </a:p>
        </p:txBody>
      </p:sp>
      <p:sp>
        <p:nvSpPr>
          <p:cNvPr id="19" name="文本框 18">
            <a:extLst>
              <a:ext uri="{FF2B5EF4-FFF2-40B4-BE49-F238E27FC236}">
                <a16:creationId xmlns:a16="http://schemas.microsoft.com/office/drawing/2014/main" id="{6D7AAE86-C4F0-0CC2-8C65-7101AB832680}"/>
              </a:ext>
            </a:extLst>
          </p:cNvPr>
          <p:cNvSpPr txBox="1"/>
          <p:nvPr/>
        </p:nvSpPr>
        <p:spPr>
          <a:xfrm>
            <a:off x="28082" y="867752"/>
            <a:ext cx="9014294" cy="1200329"/>
          </a:xfrm>
          <a:prstGeom prst="rect">
            <a:avLst/>
          </a:prstGeom>
          <a:noFill/>
        </p:spPr>
        <p:txBody>
          <a:bodyPr wrap="square" rtlCol="0">
            <a:spAutoFit/>
          </a:bodyPr>
          <a:lstStyle/>
          <a:p>
            <a:pPr algn="just"/>
            <a:r>
              <a:rPr kumimoji="1" lang="en-US" altLang="zh-CN" dirty="0"/>
              <a:t>The internal carotid artery (ICA) supplies the brain, and its siphon segment often exhibits high curvature and torsion. Such complex geometry leads to complex hemodynamics, where wall shear stress (WSS)</a:t>
            </a:r>
            <a:r>
              <a:rPr kumimoji="1" lang="zh-CN" altLang="en-US" dirty="0"/>
              <a:t> </a:t>
            </a:r>
            <a:r>
              <a:rPr kumimoji="1" lang="en-US" altLang="zh-CN" dirty="0"/>
              <a:t>may contribute to the initiation, progression, and rupture of aneurysms.</a:t>
            </a:r>
            <a:endParaRPr kumimoji="1" lang="en-US" altLang="zh-CN" baseline="30000" dirty="0"/>
          </a:p>
        </p:txBody>
      </p:sp>
      <p:sp>
        <p:nvSpPr>
          <p:cNvPr id="28" name="文本框 27">
            <a:extLst>
              <a:ext uri="{FF2B5EF4-FFF2-40B4-BE49-F238E27FC236}">
                <a16:creationId xmlns:a16="http://schemas.microsoft.com/office/drawing/2014/main" id="{E0837E9F-2C1F-E9F9-3DCA-D3089730F0E1}"/>
              </a:ext>
            </a:extLst>
          </p:cNvPr>
          <p:cNvSpPr txBox="1"/>
          <p:nvPr/>
        </p:nvSpPr>
        <p:spPr>
          <a:xfrm>
            <a:off x="4841030" y="5513132"/>
            <a:ext cx="494271" cy="338554"/>
          </a:xfrm>
          <a:prstGeom prst="rect">
            <a:avLst/>
          </a:prstGeom>
          <a:noFill/>
        </p:spPr>
        <p:txBody>
          <a:bodyPr wrap="square" rtlCol="0">
            <a:spAutoFit/>
          </a:bodyPr>
          <a:lstStyle/>
          <a:p>
            <a:r>
              <a:rPr kumimoji="1" lang="en-US" altLang="zh-CN" sz="1600" dirty="0">
                <a:solidFill>
                  <a:schemeClr val="tx1">
                    <a:lumMod val="65000"/>
                    <a:lumOff val="35000"/>
                  </a:schemeClr>
                </a:solidFill>
              </a:rPr>
              <a:t>(a)</a:t>
            </a:r>
            <a:endParaRPr kumimoji="1" lang="zh-CN" altLang="en-US" sz="1600" dirty="0">
              <a:solidFill>
                <a:schemeClr val="tx1">
                  <a:lumMod val="65000"/>
                  <a:lumOff val="35000"/>
                </a:schemeClr>
              </a:solidFill>
            </a:endParaRPr>
          </a:p>
        </p:txBody>
      </p:sp>
      <p:pic>
        <p:nvPicPr>
          <p:cNvPr id="5" name="图片 4" descr="图片包含 图形用户界面&#10;&#10;AI 生成的内容可能不正确。">
            <a:extLst>
              <a:ext uri="{FF2B5EF4-FFF2-40B4-BE49-F238E27FC236}">
                <a16:creationId xmlns:a16="http://schemas.microsoft.com/office/drawing/2014/main" id="{E8F20196-21BD-4B28-4914-D4ADA6690323}"/>
              </a:ext>
            </a:extLst>
          </p:cNvPr>
          <p:cNvPicPr>
            <a:picLocks noChangeAspect="1"/>
          </p:cNvPicPr>
          <p:nvPr/>
        </p:nvPicPr>
        <p:blipFill>
          <a:blip r:embed="rId3">
            <a:extLst>
              <a:ext uri="{28A0092B-C50C-407E-A947-70E740481C1C}">
                <a14:useLocalDpi xmlns:a14="http://schemas.microsoft.com/office/drawing/2010/main" val="0"/>
              </a:ext>
            </a:extLst>
          </a:blip>
          <a:srcRect b="51740"/>
          <a:stretch>
            <a:fillRect/>
          </a:stretch>
        </p:blipFill>
        <p:spPr>
          <a:xfrm>
            <a:off x="3348848" y="2003320"/>
            <a:ext cx="2215759" cy="1733287"/>
          </a:xfrm>
          <a:prstGeom prst="rect">
            <a:avLst/>
          </a:prstGeom>
        </p:spPr>
      </p:pic>
      <p:sp>
        <p:nvSpPr>
          <p:cNvPr id="44" name="文本框 43">
            <a:extLst>
              <a:ext uri="{FF2B5EF4-FFF2-40B4-BE49-F238E27FC236}">
                <a16:creationId xmlns:a16="http://schemas.microsoft.com/office/drawing/2014/main" id="{36FDBC8D-9FA1-2FC4-FB1F-E16D00B6A8E9}"/>
              </a:ext>
            </a:extLst>
          </p:cNvPr>
          <p:cNvSpPr txBox="1"/>
          <p:nvPr/>
        </p:nvSpPr>
        <p:spPr>
          <a:xfrm>
            <a:off x="4341804" y="2143537"/>
            <a:ext cx="1359893" cy="307777"/>
          </a:xfrm>
          <a:prstGeom prst="rect">
            <a:avLst/>
          </a:prstGeom>
          <a:noFill/>
        </p:spPr>
        <p:txBody>
          <a:bodyPr wrap="square" rtlCol="0">
            <a:spAutoFit/>
          </a:bodyPr>
          <a:lstStyle/>
          <a:p>
            <a:r>
              <a:rPr kumimoji="1" lang="en-US" altLang="zh-CN" sz="1400" b="1" dirty="0">
                <a:solidFill>
                  <a:srgbClr val="FF0000"/>
                </a:solidFill>
              </a:rPr>
              <a:t>High WSS</a:t>
            </a:r>
            <a:endParaRPr kumimoji="1" lang="zh-CN" altLang="en-US" sz="1400" b="1" dirty="0">
              <a:solidFill>
                <a:srgbClr val="FF0000"/>
              </a:solidFill>
            </a:endParaRPr>
          </a:p>
        </p:txBody>
      </p:sp>
      <p:pic>
        <p:nvPicPr>
          <p:cNvPr id="46" name="图片 45" descr="图示&#10;&#10;AI 生成的内容可能不正确。">
            <a:extLst>
              <a:ext uri="{FF2B5EF4-FFF2-40B4-BE49-F238E27FC236}">
                <a16:creationId xmlns:a16="http://schemas.microsoft.com/office/drawing/2014/main" id="{8A607B66-9AFE-B5A8-A381-E9C287B76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 y="2922842"/>
            <a:ext cx="1352190" cy="3274831"/>
          </a:xfrm>
          <a:prstGeom prst="rect">
            <a:avLst/>
          </a:prstGeom>
        </p:spPr>
      </p:pic>
      <p:sp>
        <p:nvSpPr>
          <p:cNvPr id="14" name="文本框 13">
            <a:extLst>
              <a:ext uri="{FF2B5EF4-FFF2-40B4-BE49-F238E27FC236}">
                <a16:creationId xmlns:a16="http://schemas.microsoft.com/office/drawing/2014/main" id="{05DE4D6A-DE9B-DC03-7046-C42A672C8858}"/>
              </a:ext>
            </a:extLst>
          </p:cNvPr>
          <p:cNvSpPr txBox="1"/>
          <p:nvPr/>
        </p:nvSpPr>
        <p:spPr>
          <a:xfrm>
            <a:off x="676095" y="3427011"/>
            <a:ext cx="945410" cy="307777"/>
          </a:xfrm>
          <a:prstGeom prst="rect">
            <a:avLst/>
          </a:prstGeom>
          <a:noFill/>
        </p:spPr>
        <p:txBody>
          <a:bodyPr wrap="square" rtlCol="0">
            <a:spAutoFit/>
          </a:bodyPr>
          <a:lstStyle/>
          <a:p>
            <a:pPr algn="ctr"/>
            <a:r>
              <a:rPr kumimoji="1" lang="en-US" altLang="zh-CN" sz="1400" dirty="0"/>
              <a:t>MCA</a:t>
            </a:r>
          </a:p>
        </p:txBody>
      </p:sp>
      <p:cxnSp>
        <p:nvCxnSpPr>
          <p:cNvPr id="7" name="直接箭头连接符 6">
            <a:extLst>
              <a:ext uri="{FF2B5EF4-FFF2-40B4-BE49-F238E27FC236}">
                <a16:creationId xmlns:a16="http://schemas.microsoft.com/office/drawing/2014/main" id="{11058B9B-3282-CF85-E772-4AAB56F313DA}"/>
              </a:ext>
            </a:extLst>
          </p:cNvPr>
          <p:cNvCxnSpPr>
            <a:cxnSpLocks/>
          </p:cNvCxnSpPr>
          <p:nvPr/>
        </p:nvCxnSpPr>
        <p:spPr>
          <a:xfrm flipH="1" flipV="1">
            <a:off x="648225" y="2757497"/>
            <a:ext cx="27870" cy="10195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11" name="图片 10">
            <a:extLst>
              <a:ext uri="{FF2B5EF4-FFF2-40B4-BE49-F238E27FC236}">
                <a16:creationId xmlns:a16="http://schemas.microsoft.com/office/drawing/2014/main" id="{1FACAAE8-E185-01C2-453C-7FBF38A505AC}"/>
              </a:ext>
            </a:extLst>
          </p:cNvPr>
          <p:cNvPicPr>
            <a:picLocks noChangeAspect="1"/>
          </p:cNvPicPr>
          <p:nvPr/>
        </p:nvPicPr>
        <p:blipFill>
          <a:blip r:embed="rId5"/>
          <a:srcRect l="7832"/>
          <a:stretch>
            <a:fillRect/>
          </a:stretch>
        </p:blipFill>
        <p:spPr>
          <a:xfrm>
            <a:off x="1803537" y="2027536"/>
            <a:ext cx="1588268" cy="1684854"/>
          </a:xfrm>
          <a:prstGeom prst="rect">
            <a:avLst/>
          </a:prstGeom>
        </p:spPr>
      </p:pic>
      <p:sp>
        <p:nvSpPr>
          <p:cNvPr id="10" name="文本框 9">
            <a:extLst>
              <a:ext uri="{FF2B5EF4-FFF2-40B4-BE49-F238E27FC236}">
                <a16:creationId xmlns:a16="http://schemas.microsoft.com/office/drawing/2014/main" id="{4385B27B-D79C-4C77-65AD-5CCDEEB0E628}"/>
              </a:ext>
            </a:extLst>
          </p:cNvPr>
          <p:cNvSpPr txBox="1"/>
          <p:nvPr/>
        </p:nvSpPr>
        <p:spPr>
          <a:xfrm>
            <a:off x="-183371" y="2143537"/>
            <a:ext cx="1905775" cy="584775"/>
          </a:xfrm>
          <a:prstGeom prst="rect">
            <a:avLst/>
          </a:prstGeom>
          <a:noFill/>
        </p:spPr>
        <p:txBody>
          <a:bodyPr wrap="square" rtlCol="0">
            <a:spAutoFit/>
          </a:bodyPr>
          <a:lstStyle/>
          <a:p>
            <a:pPr algn="ctr"/>
            <a:r>
              <a:rPr lang="en-US" altLang="zh-CN" sz="1600" b="1" dirty="0">
                <a:solidFill>
                  <a:schemeClr val="tx2">
                    <a:lumMod val="50000"/>
                    <a:lumOff val="50000"/>
                  </a:schemeClr>
                </a:solidFill>
              </a:rPr>
              <a:t>High Curvature</a:t>
            </a:r>
          </a:p>
          <a:p>
            <a:pPr algn="ctr"/>
            <a:r>
              <a:rPr lang="en-US" altLang="zh-CN" sz="1600" b="1" dirty="0">
                <a:solidFill>
                  <a:schemeClr val="tx2">
                    <a:lumMod val="50000"/>
                    <a:lumOff val="50000"/>
                  </a:schemeClr>
                </a:solidFill>
              </a:rPr>
              <a:t>High Torsion</a:t>
            </a:r>
            <a:endParaRPr lang="zh-CN" altLang="en-US" sz="1600" b="1" dirty="0">
              <a:solidFill>
                <a:schemeClr val="tx2">
                  <a:lumMod val="50000"/>
                  <a:lumOff val="50000"/>
                </a:schemeClr>
              </a:solidFill>
            </a:endParaRPr>
          </a:p>
        </p:txBody>
      </p:sp>
      <p:pic>
        <p:nvPicPr>
          <p:cNvPr id="15" name="图片 14" descr="图片包含 图形用户界面&#10;&#10;AI 生成的内容可能不正确。">
            <a:extLst>
              <a:ext uri="{FF2B5EF4-FFF2-40B4-BE49-F238E27FC236}">
                <a16:creationId xmlns:a16="http://schemas.microsoft.com/office/drawing/2014/main" id="{9CE200DF-3229-9942-9327-7316498692EC}"/>
              </a:ext>
            </a:extLst>
          </p:cNvPr>
          <p:cNvPicPr>
            <a:picLocks noChangeAspect="1"/>
          </p:cNvPicPr>
          <p:nvPr/>
        </p:nvPicPr>
        <p:blipFill>
          <a:blip r:embed="rId3">
            <a:extLst>
              <a:ext uri="{28A0092B-C50C-407E-A947-70E740481C1C}">
                <a14:useLocalDpi xmlns:a14="http://schemas.microsoft.com/office/drawing/2010/main" val="0"/>
              </a:ext>
            </a:extLst>
          </a:blip>
          <a:srcRect t="47783"/>
          <a:stretch>
            <a:fillRect/>
          </a:stretch>
        </p:blipFill>
        <p:spPr>
          <a:xfrm>
            <a:off x="1440042" y="3956918"/>
            <a:ext cx="1900255" cy="1608371"/>
          </a:xfrm>
          <a:prstGeom prst="rect">
            <a:avLst/>
          </a:prstGeom>
        </p:spPr>
      </p:pic>
      <p:sp>
        <p:nvSpPr>
          <p:cNvPr id="20" name="箭头: 右 19">
            <a:extLst>
              <a:ext uri="{FF2B5EF4-FFF2-40B4-BE49-F238E27FC236}">
                <a16:creationId xmlns:a16="http://schemas.microsoft.com/office/drawing/2014/main" id="{D21226BE-0F27-D3EA-04B9-B90783115D83}"/>
              </a:ext>
            </a:extLst>
          </p:cNvPr>
          <p:cNvSpPr/>
          <p:nvPr/>
        </p:nvSpPr>
        <p:spPr>
          <a:xfrm>
            <a:off x="1443073" y="2317758"/>
            <a:ext cx="403421"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840919B3-B97C-260A-A002-02EBE989A9A3}"/>
              </a:ext>
            </a:extLst>
          </p:cNvPr>
          <p:cNvSpPr txBox="1"/>
          <p:nvPr/>
        </p:nvSpPr>
        <p:spPr>
          <a:xfrm>
            <a:off x="1649971" y="3617302"/>
            <a:ext cx="1897885" cy="307777"/>
          </a:xfrm>
          <a:prstGeom prst="rect">
            <a:avLst/>
          </a:prstGeom>
          <a:noFill/>
        </p:spPr>
        <p:txBody>
          <a:bodyPr wrap="square" rtlCol="0">
            <a:spAutoFit/>
          </a:bodyPr>
          <a:lstStyle/>
          <a:p>
            <a:r>
              <a:rPr lang="en-US" altLang="zh-CN" sz="1400" b="1" dirty="0"/>
              <a:t> Secondary Flows</a:t>
            </a:r>
            <a:r>
              <a:rPr kumimoji="1" lang="en-US" altLang="zh-CN" sz="1400" b="1" baseline="30000" dirty="0"/>
              <a:t> [6] </a:t>
            </a:r>
            <a:endParaRPr lang="zh-CN" altLang="en-US" sz="1400" b="1" dirty="0"/>
          </a:p>
        </p:txBody>
      </p:sp>
      <p:sp>
        <p:nvSpPr>
          <p:cNvPr id="26" name="文本框 25">
            <a:extLst>
              <a:ext uri="{FF2B5EF4-FFF2-40B4-BE49-F238E27FC236}">
                <a16:creationId xmlns:a16="http://schemas.microsoft.com/office/drawing/2014/main" id="{21C7DF83-5C59-779E-A865-EE434646600E}"/>
              </a:ext>
            </a:extLst>
          </p:cNvPr>
          <p:cNvSpPr txBox="1"/>
          <p:nvPr/>
        </p:nvSpPr>
        <p:spPr>
          <a:xfrm>
            <a:off x="1360425" y="5489299"/>
            <a:ext cx="2031380" cy="523220"/>
          </a:xfrm>
          <a:prstGeom prst="rect">
            <a:avLst/>
          </a:prstGeom>
          <a:noFill/>
        </p:spPr>
        <p:txBody>
          <a:bodyPr wrap="square" rtlCol="0">
            <a:spAutoFit/>
          </a:bodyPr>
          <a:lstStyle/>
          <a:p>
            <a:pPr algn="ctr"/>
            <a:r>
              <a:rPr lang="en-US" altLang="zh-CN" sz="1400" b="1" dirty="0"/>
              <a:t>Lead to the formation of aneurysms</a:t>
            </a:r>
            <a:r>
              <a:rPr kumimoji="1" lang="en-US" altLang="zh-CN" sz="1400" b="1" baseline="30000" dirty="0"/>
              <a:t> [7] </a:t>
            </a:r>
            <a:endParaRPr lang="zh-CN" altLang="en-US" sz="1400" b="1" dirty="0"/>
          </a:p>
        </p:txBody>
      </p:sp>
      <p:sp>
        <p:nvSpPr>
          <p:cNvPr id="27" name="圆角矩形 8">
            <a:extLst>
              <a:ext uri="{FF2B5EF4-FFF2-40B4-BE49-F238E27FC236}">
                <a16:creationId xmlns:a16="http://schemas.microsoft.com/office/drawing/2014/main" id="{9A6A7793-854E-EC20-CC6E-5846358865ED}"/>
              </a:ext>
            </a:extLst>
          </p:cNvPr>
          <p:cNvSpPr/>
          <p:nvPr/>
        </p:nvSpPr>
        <p:spPr>
          <a:xfrm>
            <a:off x="7321309" y="436551"/>
            <a:ext cx="1721067" cy="454400"/>
          </a:xfrm>
          <a:prstGeom prst="roundRect">
            <a:avLst/>
          </a:prstGeom>
          <a:solidFill>
            <a:schemeClr val="accent3">
              <a:lumMod val="20000"/>
              <a:lumOff val="8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Hemodynamic</a:t>
            </a:r>
            <a:endParaRPr kumimoji="1" lang="zh-CN" altLang="en-US" sz="1600" b="1" dirty="0"/>
          </a:p>
        </p:txBody>
      </p:sp>
      <p:sp>
        <p:nvSpPr>
          <p:cNvPr id="30" name="箭头: 右 29">
            <a:extLst>
              <a:ext uri="{FF2B5EF4-FFF2-40B4-BE49-F238E27FC236}">
                <a16:creationId xmlns:a16="http://schemas.microsoft.com/office/drawing/2014/main" id="{F8C9CF80-CE38-57C8-5CB9-153C12C27ED2}"/>
              </a:ext>
            </a:extLst>
          </p:cNvPr>
          <p:cNvSpPr/>
          <p:nvPr/>
        </p:nvSpPr>
        <p:spPr>
          <a:xfrm rot="8051673">
            <a:off x="3111548" y="3736042"/>
            <a:ext cx="523219" cy="406981"/>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2" name="图片 31" descr="图示&#10;&#10;AI 生成的内容可能不正确。">
            <a:extLst>
              <a:ext uri="{FF2B5EF4-FFF2-40B4-BE49-F238E27FC236}">
                <a16:creationId xmlns:a16="http://schemas.microsoft.com/office/drawing/2014/main" id="{5FFC97CD-9E5A-D254-6932-ECCB3A66A440}"/>
              </a:ext>
            </a:extLst>
          </p:cNvPr>
          <p:cNvPicPr>
            <a:picLocks noChangeAspect="1"/>
          </p:cNvPicPr>
          <p:nvPr/>
        </p:nvPicPr>
        <p:blipFill>
          <a:blip r:embed="rId6">
            <a:extLst>
              <a:ext uri="{28A0092B-C50C-407E-A947-70E740481C1C}">
                <a14:useLocalDpi xmlns:a14="http://schemas.microsoft.com/office/drawing/2010/main" val="0"/>
              </a:ext>
            </a:extLst>
          </a:blip>
          <a:srcRect r="3304"/>
          <a:stretch>
            <a:fillRect/>
          </a:stretch>
        </p:blipFill>
        <p:spPr>
          <a:xfrm>
            <a:off x="5527728" y="1915509"/>
            <a:ext cx="3581518" cy="3573790"/>
          </a:xfrm>
          <a:prstGeom prst="rect">
            <a:avLst/>
          </a:prstGeom>
        </p:spPr>
      </p:pic>
      <p:sp>
        <p:nvSpPr>
          <p:cNvPr id="22" name="矩形: 圆角 21">
            <a:extLst>
              <a:ext uri="{FF2B5EF4-FFF2-40B4-BE49-F238E27FC236}">
                <a16:creationId xmlns:a16="http://schemas.microsoft.com/office/drawing/2014/main" id="{0FF56072-B16D-1217-CAD4-DE212502A877}"/>
              </a:ext>
            </a:extLst>
          </p:cNvPr>
          <p:cNvSpPr/>
          <p:nvPr/>
        </p:nvSpPr>
        <p:spPr>
          <a:xfrm>
            <a:off x="3458675" y="4368210"/>
            <a:ext cx="2599601" cy="1829463"/>
          </a:xfrm>
          <a:prstGeom prst="roundRect">
            <a:avLst>
              <a:gd name="adj" fmla="val 11509"/>
            </a:avLst>
          </a:prstGeom>
          <a:solidFill>
            <a:schemeClr val="bg1"/>
          </a:solid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C4BA095C-143B-769C-6E97-33CEE781BB5E}"/>
              </a:ext>
            </a:extLst>
          </p:cNvPr>
          <p:cNvSpPr txBox="1"/>
          <p:nvPr/>
        </p:nvSpPr>
        <p:spPr>
          <a:xfrm>
            <a:off x="3660118" y="4408837"/>
            <a:ext cx="2282548" cy="338554"/>
          </a:xfrm>
          <a:prstGeom prst="rect">
            <a:avLst/>
          </a:prstGeom>
          <a:noFill/>
        </p:spPr>
        <p:txBody>
          <a:bodyPr wrap="none" rtlCol="0">
            <a:spAutoFit/>
          </a:bodyPr>
          <a:lstStyle/>
          <a:p>
            <a:r>
              <a:rPr lang="en-US" altLang="zh-CN" sz="1600" dirty="0"/>
              <a:t>wall shear stress (WSS) </a:t>
            </a:r>
            <a:endParaRPr lang="zh-CN" altLang="en-US" sz="1600" dirty="0"/>
          </a:p>
        </p:txBody>
      </p:sp>
      <p:pic>
        <p:nvPicPr>
          <p:cNvPr id="8" name="图片 7" descr="图示&#10;&#10;AI 生成的内容可能不正确。">
            <a:extLst>
              <a:ext uri="{FF2B5EF4-FFF2-40B4-BE49-F238E27FC236}">
                <a16:creationId xmlns:a16="http://schemas.microsoft.com/office/drawing/2014/main" id="{666DFCA4-D81C-32DF-ED4F-24B6F7DC197E}"/>
              </a:ext>
            </a:extLst>
          </p:cNvPr>
          <p:cNvPicPr>
            <a:picLocks noChangeAspect="1"/>
          </p:cNvPicPr>
          <p:nvPr/>
        </p:nvPicPr>
        <p:blipFill>
          <a:blip r:embed="rId7">
            <a:extLst>
              <a:ext uri="{28A0092B-C50C-407E-A947-70E740481C1C}">
                <a14:useLocalDpi xmlns:a14="http://schemas.microsoft.com/office/drawing/2010/main" val="0"/>
              </a:ext>
            </a:extLst>
          </a:blip>
          <a:srcRect t="1001"/>
          <a:stretch>
            <a:fillRect/>
          </a:stretch>
        </p:blipFill>
        <p:spPr>
          <a:xfrm>
            <a:off x="3558435" y="4695825"/>
            <a:ext cx="2400079" cy="1471042"/>
          </a:xfrm>
          <a:prstGeom prst="rect">
            <a:avLst/>
          </a:prstGeom>
        </p:spPr>
      </p:pic>
      <p:sp>
        <p:nvSpPr>
          <p:cNvPr id="35" name="文本框 34">
            <a:extLst>
              <a:ext uri="{FF2B5EF4-FFF2-40B4-BE49-F238E27FC236}">
                <a16:creationId xmlns:a16="http://schemas.microsoft.com/office/drawing/2014/main" id="{9F6746FB-E837-7B32-4C79-DF55C8BF8402}"/>
              </a:ext>
            </a:extLst>
          </p:cNvPr>
          <p:cNvSpPr txBox="1"/>
          <p:nvPr/>
        </p:nvSpPr>
        <p:spPr>
          <a:xfrm>
            <a:off x="5987122" y="5390021"/>
            <a:ext cx="3228033" cy="461665"/>
          </a:xfrm>
          <a:prstGeom prst="rect">
            <a:avLst/>
          </a:prstGeom>
          <a:noFill/>
        </p:spPr>
        <p:txBody>
          <a:bodyPr wrap="square" rtlCol="0">
            <a:spAutoFit/>
          </a:bodyPr>
          <a:lstStyle/>
          <a:p>
            <a:pPr algn="ctr"/>
            <a:r>
              <a:rPr kumimoji="1" lang="en-US" altLang="zh-CN" sz="1200" i="1" dirty="0">
                <a:solidFill>
                  <a:schemeClr val="tx1">
                    <a:lumMod val="65000"/>
                    <a:lumOff val="35000"/>
                  </a:schemeClr>
                </a:solidFill>
              </a:rPr>
              <a:t>Figure 3 :Mechanism of initiation, growth and rupture of cerebral aneurysm </a:t>
            </a:r>
            <a:r>
              <a:rPr kumimoji="1" lang="en-US" altLang="zh-CN" sz="1200" i="1" baseline="30000" dirty="0"/>
              <a:t>[8] </a:t>
            </a:r>
            <a:endParaRPr kumimoji="1" lang="zh-CN" altLang="en-US" sz="1200" i="1" dirty="0">
              <a:solidFill>
                <a:schemeClr val="tx1">
                  <a:lumMod val="65000"/>
                  <a:lumOff val="35000"/>
                </a:schemeClr>
              </a:solidFill>
            </a:endParaRPr>
          </a:p>
        </p:txBody>
      </p:sp>
      <p:sp>
        <p:nvSpPr>
          <p:cNvPr id="36" name="文本框 35">
            <a:extLst>
              <a:ext uri="{FF2B5EF4-FFF2-40B4-BE49-F238E27FC236}">
                <a16:creationId xmlns:a16="http://schemas.microsoft.com/office/drawing/2014/main" id="{3A10CD5F-34CA-F0D4-2050-F28D08BCA21C}"/>
              </a:ext>
            </a:extLst>
          </p:cNvPr>
          <p:cNvSpPr txBox="1"/>
          <p:nvPr/>
        </p:nvSpPr>
        <p:spPr>
          <a:xfrm>
            <a:off x="3701422" y="3617301"/>
            <a:ext cx="1897885" cy="307777"/>
          </a:xfrm>
          <a:prstGeom prst="rect">
            <a:avLst/>
          </a:prstGeom>
          <a:noFill/>
        </p:spPr>
        <p:txBody>
          <a:bodyPr wrap="square" rtlCol="0">
            <a:spAutoFit/>
          </a:bodyPr>
          <a:lstStyle/>
          <a:p>
            <a:r>
              <a:rPr lang="en-US" altLang="zh-CN" sz="1400" b="1" dirty="0"/>
              <a:t> WSS Distribution </a:t>
            </a:r>
            <a:r>
              <a:rPr kumimoji="1" lang="en-US" altLang="zh-CN" sz="1400" b="1" baseline="30000" dirty="0"/>
              <a:t>[7] </a:t>
            </a:r>
            <a:endParaRPr lang="zh-CN" altLang="en-US" sz="1400" b="1" dirty="0"/>
          </a:p>
        </p:txBody>
      </p:sp>
      <p:sp>
        <p:nvSpPr>
          <p:cNvPr id="3" name="文本框 2">
            <a:extLst>
              <a:ext uri="{FF2B5EF4-FFF2-40B4-BE49-F238E27FC236}">
                <a16:creationId xmlns:a16="http://schemas.microsoft.com/office/drawing/2014/main" id="{57AA4C3C-39D1-3F78-F453-B4EB2F0173FE}"/>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4092052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7FD6B2-9188-82F0-2C16-D798B7CCB98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46D62D-1457-450D-AC7C-A6E25F1F9720}"/>
              </a:ext>
            </a:extLst>
          </p:cNvPr>
          <p:cNvSpPr>
            <a:spLocks noGrp="1"/>
          </p:cNvSpPr>
          <p:nvPr>
            <p:ph type="sldNum" sz="quarter" idx="12"/>
          </p:nvPr>
        </p:nvSpPr>
        <p:spPr/>
        <p:txBody>
          <a:bodyPr/>
          <a:lstStyle/>
          <a:p>
            <a:fld id="{8D04ACF1-8115-4F2A-BC52-125D9799F304}" type="slidenum">
              <a:rPr lang="zh-CN" altLang="en-US" smtClean="0"/>
              <a:t>60</a:t>
            </a:fld>
            <a:endParaRPr lang="zh-CN" altLang="en-US"/>
          </a:p>
        </p:txBody>
      </p:sp>
      <p:sp>
        <p:nvSpPr>
          <p:cNvPr id="3" name="文本框 2">
            <a:extLst>
              <a:ext uri="{FF2B5EF4-FFF2-40B4-BE49-F238E27FC236}">
                <a16:creationId xmlns:a16="http://schemas.microsoft.com/office/drawing/2014/main" id="{685E6ABB-13BF-82A4-33FC-5851D80396BD}"/>
              </a:ext>
            </a:extLst>
          </p:cNvPr>
          <p:cNvSpPr txBox="1"/>
          <p:nvPr/>
        </p:nvSpPr>
        <p:spPr>
          <a:xfrm>
            <a:off x="0" y="1273742"/>
            <a:ext cx="8830850" cy="584775"/>
          </a:xfrm>
          <a:prstGeom prst="rect">
            <a:avLst/>
          </a:prstGeom>
          <a:noFill/>
        </p:spPr>
        <p:txBody>
          <a:bodyPr wrap="square" rtlCol="0">
            <a:spAutoFit/>
          </a:bodyPr>
          <a:lstStyle/>
          <a:p>
            <a:r>
              <a:rPr lang="en-US" altLang="zh-CN" sz="3200" b="1" dirty="0">
                <a:solidFill>
                  <a:schemeClr val="bg2">
                    <a:lumMod val="25000"/>
                  </a:schemeClr>
                </a:solidFill>
              </a:rPr>
              <a:t>Conclusion</a:t>
            </a:r>
          </a:p>
        </p:txBody>
      </p:sp>
      <p:sp>
        <p:nvSpPr>
          <p:cNvPr id="4" name="文本框 3">
            <a:extLst>
              <a:ext uri="{FF2B5EF4-FFF2-40B4-BE49-F238E27FC236}">
                <a16:creationId xmlns:a16="http://schemas.microsoft.com/office/drawing/2014/main" id="{919B84EF-B6CC-10D1-6545-360696574E31}"/>
              </a:ext>
            </a:extLst>
          </p:cNvPr>
          <p:cNvSpPr txBox="1"/>
          <p:nvPr/>
        </p:nvSpPr>
        <p:spPr>
          <a:xfrm>
            <a:off x="-1" y="1920073"/>
            <a:ext cx="8467596" cy="467885"/>
          </a:xfrm>
          <a:prstGeom prst="rect">
            <a:avLst/>
          </a:prstGeom>
          <a:noFill/>
        </p:spPr>
        <p:txBody>
          <a:bodyPr wrap="square" rtlCol="0">
            <a:spAutoFit/>
          </a:bodyPr>
          <a:lstStyle/>
          <a:p>
            <a:pPr>
              <a:lnSpc>
                <a:spcPct val="150000"/>
              </a:lnSpc>
            </a:pPr>
            <a:r>
              <a:rPr kumimoji="1" lang="en-US" altLang="zh-CN" dirty="0"/>
              <a:t>Summary</a:t>
            </a:r>
            <a:r>
              <a:rPr kumimoji="1" lang="zh-CN" altLang="en-US" dirty="0"/>
              <a:t>・</a:t>
            </a:r>
            <a:r>
              <a:rPr kumimoji="1" lang="en-US" altLang="zh-CN" dirty="0"/>
              <a:t>Future</a:t>
            </a:r>
            <a:r>
              <a:rPr kumimoji="1" lang="zh-CN" altLang="en-US" dirty="0"/>
              <a:t> </a:t>
            </a:r>
            <a:r>
              <a:rPr kumimoji="1" lang="en-US" altLang="zh-CN" dirty="0"/>
              <a:t>work</a:t>
            </a:r>
          </a:p>
        </p:txBody>
      </p:sp>
    </p:spTree>
    <p:extLst>
      <p:ext uri="{BB962C8B-B14F-4D97-AF65-F5344CB8AC3E}">
        <p14:creationId xmlns:p14="http://schemas.microsoft.com/office/powerpoint/2010/main" val="3141349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A1BFB5E-5A7B-5237-BD60-39EB5CD4F048}"/>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D8B0410-1E34-C1B2-1E3F-D870A3BB4615}"/>
              </a:ext>
            </a:extLst>
          </p:cNvPr>
          <p:cNvSpPr>
            <a:spLocks noGrp="1"/>
          </p:cNvSpPr>
          <p:nvPr>
            <p:ph type="sldNum" sz="quarter" idx="12"/>
          </p:nvPr>
        </p:nvSpPr>
        <p:spPr/>
        <p:txBody>
          <a:bodyPr/>
          <a:lstStyle/>
          <a:p>
            <a:fld id="{8D04ACF1-8115-4F2A-BC52-125D9799F304}" type="slidenum">
              <a:rPr lang="zh-CN" altLang="en-US" smtClean="0"/>
              <a:t>61</a:t>
            </a:fld>
            <a:endParaRPr lang="zh-CN" altLang="en-US"/>
          </a:p>
        </p:txBody>
      </p:sp>
      <p:sp>
        <p:nvSpPr>
          <p:cNvPr id="3" name="文本框 2">
            <a:extLst>
              <a:ext uri="{FF2B5EF4-FFF2-40B4-BE49-F238E27FC236}">
                <a16:creationId xmlns:a16="http://schemas.microsoft.com/office/drawing/2014/main" id="{D4388C4A-72F8-9A4B-E405-37887B4EBD63}"/>
              </a:ext>
            </a:extLst>
          </p:cNvPr>
          <p:cNvSpPr txBox="1"/>
          <p:nvPr/>
        </p:nvSpPr>
        <p:spPr>
          <a:xfrm>
            <a:off x="1247362" y="2355768"/>
            <a:ext cx="7848174" cy="830997"/>
          </a:xfrm>
          <a:prstGeom prst="rect">
            <a:avLst/>
          </a:prstGeom>
          <a:noFill/>
        </p:spPr>
        <p:txBody>
          <a:bodyPr wrap="square" rtlCol="0">
            <a:spAutoFit/>
          </a:bodyPr>
          <a:lstStyle/>
          <a:p>
            <a:r>
              <a:rPr lang="en-US" altLang="zh-CN" sz="4800" b="1" dirty="0">
                <a:solidFill>
                  <a:schemeClr val="bg2">
                    <a:lumMod val="25000"/>
                  </a:schemeClr>
                </a:solidFill>
              </a:rPr>
              <a:t>Thank you for listening !</a:t>
            </a:r>
          </a:p>
        </p:txBody>
      </p:sp>
    </p:spTree>
    <p:extLst>
      <p:ext uri="{BB962C8B-B14F-4D97-AF65-F5344CB8AC3E}">
        <p14:creationId xmlns:p14="http://schemas.microsoft.com/office/powerpoint/2010/main" val="3003139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1AD05-D593-240E-715E-A5363C932A8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D4A2FF-B522-1BA4-6F54-1458EF95E832}"/>
              </a:ext>
            </a:extLst>
          </p:cNvPr>
          <p:cNvSpPr>
            <a:spLocks noGrp="1"/>
          </p:cNvSpPr>
          <p:nvPr>
            <p:ph type="sldNum" sz="quarter" idx="12"/>
          </p:nvPr>
        </p:nvSpPr>
        <p:spPr/>
        <p:txBody>
          <a:bodyPr/>
          <a:lstStyle/>
          <a:p>
            <a:fld id="{8D04ACF1-8115-4F2A-BC52-125D9799F304}" type="slidenum">
              <a:rPr lang="zh-CN" altLang="en-US" smtClean="0"/>
              <a:t>62</a:t>
            </a:fld>
            <a:endParaRPr lang="zh-CN" altLang="en-US"/>
          </a:p>
        </p:txBody>
      </p:sp>
      <p:sp>
        <p:nvSpPr>
          <p:cNvPr id="3" name="文本框 2">
            <a:extLst>
              <a:ext uri="{FF2B5EF4-FFF2-40B4-BE49-F238E27FC236}">
                <a16:creationId xmlns:a16="http://schemas.microsoft.com/office/drawing/2014/main" id="{16D6F8A3-4154-B5B6-7488-67EE3D228938}"/>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Appendix</a:t>
            </a:r>
          </a:p>
        </p:txBody>
      </p:sp>
    </p:spTree>
    <p:extLst>
      <p:ext uri="{BB962C8B-B14F-4D97-AF65-F5344CB8AC3E}">
        <p14:creationId xmlns:p14="http://schemas.microsoft.com/office/powerpoint/2010/main" val="1998684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6FBAF-7EEF-999A-C45F-9412870A81E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F7D61F-98AF-7E4C-F97F-88BE30B5FC4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62FEBAF9-E750-E40F-2826-3C55857F3DF4}"/>
              </a:ext>
            </a:extLst>
          </p:cNvPr>
          <p:cNvSpPr txBox="1"/>
          <p:nvPr/>
        </p:nvSpPr>
        <p:spPr>
          <a:xfrm>
            <a:off x="0" y="0"/>
            <a:ext cx="7490564"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1. </a:t>
            </a:r>
            <a:r>
              <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中心線形状</a:t>
            </a:r>
            <a:r>
              <a:rPr kumimoji="0" lang="ja-JP" altLang="en-US" sz="2000" i="0" u="none" strike="noStrike" kern="1200" cap="none" spc="0" normalizeH="0" baseline="0" noProof="0">
                <a:ln>
                  <a:noFill/>
                </a:ln>
                <a:solidFill>
                  <a:srgbClr val="E8E8E8">
                    <a:lumMod val="25000"/>
                  </a:srgbClr>
                </a:solidFill>
                <a:effectLst/>
                <a:uLnTx/>
                <a:uFillTx/>
                <a:latin typeface="Aptos" panose="02110004020202020204"/>
                <a:ea typeface="等线" panose="02010600030101010101" pitchFamily="2" charset="-122"/>
                <a:cs typeface="+mn-cs"/>
              </a:rPr>
              <a:t>の</a:t>
            </a:r>
            <a:r>
              <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比較（異</a:t>
            </a:r>
            <a:r>
              <a:rPr kumimoji="0" lang="ja-JP" altLang="en-US" sz="2000" i="0" u="none" strike="noStrike" kern="1200" cap="none" spc="0" normalizeH="0" baseline="0" noProof="0">
                <a:ln>
                  <a:noFill/>
                </a:ln>
                <a:solidFill>
                  <a:srgbClr val="E8E8E8">
                    <a:lumMod val="25000"/>
                  </a:srgbClr>
                </a:solidFill>
                <a:effectLst/>
                <a:uLnTx/>
                <a:uFillTx/>
                <a:latin typeface="Aptos" panose="02110004020202020204"/>
                <a:ea typeface="等线" panose="02010600030101010101" pitchFamily="2" charset="-122"/>
                <a:cs typeface="+mn-cs"/>
              </a:rPr>
              <a:t>なる</a:t>
            </a:r>
            <a:r>
              <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抽出手法）</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pic>
        <p:nvPicPr>
          <p:cNvPr id="3" name="图片 2">
            <a:extLst>
              <a:ext uri="{FF2B5EF4-FFF2-40B4-BE49-F238E27FC236}">
                <a16:creationId xmlns:a16="http://schemas.microsoft.com/office/drawing/2014/main" id="{2D2B03BC-CBE1-6280-022F-D47F0E6F0895}"/>
              </a:ext>
            </a:extLst>
          </p:cNvPr>
          <p:cNvPicPr>
            <a:picLocks noChangeAspect="1"/>
          </p:cNvPicPr>
          <p:nvPr/>
        </p:nvPicPr>
        <p:blipFill>
          <a:blip r:embed="rId3"/>
          <a:stretch>
            <a:fillRect/>
          </a:stretch>
        </p:blipFill>
        <p:spPr>
          <a:xfrm>
            <a:off x="214415" y="707886"/>
            <a:ext cx="2157582" cy="5238643"/>
          </a:xfrm>
          <a:prstGeom prst="rect">
            <a:avLst/>
          </a:prstGeom>
        </p:spPr>
      </p:pic>
      <p:sp>
        <p:nvSpPr>
          <p:cNvPr id="5" name="文本框 4">
            <a:extLst>
              <a:ext uri="{FF2B5EF4-FFF2-40B4-BE49-F238E27FC236}">
                <a16:creationId xmlns:a16="http://schemas.microsoft.com/office/drawing/2014/main" id="{BC92A69C-161C-1A29-C59B-90A6EAC459F5}"/>
              </a:ext>
            </a:extLst>
          </p:cNvPr>
          <p:cNvSpPr txBox="1"/>
          <p:nvPr/>
        </p:nvSpPr>
        <p:spPr>
          <a:xfrm>
            <a:off x="6996515" y="843677"/>
            <a:ext cx="1915529" cy="2585323"/>
          </a:xfrm>
          <a:prstGeom prst="rect">
            <a:avLst/>
          </a:prstGeom>
          <a:noFill/>
        </p:spPr>
        <p:txBody>
          <a:bodyPr wrap="square" rtlCol="0">
            <a:spAutoFit/>
          </a:bodyPr>
          <a:lstStyle/>
          <a:p>
            <a:r>
              <a:rPr lang="ja-JP" altLang="en-US" sz="1350">
                <a:solidFill>
                  <a:schemeClr val="accent4">
                    <a:lumMod val="60000"/>
                    <a:lumOff val="40000"/>
                  </a:schemeClr>
                </a:solidFill>
              </a:rPr>
              <a:t>ー</a:t>
            </a:r>
            <a:r>
              <a:rPr lang="ja-JP" altLang="en-US" sz="1350"/>
              <a:t>　</a:t>
            </a:r>
            <a:r>
              <a:rPr lang="en-US" altLang="ja-JP" sz="1350" dirty="0"/>
              <a:t>V-modeler</a:t>
            </a:r>
          </a:p>
          <a:p>
            <a:r>
              <a:rPr lang="ja-JP" altLang="en-US" sz="1350" dirty="0"/>
              <a:t>　　</a:t>
            </a:r>
            <a:r>
              <a:rPr lang="ja-JP" altLang="en-US" sz="1350"/>
              <a:t>数少ない　　　　　　</a:t>
            </a:r>
            <a:endParaRPr lang="en-US" altLang="ja-JP" sz="1350" dirty="0"/>
          </a:p>
          <a:p>
            <a:r>
              <a:rPr lang="ja-JP" altLang="en-US" sz="1350" dirty="0"/>
              <a:t>　　ほぼ</a:t>
            </a:r>
            <a:r>
              <a:rPr lang="ja-JP" altLang="en-US" sz="1350"/>
              <a:t>等間隔</a:t>
            </a:r>
            <a:endParaRPr lang="en-US" altLang="ja-JP" sz="1350" dirty="0"/>
          </a:p>
          <a:p>
            <a:endParaRPr lang="en-US" altLang="ja-JP" sz="1350" dirty="0"/>
          </a:p>
          <a:p>
            <a:r>
              <a:rPr lang="ja-JP" altLang="en-US" sz="1350"/>
              <a:t>　　　　　</a:t>
            </a:r>
            <a:endParaRPr lang="en-US" altLang="ja-JP" sz="1350" dirty="0"/>
          </a:p>
          <a:p>
            <a:r>
              <a:rPr lang="ja-JP" altLang="en-US" sz="1350">
                <a:solidFill>
                  <a:srgbClr val="FF0000"/>
                </a:solidFill>
              </a:rPr>
              <a:t>ー</a:t>
            </a:r>
            <a:r>
              <a:rPr lang="ja-JP" altLang="en-US" sz="1350"/>
              <a:t>　</a:t>
            </a:r>
            <a:r>
              <a:rPr lang="en-US" altLang="ja-JP" sz="1350" dirty="0"/>
              <a:t>VMTK</a:t>
            </a:r>
          </a:p>
          <a:p>
            <a:r>
              <a:rPr lang="ja-JP" altLang="en-US" sz="1350"/>
              <a:t>　　数多い</a:t>
            </a:r>
            <a:endParaRPr lang="en-US" altLang="ja-JP" sz="1350" dirty="0"/>
          </a:p>
          <a:p>
            <a:r>
              <a:rPr lang="ja-JP" altLang="en-US" sz="1350"/>
              <a:t>　　等間隔ではない</a:t>
            </a:r>
            <a:endParaRPr lang="en-US" altLang="ja-JP" sz="1350" dirty="0"/>
          </a:p>
          <a:p>
            <a:endParaRPr lang="en-US" altLang="ja-JP" sz="1350" dirty="0"/>
          </a:p>
          <a:p>
            <a:endParaRPr lang="en-US" altLang="ja-JP" sz="1350" dirty="0"/>
          </a:p>
          <a:p>
            <a:endParaRPr lang="en-US" altLang="ja-JP" sz="1350" dirty="0"/>
          </a:p>
          <a:p>
            <a:endParaRPr lang="zh-CN" altLang="en-US" sz="1350" dirty="0"/>
          </a:p>
        </p:txBody>
      </p:sp>
      <p:pic>
        <p:nvPicPr>
          <p:cNvPr id="6" name="图片 5">
            <a:extLst>
              <a:ext uri="{FF2B5EF4-FFF2-40B4-BE49-F238E27FC236}">
                <a16:creationId xmlns:a16="http://schemas.microsoft.com/office/drawing/2014/main" id="{E95DD1CB-42BD-BBDB-47C1-84B0F7AF673C}"/>
              </a:ext>
            </a:extLst>
          </p:cNvPr>
          <p:cNvPicPr>
            <a:picLocks noChangeAspect="1"/>
          </p:cNvPicPr>
          <p:nvPr/>
        </p:nvPicPr>
        <p:blipFill>
          <a:blip r:embed="rId4"/>
          <a:stretch>
            <a:fillRect/>
          </a:stretch>
        </p:blipFill>
        <p:spPr>
          <a:xfrm>
            <a:off x="2866045" y="707886"/>
            <a:ext cx="4130470" cy="5238644"/>
          </a:xfrm>
          <a:prstGeom prst="rect">
            <a:avLst/>
          </a:prstGeom>
        </p:spPr>
      </p:pic>
      <p:sp>
        <p:nvSpPr>
          <p:cNvPr id="7" name="箭头: 右 7">
            <a:extLst>
              <a:ext uri="{FF2B5EF4-FFF2-40B4-BE49-F238E27FC236}">
                <a16:creationId xmlns:a16="http://schemas.microsoft.com/office/drawing/2014/main" id="{1E9B5FA3-51EA-10EE-6039-CCF2028FD452}"/>
              </a:ext>
            </a:extLst>
          </p:cNvPr>
          <p:cNvSpPr/>
          <p:nvPr/>
        </p:nvSpPr>
        <p:spPr>
          <a:xfrm>
            <a:off x="2147485" y="2611720"/>
            <a:ext cx="1831286" cy="3220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619410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B2B7E-8251-2EE2-F079-54861D4C19F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360E2ED-057F-E7C5-7AD3-42DD2522FDC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4A0DFC09-C6B4-1252-3AC8-72B7FD18DE33}"/>
              </a:ext>
            </a:extLst>
          </p:cNvPr>
          <p:cNvSpPr txBox="1"/>
          <p:nvPr/>
        </p:nvSpPr>
        <p:spPr>
          <a:xfrm>
            <a:off x="0" y="0"/>
            <a:ext cx="7490564"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2. </a:t>
            </a:r>
            <a:r>
              <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曲率</a:t>
            </a:r>
            <a:r>
              <a:rPr kumimoji="0" lang="ja-JP" altLang="en-US" sz="2000" i="0" u="none" strike="noStrike" kern="1200" cap="none" spc="0" normalizeH="0" baseline="0" noProof="0">
                <a:ln>
                  <a:noFill/>
                </a:ln>
                <a:solidFill>
                  <a:srgbClr val="E8E8E8">
                    <a:lumMod val="25000"/>
                  </a:srgbClr>
                </a:solidFill>
                <a:effectLst/>
                <a:uLnTx/>
                <a:uFillTx/>
                <a:latin typeface="Aptos" panose="02110004020202020204"/>
                <a:ea typeface="等线" panose="02010600030101010101" pitchFamily="2" charset="-122"/>
                <a:cs typeface="+mn-cs"/>
              </a:rPr>
              <a:t>の</a:t>
            </a:r>
            <a:r>
              <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比較（異</a:t>
            </a:r>
            <a:r>
              <a:rPr kumimoji="0" lang="ja-JP" altLang="en-US" sz="2000" i="0" u="none" strike="noStrike" kern="1200" cap="none" spc="0" normalizeH="0" baseline="0" noProof="0">
                <a:ln>
                  <a:noFill/>
                </a:ln>
                <a:solidFill>
                  <a:srgbClr val="E8E8E8">
                    <a:lumMod val="25000"/>
                  </a:srgbClr>
                </a:solidFill>
                <a:effectLst/>
                <a:uLnTx/>
                <a:uFillTx/>
                <a:latin typeface="Aptos" panose="02110004020202020204"/>
                <a:ea typeface="等线" panose="02010600030101010101" pitchFamily="2" charset="-122"/>
                <a:cs typeface="+mn-cs"/>
              </a:rPr>
              <a:t>なる</a:t>
            </a:r>
            <a:r>
              <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抽出手法）</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
        <p:nvSpPr>
          <p:cNvPr id="4" name="文本框 3">
            <a:extLst>
              <a:ext uri="{FF2B5EF4-FFF2-40B4-BE49-F238E27FC236}">
                <a16:creationId xmlns:a16="http://schemas.microsoft.com/office/drawing/2014/main" id="{7D069587-954C-5C54-9940-8A44B85B6144}"/>
              </a:ext>
            </a:extLst>
          </p:cNvPr>
          <p:cNvSpPr txBox="1"/>
          <p:nvPr/>
        </p:nvSpPr>
        <p:spPr>
          <a:xfrm>
            <a:off x="6690623" y="1581193"/>
            <a:ext cx="3700262" cy="1338828"/>
          </a:xfrm>
          <a:prstGeom prst="rect">
            <a:avLst/>
          </a:prstGeom>
          <a:noFill/>
        </p:spPr>
        <p:txBody>
          <a:bodyPr wrap="square" rtlCol="0">
            <a:spAutoFit/>
          </a:bodyPr>
          <a:lstStyle/>
          <a:p>
            <a:r>
              <a:rPr lang="ja-JP" altLang="en-US" sz="1350" dirty="0">
                <a:solidFill>
                  <a:srgbClr val="FFC000"/>
                </a:solidFill>
              </a:rPr>
              <a:t>ー</a:t>
            </a:r>
            <a:r>
              <a:rPr lang="ja-JP" altLang="en-US" sz="1350" dirty="0"/>
              <a:t>　</a:t>
            </a:r>
            <a:r>
              <a:rPr lang="en-US" altLang="ja-JP" sz="1350" dirty="0"/>
              <a:t>V-modeler             </a:t>
            </a:r>
          </a:p>
          <a:p>
            <a:r>
              <a:rPr lang="ja-JP" altLang="en-US" sz="1350" dirty="0"/>
              <a:t>間隔</a:t>
            </a:r>
            <a:r>
              <a:rPr lang="en-US" altLang="ja-JP" sz="1350" dirty="0"/>
              <a:t>0.23</a:t>
            </a:r>
            <a:r>
              <a:rPr lang="ja-JP" altLang="en-US" sz="1350" dirty="0"/>
              <a:t>ｍｍ～</a:t>
            </a:r>
            <a:r>
              <a:rPr lang="en-US" altLang="ja-JP" sz="1350" dirty="0"/>
              <a:t>0.3</a:t>
            </a:r>
            <a:r>
              <a:rPr lang="ja-JP" altLang="en-US" sz="1350" dirty="0"/>
              <a:t>ｍｍ</a:t>
            </a:r>
            <a:endParaRPr lang="en-US" altLang="ja-JP" sz="1350" dirty="0"/>
          </a:p>
          <a:p>
            <a:endParaRPr lang="en-US" altLang="ja-JP" sz="1350" dirty="0"/>
          </a:p>
          <a:p>
            <a:r>
              <a:rPr lang="ja-JP" altLang="en-US" sz="1350" dirty="0">
                <a:solidFill>
                  <a:srgbClr val="00B0F0"/>
                </a:solidFill>
              </a:rPr>
              <a:t>ー</a:t>
            </a:r>
            <a:r>
              <a:rPr lang="ja-JP" altLang="en-US" sz="1350" dirty="0"/>
              <a:t>　</a:t>
            </a:r>
            <a:r>
              <a:rPr lang="en-US" altLang="ja-JP" sz="1350" dirty="0"/>
              <a:t>VMTK</a:t>
            </a:r>
          </a:p>
          <a:p>
            <a:r>
              <a:rPr lang="ja-JP" altLang="en-US" sz="1350" dirty="0"/>
              <a:t>間隔</a:t>
            </a:r>
            <a:r>
              <a:rPr lang="en-US" altLang="ja-JP" sz="1350" dirty="0"/>
              <a:t>0.3</a:t>
            </a:r>
            <a:r>
              <a:rPr lang="ja-JP" altLang="en-US" sz="1350" dirty="0"/>
              <a:t>ｍｍに</a:t>
            </a:r>
            <a:r>
              <a:rPr lang="en-US" altLang="ja-JP" sz="1350" dirty="0"/>
              <a:t>resampling</a:t>
            </a:r>
            <a:r>
              <a:rPr lang="ja-JP" altLang="en-US" sz="1350" dirty="0"/>
              <a:t>した</a:t>
            </a:r>
            <a:endParaRPr lang="en-US" altLang="ja-JP" sz="1350" dirty="0"/>
          </a:p>
          <a:p>
            <a:endParaRPr lang="en-US" altLang="ja-JP" sz="1350" dirty="0"/>
          </a:p>
        </p:txBody>
      </p:sp>
      <p:pic>
        <p:nvPicPr>
          <p:cNvPr id="8" name="图片 7">
            <a:extLst>
              <a:ext uri="{FF2B5EF4-FFF2-40B4-BE49-F238E27FC236}">
                <a16:creationId xmlns:a16="http://schemas.microsoft.com/office/drawing/2014/main" id="{D52153A6-AA81-5AED-AFD7-16CA151029D9}"/>
              </a:ext>
            </a:extLst>
          </p:cNvPr>
          <p:cNvPicPr>
            <a:picLocks noChangeAspect="1"/>
          </p:cNvPicPr>
          <p:nvPr/>
        </p:nvPicPr>
        <p:blipFill>
          <a:blip r:embed="rId3"/>
          <a:stretch>
            <a:fillRect/>
          </a:stretch>
        </p:blipFill>
        <p:spPr>
          <a:xfrm>
            <a:off x="283894" y="924512"/>
            <a:ext cx="6189801" cy="3488643"/>
          </a:xfrm>
          <a:prstGeom prst="rect">
            <a:avLst/>
          </a:prstGeom>
        </p:spPr>
      </p:pic>
      <p:sp>
        <p:nvSpPr>
          <p:cNvPr id="9" name="文本框 8">
            <a:extLst>
              <a:ext uri="{FF2B5EF4-FFF2-40B4-BE49-F238E27FC236}">
                <a16:creationId xmlns:a16="http://schemas.microsoft.com/office/drawing/2014/main" id="{27DA5A2F-1E5F-8751-B7F6-A4AE50036A13}"/>
              </a:ext>
            </a:extLst>
          </p:cNvPr>
          <p:cNvSpPr txBox="1"/>
          <p:nvPr/>
        </p:nvSpPr>
        <p:spPr>
          <a:xfrm>
            <a:off x="3147439" y="5117185"/>
            <a:ext cx="3700262" cy="338554"/>
          </a:xfrm>
          <a:prstGeom prst="rect">
            <a:avLst/>
          </a:prstGeom>
          <a:noFill/>
        </p:spPr>
        <p:txBody>
          <a:bodyPr wrap="square" rtlCol="0">
            <a:spAutoFit/>
          </a:bodyPr>
          <a:lstStyle/>
          <a:p>
            <a:r>
              <a:rPr lang="ja-JP" altLang="en-US" sz="1600">
                <a:solidFill>
                  <a:srgbClr val="FF0000"/>
                </a:solidFill>
              </a:rPr>
              <a:t>曲率</a:t>
            </a:r>
            <a:r>
              <a:rPr lang="ja-JP" altLang="en-US" sz="1600" dirty="0">
                <a:solidFill>
                  <a:srgbClr val="FF0000"/>
                </a:solidFill>
              </a:rPr>
              <a:t>分布が一致してる</a:t>
            </a:r>
            <a:endParaRPr lang="zh-CN" altLang="en-US" sz="1600" dirty="0">
              <a:solidFill>
                <a:srgbClr val="FF0000"/>
              </a:solidFill>
            </a:endParaRPr>
          </a:p>
        </p:txBody>
      </p:sp>
    </p:spTree>
    <p:extLst>
      <p:ext uri="{BB962C8B-B14F-4D97-AF65-F5344CB8AC3E}">
        <p14:creationId xmlns:p14="http://schemas.microsoft.com/office/powerpoint/2010/main" val="258535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78FFA-8023-D898-637F-65D74806A86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1385C80-FFC5-CB00-3A92-0E8B0329FC8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sp>
        <p:nvSpPr>
          <p:cNvPr id="73" name="文本框 72">
            <a:extLst>
              <a:ext uri="{FF2B5EF4-FFF2-40B4-BE49-F238E27FC236}">
                <a16:creationId xmlns:a16="http://schemas.microsoft.com/office/drawing/2014/main" id="{C29D6EF4-92B3-BF9D-5881-0185C29CEA4C}"/>
              </a:ext>
            </a:extLst>
          </p:cNvPr>
          <p:cNvSpPr txBox="1"/>
          <p:nvPr/>
        </p:nvSpPr>
        <p:spPr>
          <a:xfrm>
            <a:off x="0" y="0"/>
            <a:ext cx="749056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3. VMTK</a:t>
            </a:r>
            <a:r>
              <a:rPr kumimoji="0" lang="ja-JP" altLang="en-US" sz="2000" i="0" u="none" strike="noStrike" kern="1200" cap="none" spc="0" normalizeH="0" baseline="0" noProof="0">
                <a:ln>
                  <a:noFill/>
                </a:ln>
                <a:solidFill>
                  <a:srgbClr val="E8E8E8">
                    <a:lumMod val="25000"/>
                  </a:srgbClr>
                </a:solidFill>
                <a:effectLst/>
                <a:uLnTx/>
                <a:uFillTx/>
                <a:latin typeface="Aptos" panose="02110004020202020204"/>
                <a:ea typeface="等线" panose="02010600030101010101" pitchFamily="2" charset="-122"/>
                <a:cs typeface="+mn-cs"/>
              </a:rPr>
              <a:t>で</a:t>
            </a:r>
            <a:r>
              <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曲率</a:t>
            </a:r>
            <a:r>
              <a:rPr kumimoji="0" lang="ja-JP" altLang="en-US" sz="2000" i="0" u="none" strike="noStrike" kern="1200" cap="none" spc="0" normalizeH="0" baseline="0" noProof="0">
                <a:ln>
                  <a:noFill/>
                </a:ln>
                <a:solidFill>
                  <a:srgbClr val="E8E8E8">
                    <a:lumMod val="25000"/>
                  </a:srgbClr>
                </a:solidFill>
                <a:effectLst/>
                <a:uLnTx/>
                <a:uFillTx/>
                <a:latin typeface="Aptos" panose="02110004020202020204"/>
                <a:ea typeface="等线" panose="02010600030101010101" pitchFamily="2" charset="-122"/>
                <a:cs typeface="+mn-cs"/>
              </a:rPr>
              <a:t>とねじれ</a:t>
            </a:r>
            <a:r>
              <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率</a:t>
            </a:r>
            <a:r>
              <a:rPr kumimoji="0" lang="ja-JP" altLang="en-US" sz="2000" i="0" u="none" strike="noStrike" kern="1200" cap="none" spc="0" normalizeH="0" baseline="0" noProof="0">
                <a:ln>
                  <a:noFill/>
                </a:ln>
                <a:solidFill>
                  <a:srgbClr val="E8E8E8">
                    <a:lumMod val="25000"/>
                  </a:srgbClr>
                </a:solidFill>
                <a:effectLst/>
                <a:uLnTx/>
                <a:uFillTx/>
                <a:latin typeface="Aptos" panose="02110004020202020204"/>
                <a:ea typeface="等线" panose="02010600030101010101" pitchFamily="2" charset="-122"/>
                <a:cs typeface="+mn-cs"/>
              </a:rPr>
              <a:t>を</a:t>
            </a:r>
            <a:r>
              <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計算</a:t>
            </a:r>
            <a:r>
              <a:rPr kumimoji="0" lang="ja-JP" altLang="en-US" sz="2000" i="0" u="none" strike="noStrike" kern="1200" cap="none" spc="0" normalizeH="0" baseline="0" noProof="0">
                <a:ln>
                  <a:noFill/>
                </a:ln>
                <a:solidFill>
                  <a:srgbClr val="E8E8E8">
                    <a:lumMod val="25000"/>
                  </a:srgbClr>
                </a:solidFill>
                <a:effectLst/>
                <a:uLnTx/>
                <a:uFillTx/>
                <a:latin typeface="Aptos" panose="02110004020202020204"/>
                <a:ea typeface="等线" panose="02010600030101010101" pitchFamily="2" charset="-122"/>
                <a:cs typeface="+mn-cs"/>
              </a:rPr>
              <a:t>した</a:t>
            </a:r>
            <a:r>
              <a:rPr kumimoji="0" lang="zh-CN" altLang="en-US" sz="2000"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rPr>
              <a:t>結果</a:t>
            </a:r>
          </a:p>
        </p:txBody>
      </p:sp>
      <p:pic>
        <p:nvPicPr>
          <p:cNvPr id="3" name="图片 2">
            <a:extLst>
              <a:ext uri="{FF2B5EF4-FFF2-40B4-BE49-F238E27FC236}">
                <a16:creationId xmlns:a16="http://schemas.microsoft.com/office/drawing/2014/main" id="{2B86310E-0CC0-5335-9EFF-D4D8210583FB}"/>
              </a:ext>
            </a:extLst>
          </p:cNvPr>
          <p:cNvPicPr>
            <a:picLocks noChangeAspect="1"/>
          </p:cNvPicPr>
          <p:nvPr/>
        </p:nvPicPr>
        <p:blipFill>
          <a:blip r:embed="rId3"/>
          <a:stretch>
            <a:fillRect/>
          </a:stretch>
        </p:blipFill>
        <p:spPr>
          <a:xfrm>
            <a:off x="3309318" y="1313799"/>
            <a:ext cx="2525363" cy="2291435"/>
          </a:xfrm>
          <a:prstGeom prst="rect">
            <a:avLst/>
          </a:prstGeom>
        </p:spPr>
      </p:pic>
      <p:pic>
        <p:nvPicPr>
          <p:cNvPr id="5" name="图片 4">
            <a:extLst>
              <a:ext uri="{FF2B5EF4-FFF2-40B4-BE49-F238E27FC236}">
                <a16:creationId xmlns:a16="http://schemas.microsoft.com/office/drawing/2014/main" id="{EB596555-329D-DF2D-D75E-11E46ED8B132}"/>
              </a:ext>
            </a:extLst>
          </p:cNvPr>
          <p:cNvPicPr>
            <a:picLocks noChangeAspect="1"/>
          </p:cNvPicPr>
          <p:nvPr/>
        </p:nvPicPr>
        <p:blipFill>
          <a:blip r:embed="rId4"/>
          <a:stretch>
            <a:fillRect/>
          </a:stretch>
        </p:blipFill>
        <p:spPr>
          <a:xfrm>
            <a:off x="446311" y="1313307"/>
            <a:ext cx="2525364" cy="2291927"/>
          </a:xfrm>
          <a:prstGeom prst="rect">
            <a:avLst/>
          </a:prstGeom>
        </p:spPr>
      </p:pic>
      <p:pic>
        <p:nvPicPr>
          <p:cNvPr id="6" name="图片 5">
            <a:extLst>
              <a:ext uri="{FF2B5EF4-FFF2-40B4-BE49-F238E27FC236}">
                <a16:creationId xmlns:a16="http://schemas.microsoft.com/office/drawing/2014/main" id="{739179DF-9578-CF21-4F0A-B2D5A5457CE8}"/>
              </a:ext>
            </a:extLst>
          </p:cNvPr>
          <p:cNvPicPr>
            <a:picLocks noChangeAspect="1"/>
          </p:cNvPicPr>
          <p:nvPr/>
        </p:nvPicPr>
        <p:blipFill>
          <a:blip r:embed="rId5"/>
          <a:stretch>
            <a:fillRect/>
          </a:stretch>
        </p:blipFill>
        <p:spPr>
          <a:xfrm>
            <a:off x="6172322" y="1313307"/>
            <a:ext cx="2527545" cy="2291927"/>
          </a:xfrm>
          <a:prstGeom prst="rect">
            <a:avLst/>
          </a:prstGeom>
        </p:spPr>
      </p:pic>
      <p:sp>
        <p:nvSpPr>
          <p:cNvPr id="7" name="文本框 6">
            <a:extLst>
              <a:ext uri="{FF2B5EF4-FFF2-40B4-BE49-F238E27FC236}">
                <a16:creationId xmlns:a16="http://schemas.microsoft.com/office/drawing/2014/main" id="{33EB45BF-FAC9-0F08-A023-F271372C81F1}"/>
              </a:ext>
            </a:extLst>
          </p:cNvPr>
          <p:cNvSpPr txBox="1"/>
          <p:nvPr/>
        </p:nvSpPr>
        <p:spPr>
          <a:xfrm>
            <a:off x="1551980" y="932795"/>
            <a:ext cx="370614" cy="300082"/>
          </a:xfrm>
          <a:prstGeom prst="rect">
            <a:avLst/>
          </a:prstGeom>
          <a:noFill/>
        </p:spPr>
        <p:txBody>
          <a:bodyPr wrap="none" rtlCol="0">
            <a:spAutoFit/>
          </a:bodyPr>
          <a:lstStyle/>
          <a:p>
            <a:r>
              <a:rPr lang="en-US" altLang="ja-JP" sz="1350" dirty="0"/>
              <a:t>LP</a:t>
            </a:r>
            <a:endParaRPr lang="zh-CN" altLang="en-US" sz="1350" dirty="0"/>
          </a:p>
        </p:txBody>
      </p:sp>
      <p:sp>
        <p:nvSpPr>
          <p:cNvPr id="10" name="文本框 9">
            <a:extLst>
              <a:ext uri="{FF2B5EF4-FFF2-40B4-BE49-F238E27FC236}">
                <a16:creationId xmlns:a16="http://schemas.microsoft.com/office/drawing/2014/main" id="{7C36876C-574C-3DC5-AD90-AEB79C4EE72E}"/>
              </a:ext>
            </a:extLst>
          </p:cNvPr>
          <p:cNvSpPr txBox="1"/>
          <p:nvPr/>
        </p:nvSpPr>
        <p:spPr>
          <a:xfrm>
            <a:off x="4414984" y="932795"/>
            <a:ext cx="372218" cy="300082"/>
          </a:xfrm>
          <a:prstGeom prst="rect">
            <a:avLst/>
          </a:prstGeom>
          <a:noFill/>
        </p:spPr>
        <p:txBody>
          <a:bodyPr wrap="none" rtlCol="0">
            <a:spAutoFit/>
          </a:bodyPr>
          <a:lstStyle/>
          <a:p>
            <a:r>
              <a:rPr lang="en-US" altLang="ja-JP" sz="1350" dirty="0"/>
              <a:t>TB</a:t>
            </a:r>
            <a:endParaRPr lang="zh-CN" altLang="en-US" sz="1350" dirty="0"/>
          </a:p>
        </p:txBody>
      </p:sp>
      <p:sp>
        <p:nvSpPr>
          <p:cNvPr id="11" name="文本框 10">
            <a:extLst>
              <a:ext uri="{FF2B5EF4-FFF2-40B4-BE49-F238E27FC236}">
                <a16:creationId xmlns:a16="http://schemas.microsoft.com/office/drawing/2014/main" id="{90A7AF5D-87D3-DD64-D81C-B623C8593746}"/>
              </a:ext>
            </a:extLst>
          </p:cNvPr>
          <p:cNvSpPr txBox="1"/>
          <p:nvPr/>
        </p:nvSpPr>
        <p:spPr>
          <a:xfrm>
            <a:off x="7273670" y="932795"/>
            <a:ext cx="409086" cy="300082"/>
          </a:xfrm>
          <a:prstGeom prst="rect">
            <a:avLst/>
          </a:prstGeom>
          <a:noFill/>
        </p:spPr>
        <p:txBody>
          <a:bodyPr wrap="none" rtlCol="0">
            <a:spAutoFit/>
          </a:bodyPr>
          <a:lstStyle/>
          <a:p>
            <a:r>
              <a:rPr lang="en-US" altLang="ja-JP" sz="1350" dirty="0"/>
              <a:t>CB</a:t>
            </a:r>
            <a:endParaRPr lang="zh-CN" altLang="en-US" sz="1350" dirty="0"/>
          </a:p>
        </p:txBody>
      </p:sp>
    </p:spTree>
    <p:extLst>
      <p:ext uri="{BB962C8B-B14F-4D97-AF65-F5344CB8AC3E}">
        <p14:creationId xmlns:p14="http://schemas.microsoft.com/office/powerpoint/2010/main" val="765663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55510-DED5-BADE-AE63-DE4E53BD246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19AB5D-19EE-EFC3-1869-D83B1FB46AB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04ACF1-8115-4F2A-BC52-125D9799F304}" type="slidenum">
              <a:rPr kumimoji="0" lang="zh-CN" altLang="en-US" sz="1600" b="0" i="0" u="none" strike="noStrike" kern="1200" cap="none" spc="0" normalizeH="0" baseline="0" noProof="0" smtClean="0">
                <a:ln>
                  <a:noFill/>
                </a:ln>
                <a:solidFill>
                  <a:prstClr val="black">
                    <a:tint val="82000"/>
                  </a:prstClr>
                </a:solidFill>
                <a:effectLst/>
                <a:uLnTx/>
                <a:uFillTx/>
                <a:latin typeface="Aptos"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zh-CN" altLang="en-US" sz="1600" b="0" i="0" u="none" strike="noStrike" kern="1200" cap="none" spc="0" normalizeH="0" baseline="0" noProof="0">
              <a:ln>
                <a:noFill/>
              </a:ln>
              <a:solidFill>
                <a:prstClr val="black">
                  <a:tint val="82000"/>
                </a:prstClr>
              </a:solidFill>
              <a:effectLst/>
              <a:uLnTx/>
              <a:uFillTx/>
              <a:latin typeface="Aptos" panose="02110004020202020204"/>
              <a:ea typeface="等线" panose="02010600030101010101" pitchFamily="2" charset="-122"/>
              <a:cs typeface="+mn-cs"/>
            </a:endParaRPr>
          </a:p>
        </p:txBody>
      </p:sp>
      <p:pic>
        <p:nvPicPr>
          <p:cNvPr id="28" name="图片 27">
            <a:extLst>
              <a:ext uri="{FF2B5EF4-FFF2-40B4-BE49-F238E27FC236}">
                <a16:creationId xmlns:a16="http://schemas.microsoft.com/office/drawing/2014/main" id="{1CCC9C6C-46A6-A7C4-42B1-AEA022F37FB7}"/>
              </a:ext>
            </a:extLst>
          </p:cNvPr>
          <p:cNvPicPr>
            <a:picLocks noChangeAspect="1"/>
          </p:cNvPicPr>
          <p:nvPr/>
        </p:nvPicPr>
        <p:blipFill>
          <a:blip r:embed="rId3"/>
          <a:stretch>
            <a:fillRect/>
          </a:stretch>
        </p:blipFill>
        <p:spPr>
          <a:xfrm>
            <a:off x="2087070" y="3660466"/>
            <a:ext cx="1917523" cy="391466"/>
          </a:xfrm>
          <a:prstGeom prst="rect">
            <a:avLst/>
          </a:prstGeom>
        </p:spPr>
      </p:pic>
      <p:pic>
        <p:nvPicPr>
          <p:cNvPr id="30" name="图片 29">
            <a:extLst>
              <a:ext uri="{FF2B5EF4-FFF2-40B4-BE49-F238E27FC236}">
                <a16:creationId xmlns:a16="http://schemas.microsoft.com/office/drawing/2014/main" id="{032CF7F0-1F45-DDDC-6C96-FD0179104B11}"/>
              </a:ext>
            </a:extLst>
          </p:cNvPr>
          <p:cNvPicPr>
            <a:picLocks noChangeAspect="1"/>
          </p:cNvPicPr>
          <p:nvPr/>
        </p:nvPicPr>
        <p:blipFill>
          <a:blip r:embed="rId4"/>
          <a:stretch>
            <a:fillRect/>
          </a:stretch>
        </p:blipFill>
        <p:spPr>
          <a:xfrm>
            <a:off x="4747703" y="3660466"/>
            <a:ext cx="1682923" cy="356003"/>
          </a:xfrm>
          <a:prstGeom prst="rect">
            <a:avLst/>
          </a:prstGeom>
        </p:spPr>
      </p:pic>
      <p:pic>
        <p:nvPicPr>
          <p:cNvPr id="32" name="图片 31">
            <a:extLst>
              <a:ext uri="{FF2B5EF4-FFF2-40B4-BE49-F238E27FC236}">
                <a16:creationId xmlns:a16="http://schemas.microsoft.com/office/drawing/2014/main" id="{53E9C38F-0A6F-9027-4D0F-8FB52D414C5C}"/>
              </a:ext>
            </a:extLst>
          </p:cNvPr>
          <p:cNvPicPr>
            <a:picLocks noChangeAspect="1"/>
          </p:cNvPicPr>
          <p:nvPr/>
        </p:nvPicPr>
        <p:blipFill>
          <a:blip r:embed="rId5"/>
          <a:stretch>
            <a:fillRect/>
          </a:stretch>
        </p:blipFill>
        <p:spPr>
          <a:xfrm>
            <a:off x="3755242" y="4065800"/>
            <a:ext cx="1335201" cy="733970"/>
          </a:xfrm>
          <a:prstGeom prst="rect">
            <a:avLst/>
          </a:prstGeom>
        </p:spPr>
      </p:pic>
      <p:pic>
        <p:nvPicPr>
          <p:cNvPr id="34" name="图片 33">
            <a:extLst>
              <a:ext uri="{FF2B5EF4-FFF2-40B4-BE49-F238E27FC236}">
                <a16:creationId xmlns:a16="http://schemas.microsoft.com/office/drawing/2014/main" id="{8F07A908-AFAB-6949-FA0C-F71D5363E483}"/>
              </a:ext>
            </a:extLst>
          </p:cNvPr>
          <p:cNvPicPr>
            <a:picLocks noChangeAspect="1"/>
          </p:cNvPicPr>
          <p:nvPr/>
        </p:nvPicPr>
        <p:blipFill>
          <a:blip r:embed="rId6"/>
          <a:stretch>
            <a:fillRect/>
          </a:stretch>
        </p:blipFill>
        <p:spPr>
          <a:xfrm>
            <a:off x="308524" y="951636"/>
            <a:ext cx="4191521" cy="2619700"/>
          </a:xfrm>
          <a:prstGeom prst="rect">
            <a:avLst/>
          </a:prstGeom>
        </p:spPr>
      </p:pic>
      <p:pic>
        <p:nvPicPr>
          <p:cNvPr id="36" name="图片 35">
            <a:extLst>
              <a:ext uri="{FF2B5EF4-FFF2-40B4-BE49-F238E27FC236}">
                <a16:creationId xmlns:a16="http://schemas.microsoft.com/office/drawing/2014/main" id="{E681613A-9D27-1F10-D807-E0AC51DF13B8}"/>
              </a:ext>
            </a:extLst>
          </p:cNvPr>
          <p:cNvPicPr>
            <a:picLocks noChangeAspect="1"/>
          </p:cNvPicPr>
          <p:nvPr/>
        </p:nvPicPr>
        <p:blipFill>
          <a:blip r:embed="rId7"/>
          <a:stretch>
            <a:fillRect/>
          </a:stretch>
        </p:blipFill>
        <p:spPr>
          <a:xfrm>
            <a:off x="4558887" y="948609"/>
            <a:ext cx="4191522" cy="2625754"/>
          </a:xfrm>
          <a:prstGeom prst="rect">
            <a:avLst/>
          </a:prstGeom>
        </p:spPr>
      </p:pic>
      <p:sp>
        <p:nvSpPr>
          <p:cNvPr id="3" name="文本框 2">
            <a:extLst>
              <a:ext uri="{FF2B5EF4-FFF2-40B4-BE49-F238E27FC236}">
                <a16:creationId xmlns:a16="http://schemas.microsoft.com/office/drawing/2014/main" id="{A2ED48FE-464A-DCA0-3D68-2E99CC0E3D20}"/>
              </a:ext>
            </a:extLst>
          </p:cNvPr>
          <p:cNvSpPr txBox="1"/>
          <p:nvPr/>
        </p:nvSpPr>
        <p:spPr>
          <a:xfrm>
            <a:off x="556182" y="763943"/>
            <a:ext cx="641022" cy="369332"/>
          </a:xfrm>
          <a:prstGeom prst="rect">
            <a:avLst/>
          </a:prstGeom>
          <a:noFill/>
        </p:spPr>
        <p:txBody>
          <a:bodyPr wrap="square" rtlCol="0">
            <a:spAutoFit/>
          </a:bodyPr>
          <a:lstStyle/>
          <a:p>
            <a:r>
              <a:rPr lang="en-US" altLang="zh-CN" dirty="0"/>
              <a:t>B1</a:t>
            </a:r>
            <a:endParaRPr lang="zh-CN" altLang="en-US" dirty="0"/>
          </a:p>
        </p:txBody>
      </p:sp>
      <p:sp>
        <p:nvSpPr>
          <p:cNvPr id="4" name="文本框 3">
            <a:extLst>
              <a:ext uri="{FF2B5EF4-FFF2-40B4-BE49-F238E27FC236}">
                <a16:creationId xmlns:a16="http://schemas.microsoft.com/office/drawing/2014/main" id="{029D264E-A6CA-5CB6-2BCE-3DF2C200ECE9}"/>
              </a:ext>
            </a:extLst>
          </p:cNvPr>
          <p:cNvSpPr txBox="1"/>
          <p:nvPr/>
        </p:nvSpPr>
        <p:spPr>
          <a:xfrm>
            <a:off x="4747703" y="763943"/>
            <a:ext cx="641022" cy="369332"/>
          </a:xfrm>
          <a:prstGeom prst="rect">
            <a:avLst/>
          </a:prstGeom>
          <a:noFill/>
        </p:spPr>
        <p:txBody>
          <a:bodyPr wrap="square" rtlCol="0">
            <a:spAutoFit/>
          </a:bodyPr>
          <a:lstStyle/>
          <a:p>
            <a:r>
              <a:rPr lang="en-US" altLang="zh-CN" dirty="0"/>
              <a:t>B2</a:t>
            </a:r>
            <a:endParaRPr lang="zh-CN" altLang="en-US" dirty="0"/>
          </a:p>
        </p:txBody>
      </p:sp>
      <p:sp>
        <p:nvSpPr>
          <p:cNvPr id="5" name="文本框 4">
            <a:extLst>
              <a:ext uri="{FF2B5EF4-FFF2-40B4-BE49-F238E27FC236}">
                <a16:creationId xmlns:a16="http://schemas.microsoft.com/office/drawing/2014/main" id="{06E52E7E-CA80-7F59-C790-7FD00B5A4D59}"/>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Average Perpendicular Distance to Fitted Plane</a:t>
            </a:r>
          </a:p>
        </p:txBody>
      </p:sp>
      <p:sp>
        <p:nvSpPr>
          <p:cNvPr id="7" name="文本框 6">
            <a:extLst>
              <a:ext uri="{FF2B5EF4-FFF2-40B4-BE49-F238E27FC236}">
                <a16:creationId xmlns:a16="http://schemas.microsoft.com/office/drawing/2014/main" id="{4614DEA6-5D71-F488-97B2-D9E4A77736F8}"/>
              </a:ext>
            </a:extLst>
          </p:cNvPr>
          <p:cNvSpPr txBox="1"/>
          <p:nvPr/>
        </p:nvSpPr>
        <p:spPr>
          <a:xfrm>
            <a:off x="441779" y="4901279"/>
            <a:ext cx="8260441" cy="830997"/>
          </a:xfrm>
          <a:prstGeom prst="rect">
            <a:avLst/>
          </a:prstGeom>
          <a:noFill/>
        </p:spPr>
        <p:txBody>
          <a:bodyPr wrap="square">
            <a:spAutoFit/>
          </a:bodyPr>
          <a:lstStyle/>
          <a:p>
            <a:pPr algn="just"/>
            <a:r>
              <a:rPr lang="en-US" altLang="zh-CN" sz="1600" dirty="0"/>
              <a:t>When the threshold parameter α exceeds 0.5 for B1 and 0.6 for B2, the mean perpendicular distance falls below 0.1 mm, indicating that the extracted segments can be regarded as approximately coplanar.</a:t>
            </a:r>
            <a:endParaRPr lang="zh-CN" altLang="en-US" sz="1600" dirty="0"/>
          </a:p>
        </p:txBody>
      </p:sp>
      <p:pic>
        <p:nvPicPr>
          <p:cNvPr id="9" name="图片 8">
            <a:extLst>
              <a:ext uri="{FF2B5EF4-FFF2-40B4-BE49-F238E27FC236}">
                <a16:creationId xmlns:a16="http://schemas.microsoft.com/office/drawing/2014/main" id="{C496ED1E-0523-B412-ABDC-BEFFB78E1AE1}"/>
              </a:ext>
            </a:extLst>
          </p:cNvPr>
          <p:cNvPicPr>
            <a:picLocks noChangeAspect="1"/>
          </p:cNvPicPr>
          <p:nvPr/>
        </p:nvPicPr>
        <p:blipFill>
          <a:blip r:embed="rId5"/>
          <a:srcRect l="3866" t="27088" r="86250" b="23898"/>
          <a:stretch>
            <a:fillRect/>
          </a:stretch>
        </p:blipFill>
        <p:spPr>
          <a:xfrm>
            <a:off x="4511982" y="1604530"/>
            <a:ext cx="131975" cy="359745"/>
          </a:xfrm>
          <a:prstGeom prst="rect">
            <a:avLst/>
          </a:prstGeom>
        </p:spPr>
      </p:pic>
      <p:pic>
        <p:nvPicPr>
          <p:cNvPr id="10" name="图片 9">
            <a:extLst>
              <a:ext uri="{FF2B5EF4-FFF2-40B4-BE49-F238E27FC236}">
                <a16:creationId xmlns:a16="http://schemas.microsoft.com/office/drawing/2014/main" id="{5FA9689E-8EC3-403D-E536-B082F287CC4D}"/>
              </a:ext>
            </a:extLst>
          </p:cNvPr>
          <p:cNvPicPr>
            <a:picLocks noChangeAspect="1"/>
          </p:cNvPicPr>
          <p:nvPr/>
        </p:nvPicPr>
        <p:blipFill>
          <a:blip r:embed="rId5"/>
          <a:srcRect l="69732" t="38283" r="17903" b="35358"/>
          <a:stretch>
            <a:fillRect/>
          </a:stretch>
        </p:blipFill>
        <p:spPr>
          <a:xfrm>
            <a:off x="3781425" y="4344430"/>
            <a:ext cx="165100" cy="193471"/>
          </a:xfrm>
          <a:prstGeom prst="rect">
            <a:avLst/>
          </a:prstGeom>
        </p:spPr>
      </p:pic>
      <p:pic>
        <p:nvPicPr>
          <p:cNvPr id="12" name="图片 11">
            <a:extLst>
              <a:ext uri="{FF2B5EF4-FFF2-40B4-BE49-F238E27FC236}">
                <a16:creationId xmlns:a16="http://schemas.microsoft.com/office/drawing/2014/main" id="{004DEB52-A075-70C2-C9C1-141246176167}"/>
              </a:ext>
            </a:extLst>
          </p:cNvPr>
          <p:cNvPicPr>
            <a:picLocks noChangeAspect="1"/>
          </p:cNvPicPr>
          <p:nvPr/>
        </p:nvPicPr>
        <p:blipFill>
          <a:blip r:embed="rId8"/>
          <a:stretch>
            <a:fillRect/>
          </a:stretch>
        </p:blipFill>
        <p:spPr>
          <a:xfrm>
            <a:off x="219014" y="1663944"/>
            <a:ext cx="186516" cy="240916"/>
          </a:xfrm>
          <a:prstGeom prst="rect">
            <a:avLst/>
          </a:prstGeom>
        </p:spPr>
      </p:pic>
      <p:pic>
        <p:nvPicPr>
          <p:cNvPr id="13" name="图片 12">
            <a:extLst>
              <a:ext uri="{FF2B5EF4-FFF2-40B4-BE49-F238E27FC236}">
                <a16:creationId xmlns:a16="http://schemas.microsoft.com/office/drawing/2014/main" id="{4709C2F0-7E28-616A-50E8-08BE8AB3D2D9}"/>
              </a:ext>
            </a:extLst>
          </p:cNvPr>
          <p:cNvPicPr>
            <a:picLocks noChangeAspect="1"/>
          </p:cNvPicPr>
          <p:nvPr/>
        </p:nvPicPr>
        <p:blipFill>
          <a:blip r:embed="rId8"/>
          <a:stretch>
            <a:fillRect/>
          </a:stretch>
        </p:blipFill>
        <p:spPr>
          <a:xfrm>
            <a:off x="4438219" y="1663944"/>
            <a:ext cx="186516" cy="240916"/>
          </a:xfrm>
          <a:prstGeom prst="rect">
            <a:avLst/>
          </a:prstGeom>
        </p:spPr>
      </p:pic>
      <p:sp>
        <p:nvSpPr>
          <p:cNvPr id="6" name="文本框 5">
            <a:extLst>
              <a:ext uri="{FF2B5EF4-FFF2-40B4-BE49-F238E27FC236}">
                <a16:creationId xmlns:a16="http://schemas.microsoft.com/office/drawing/2014/main" id="{46A4E7E0-32E6-49D5-61C2-43B66242B6F9}"/>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Validation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Tree>
    <p:extLst>
      <p:ext uri="{BB962C8B-B14F-4D97-AF65-F5344CB8AC3E}">
        <p14:creationId xmlns:p14="http://schemas.microsoft.com/office/powerpoint/2010/main" val="2452498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25E98-3A93-6C5E-F034-2842F42B2C5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B84DC8-942F-C168-8DBE-064710E91B87}"/>
              </a:ext>
            </a:extLst>
          </p:cNvPr>
          <p:cNvSpPr>
            <a:spLocks noGrp="1"/>
          </p:cNvSpPr>
          <p:nvPr>
            <p:ph type="sldNum" sz="quarter" idx="12"/>
          </p:nvPr>
        </p:nvSpPr>
        <p:spPr/>
        <p:txBody>
          <a:bodyPr/>
          <a:lstStyle/>
          <a:p>
            <a:fld id="{8D04ACF1-8115-4F2A-BC52-125D9799F304}" type="slidenum">
              <a:rPr lang="zh-CN" altLang="en-US" smtClean="0"/>
              <a:t>67</a:t>
            </a:fld>
            <a:endParaRPr lang="zh-CN" altLang="en-US"/>
          </a:p>
        </p:txBody>
      </p:sp>
      <p:pic>
        <p:nvPicPr>
          <p:cNvPr id="15" name="图片 14">
            <a:extLst>
              <a:ext uri="{FF2B5EF4-FFF2-40B4-BE49-F238E27FC236}">
                <a16:creationId xmlns:a16="http://schemas.microsoft.com/office/drawing/2014/main" id="{B8F5D820-D7A8-6A8F-1E12-EB7909FE82D8}"/>
              </a:ext>
            </a:extLst>
          </p:cNvPr>
          <p:cNvPicPr>
            <a:picLocks noChangeAspect="1"/>
          </p:cNvPicPr>
          <p:nvPr/>
        </p:nvPicPr>
        <p:blipFill>
          <a:blip r:embed="rId3"/>
          <a:stretch>
            <a:fillRect/>
          </a:stretch>
        </p:blipFill>
        <p:spPr>
          <a:xfrm>
            <a:off x="4468305" y="1021302"/>
            <a:ext cx="3879267" cy="2761993"/>
          </a:xfrm>
          <a:prstGeom prst="rect">
            <a:avLst/>
          </a:prstGeom>
        </p:spPr>
      </p:pic>
      <p:pic>
        <p:nvPicPr>
          <p:cNvPr id="25" name="图片 24">
            <a:extLst>
              <a:ext uri="{FF2B5EF4-FFF2-40B4-BE49-F238E27FC236}">
                <a16:creationId xmlns:a16="http://schemas.microsoft.com/office/drawing/2014/main" id="{E75F952A-AC9A-B7A1-36F4-3B6D9600D907}"/>
              </a:ext>
            </a:extLst>
          </p:cNvPr>
          <p:cNvPicPr>
            <a:picLocks noChangeAspect="1"/>
          </p:cNvPicPr>
          <p:nvPr/>
        </p:nvPicPr>
        <p:blipFill>
          <a:blip r:embed="rId4"/>
          <a:stretch>
            <a:fillRect/>
          </a:stretch>
        </p:blipFill>
        <p:spPr>
          <a:xfrm>
            <a:off x="325687" y="1021302"/>
            <a:ext cx="3967520" cy="2817514"/>
          </a:xfrm>
          <a:prstGeom prst="rect">
            <a:avLst/>
          </a:prstGeom>
        </p:spPr>
      </p:pic>
      <p:sp>
        <p:nvSpPr>
          <p:cNvPr id="3" name="文本框 2">
            <a:extLst>
              <a:ext uri="{FF2B5EF4-FFF2-40B4-BE49-F238E27FC236}">
                <a16:creationId xmlns:a16="http://schemas.microsoft.com/office/drawing/2014/main" id="{B21CA3C9-CCCE-BDD2-65BA-F40A3BCD0A89}"/>
              </a:ext>
            </a:extLst>
          </p:cNvPr>
          <p:cNvSpPr txBox="1"/>
          <p:nvPr/>
        </p:nvSpPr>
        <p:spPr>
          <a:xfrm>
            <a:off x="556182" y="763943"/>
            <a:ext cx="641022" cy="369332"/>
          </a:xfrm>
          <a:prstGeom prst="rect">
            <a:avLst/>
          </a:prstGeom>
          <a:noFill/>
        </p:spPr>
        <p:txBody>
          <a:bodyPr wrap="square" rtlCol="0">
            <a:spAutoFit/>
          </a:bodyPr>
          <a:lstStyle/>
          <a:p>
            <a:r>
              <a:rPr lang="en-US" altLang="zh-CN" dirty="0"/>
              <a:t>B1</a:t>
            </a:r>
            <a:endParaRPr lang="zh-CN" altLang="en-US" dirty="0"/>
          </a:p>
        </p:txBody>
      </p:sp>
      <p:sp>
        <p:nvSpPr>
          <p:cNvPr id="4" name="文本框 3">
            <a:extLst>
              <a:ext uri="{FF2B5EF4-FFF2-40B4-BE49-F238E27FC236}">
                <a16:creationId xmlns:a16="http://schemas.microsoft.com/office/drawing/2014/main" id="{1003B584-CDAF-FDE1-C516-66CCBEBB8959}"/>
              </a:ext>
            </a:extLst>
          </p:cNvPr>
          <p:cNvSpPr txBox="1"/>
          <p:nvPr/>
        </p:nvSpPr>
        <p:spPr>
          <a:xfrm>
            <a:off x="4747703" y="763943"/>
            <a:ext cx="641022" cy="369332"/>
          </a:xfrm>
          <a:prstGeom prst="rect">
            <a:avLst/>
          </a:prstGeom>
          <a:noFill/>
        </p:spPr>
        <p:txBody>
          <a:bodyPr wrap="square" rtlCol="0">
            <a:spAutoFit/>
          </a:bodyPr>
          <a:lstStyle/>
          <a:p>
            <a:r>
              <a:rPr lang="en-US" altLang="zh-CN" dirty="0"/>
              <a:t>B2</a:t>
            </a:r>
            <a:endParaRPr lang="zh-CN" altLang="en-US" dirty="0"/>
          </a:p>
        </p:txBody>
      </p:sp>
      <p:pic>
        <p:nvPicPr>
          <p:cNvPr id="6" name="图片 5">
            <a:extLst>
              <a:ext uri="{FF2B5EF4-FFF2-40B4-BE49-F238E27FC236}">
                <a16:creationId xmlns:a16="http://schemas.microsoft.com/office/drawing/2014/main" id="{BD1A4424-C746-338E-7718-CFA0C6C4F26D}"/>
              </a:ext>
            </a:extLst>
          </p:cNvPr>
          <p:cNvPicPr>
            <a:picLocks noChangeAspect="1"/>
          </p:cNvPicPr>
          <p:nvPr/>
        </p:nvPicPr>
        <p:blipFill>
          <a:blip r:embed="rId5"/>
          <a:stretch>
            <a:fillRect/>
          </a:stretch>
        </p:blipFill>
        <p:spPr>
          <a:xfrm>
            <a:off x="2102908" y="3898563"/>
            <a:ext cx="1835517" cy="455429"/>
          </a:xfrm>
          <a:prstGeom prst="rect">
            <a:avLst/>
          </a:prstGeom>
        </p:spPr>
      </p:pic>
      <p:pic>
        <p:nvPicPr>
          <p:cNvPr id="8" name="图片 7">
            <a:extLst>
              <a:ext uri="{FF2B5EF4-FFF2-40B4-BE49-F238E27FC236}">
                <a16:creationId xmlns:a16="http://schemas.microsoft.com/office/drawing/2014/main" id="{BADCEE46-6925-CC43-36E2-8DC40C1630C8}"/>
              </a:ext>
            </a:extLst>
          </p:cNvPr>
          <p:cNvPicPr>
            <a:picLocks noChangeAspect="1"/>
          </p:cNvPicPr>
          <p:nvPr/>
        </p:nvPicPr>
        <p:blipFill>
          <a:blip r:embed="rId6"/>
          <a:stretch>
            <a:fillRect/>
          </a:stretch>
        </p:blipFill>
        <p:spPr>
          <a:xfrm>
            <a:off x="4572000" y="3812480"/>
            <a:ext cx="1261004" cy="647919"/>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55D06AE-50BF-835E-7C7D-AE30FE5ED721}"/>
                  </a:ext>
                </a:extLst>
              </p:cNvPr>
              <p:cNvSpPr txBox="1"/>
              <p:nvPr/>
            </p:nvSpPr>
            <p:spPr>
              <a:xfrm>
                <a:off x="655271" y="4460399"/>
                <a:ext cx="7411565" cy="317203"/>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ar-AE" altLang="zh-CN" sz="1400" i="1" smtClean="0">
                            <a:latin typeface="Cambria Math" panose="02040503050406030204" pitchFamily="18" charset="0"/>
                          </a:rPr>
                        </m:ctrlPr>
                      </m:sSubPr>
                      <m:e>
                        <m:r>
                          <a:rPr lang="zh-CN" altLang="ar-AE" sz="1400" i="1">
                            <a:latin typeface="Cambria Math" panose="02040503050406030204" pitchFamily="18" charset="0"/>
                          </a:rPr>
                          <m:t>𝜌</m:t>
                        </m:r>
                      </m:e>
                      <m:sub>
                        <m:r>
                          <a:rPr lang="zh-CN" altLang="ar-AE" sz="1400" i="1">
                            <a:latin typeface="Cambria Math" panose="02040503050406030204" pitchFamily="18" charset="0"/>
                          </a:rPr>
                          <m:t>𝑖</m:t>
                        </m:r>
                        <m:r>
                          <a:rPr lang="ar-AE" altLang="zh-CN" sz="1400" i="0">
                            <a:latin typeface="Cambria Math" panose="02040503050406030204" pitchFamily="18" charset="0"/>
                          </a:rPr>
                          <m:t>,</m:t>
                        </m:r>
                        <m:r>
                          <a:rPr lang="zh-CN" altLang="ar-AE" sz="1400" i="1">
                            <a:latin typeface="Cambria Math" panose="02040503050406030204" pitchFamily="18" charset="0"/>
                          </a:rPr>
                          <m:t>𝑘</m:t>
                        </m:r>
                      </m:sub>
                    </m:sSub>
                    <m:r>
                      <a:rPr lang="en-US" altLang="zh-CN" sz="1400" b="0" i="0" smtClean="0">
                        <a:latin typeface="Cambria Math" panose="02040503050406030204" pitchFamily="18" charset="0"/>
                      </a:rPr>
                      <m:t>:</m:t>
                    </m:r>
                  </m:oMath>
                </a14:m>
                <a:r>
                  <a:rPr lang="en-US" altLang="zh-CN" sz="1400" dirty="0"/>
                  <a:t>The radial distance between the projected point and the fitted circle within the plane.</a:t>
                </a:r>
                <a:endParaRPr lang="zh-CN" altLang="en-US" sz="1400" dirty="0"/>
              </a:p>
            </p:txBody>
          </p:sp>
        </mc:Choice>
        <mc:Fallback xmlns="">
          <p:sp>
            <p:nvSpPr>
              <p:cNvPr id="10" name="文本框 9">
                <a:extLst>
                  <a:ext uri="{FF2B5EF4-FFF2-40B4-BE49-F238E27FC236}">
                    <a16:creationId xmlns:a16="http://schemas.microsoft.com/office/drawing/2014/main" id="{355D06AE-50BF-835E-7C7D-AE30FE5ED721}"/>
                  </a:ext>
                </a:extLst>
              </p:cNvPr>
              <p:cNvSpPr txBox="1">
                <a:spLocks noRot="1" noChangeAspect="1" noMove="1" noResize="1" noEditPoints="1" noAdjustHandles="1" noChangeArrowheads="1" noChangeShapeType="1" noTextEdit="1"/>
              </p:cNvSpPr>
              <p:nvPr/>
            </p:nvSpPr>
            <p:spPr>
              <a:xfrm>
                <a:off x="655271" y="4460399"/>
                <a:ext cx="7411565" cy="317203"/>
              </a:xfrm>
              <a:prstGeom prst="rect">
                <a:avLst/>
              </a:prstGeom>
              <a:blipFill>
                <a:blip r:embed="rId7"/>
                <a:stretch>
                  <a:fillRect l="-82" t="-1923" b="-17308"/>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2584B5D1-4B34-F726-D2D7-888068013005}"/>
              </a:ext>
            </a:extLst>
          </p:cNvPr>
          <p:cNvPicPr>
            <a:picLocks noChangeAspect="1"/>
          </p:cNvPicPr>
          <p:nvPr/>
        </p:nvPicPr>
        <p:blipFill>
          <a:blip r:embed="rId6"/>
          <a:srcRect l="3280" t="21334" r="79800" b="29709"/>
          <a:stretch>
            <a:fillRect/>
          </a:stretch>
        </p:blipFill>
        <p:spPr>
          <a:xfrm>
            <a:off x="4361625" y="1283925"/>
            <a:ext cx="213360" cy="317203"/>
          </a:xfrm>
          <a:prstGeom prst="rect">
            <a:avLst/>
          </a:prstGeom>
        </p:spPr>
      </p:pic>
      <p:pic>
        <p:nvPicPr>
          <p:cNvPr id="13" name="图片 12">
            <a:extLst>
              <a:ext uri="{FF2B5EF4-FFF2-40B4-BE49-F238E27FC236}">
                <a16:creationId xmlns:a16="http://schemas.microsoft.com/office/drawing/2014/main" id="{26AD470E-15B9-B027-DD63-AE126BEC8D5B}"/>
              </a:ext>
            </a:extLst>
          </p:cNvPr>
          <p:cNvPicPr>
            <a:picLocks noChangeAspect="1"/>
          </p:cNvPicPr>
          <p:nvPr/>
        </p:nvPicPr>
        <p:blipFill>
          <a:blip r:embed="rId6"/>
          <a:srcRect l="3280" t="21334" r="79800" b="29709"/>
          <a:stretch>
            <a:fillRect/>
          </a:stretch>
        </p:blipFill>
        <p:spPr>
          <a:xfrm>
            <a:off x="257269" y="1344885"/>
            <a:ext cx="213360" cy="317203"/>
          </a:xfrm>
          <a:prstGeom prst="rect">
            <a:avLst/>
          </a:prstGeom>
        </p:spPr>
      </p:pic>
      <p:sp>
        <p:nvSpPr>
          <p:cNvPr id="14" name="文本框 13">
            <a:extLst>
              <a:ext uri="{FF2B5EF4-FFF2-40B4-BE49-F238E27FC236}">
                <a16:creationId xmlns:a16="http://schemas.microsoft.com/office/drawing/2014/main" id="{6893F337-0604-8647-8CCF-041F6B6EC094}"/>
              </a:ext>
            </a:extLst>
          </p:cNvPr>
          <p:cNvSpPr txBox="1"/>
          <p:nvPr/>
        </p:nvSpPr>
        <p:spPr>
          <a:xfrm>
            <a:off x="0" y="262741"/>
            <a:ext cx="6889315" cy="509627"/>
          </a:xfrm>
          <a:prstGeom prst="rect">
            <a:avLst/>
          </a:prstGeom>
          <a:noFill/>
        </p:spPr>
        <p:txBody>
          <a:bodyPr wrap="square">
            <a:spAutoFit/>
          </a:bodyPr>
          <a:lstStyle/>
          <a:p>
            <a:pPr>
              <a:lnSpc>
                <a:spcPct val="150000"/>
              </a:lnSpc>
            </a:pPr>
            <a:r>
              <a:rPr kumimoji="1" lang="en-US" altLang="zh-CN" sz="2000" b="1" dirty="0"/>
              <a:t>Average 3D Distance to Fitted Circle</a:t>
            </a:r>
          </a:p>
        </p:txBody>
      </p:sp>
      <p:sp>
        <p:nvSpPr>
          <p:cNvPr id="17" name="文本框 16">
            <a:extLst>
              <a:ext uri="{FF2B5EF4-FFF2-40B4-BE49-F238E27FC236}">
                <a16:creationId xmlns:a16="http://schemas.microsoft.com/office/drawing/2014/main" id="{0F49B3F9-0B0C-20ED-62C9-6708E0BBDB80}"/>
              </a:ext>
            </a:extLst>
          </p:cNvPr>
          <p:cNvSpPr txBox="1"/>
          <p:nvPr/>
        </p:nvSpPr>
        <p:spPr>
          <a:xfrm>
            <a:off x="363949" y="4974506"/>
            <a:ext cx="8653702" cy="1077218"/>
          </a:xfrm>
          <a:prstGeom prst="rect">
            <a:avLst/>
          </a:prstGeom>
          <a:noFill/>
        </p:spPr>
        <p:txBody>
          <a:bodyPr wrap="square" rtlCol="0">
            <a:spAutoFit/>
          </a:bodyPr>
          <a:lstStyle/>
          <a:p>
            <a:r>
              <a:rPr lang="en-US" altLang="zh-CN" sz="1600" dirty="0"/>
              <a:t>When the threshold parameter </a:t>
            </a:r>
            <a:r>
              <a:rPr lang="zh-CN" altLang="en-US" sz="1600" dirty="0"/>
              <a:t>𝛼</a:t>
            </a:r>
            <a:r>
              <a:rPr lang="en-US" altLang="zh-CN" sz="1600" dirty="0"/>
              <a:t>&gt;0.5, the mean 3D distance for both B1 and B2 segments falls below 0.2</a:t>
            </a:r>
            <a:r>
              <a:rPr lang="zh-CN" altLang="en-US" sz="1600" dirty="0"/>
              <a:t>； </a:t>
            </a:r>
            <a:r>
              <a:rPr lang="en-US" altLang="zh-CN" sz="1600" dirty="0"/>
              <a:t>When </a:t>
            </a:r>
            <a:r>
              <a:rPr lang="zh-CN" altLang="en-US" sz="1600" dirty="0"/>
              <a:t>𝛼</a:t>
            </a:r>
            <a:r>
              <a:rPr lang="en-US" altLang="zh-CN" sz="1600" dirty="0"/>
              <a:t>&gt; 0.8, the mean distance further decreases to below 0.1. As the threshold increases, fewer points remain, but they cluster around the high-curvature core, resulting in improved fitting accuracy.</a:t>
            </a:r>
            <a:endParaRPr lang="zh-CN" altLang="en-US" sz="1600" dirty="0"/>
          </a:p>
        </p:txBody>
      </p:sp>
      <p:sp>
        <p:nvSpPr>
          <p:cNvPr id="5" name="文本框 4">
            <a:extLst>
              <a:ext uri="{FF2B5EF4-FFF2-40B4-BE49-F238E27FC236}">
                <a16:creationId xmlns:a16="http://schemas.microsoft.com/office/drawing/2014/main" id="{49FDBE97-C04A-D06C-282F-CB47C9BCD9B8}"/>
              </a:ext>
            </a:extLst>
          </p:cNvPr>
          <p:cNvSpPr txBox="1"/>
          <p:nvPr/>
        </p:nvSpPr>
        <p:spPr>
          <a:xfrm>
            <a:off x="0" y="0"/>
            <a:ext cx="749056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2400" b="1" dirty="0">
                <a:solidFill>
                  <a:srgbClr val="E8E8E8">
                    <a:lumMod val="25000"/>
                  </a:srgbClr>
                </a:solidFill>
                <a:latin typeface="Aptos" panose="02110004020202020204"/>
                <a:ea typeface="等线" panose="02010600030101010101" pitchFamily="2" charset="-122"/>
              </a:rPr>
              <a:t>Validation</a:t>
            </a:r>
            <a:endParaRPr kumimoji="0" lang="en-US" altLang="zh-CN" sz="2400" b="1" i="0" u="none" strike="noStrike" kern="1200" cap="none" spc="0" normalizeH="0" baseline="0" noProof="0" dirty="0">
              <a:ln>
                <a:noFill/>
              </a:ln>
              <a:solidFill>
                <a:srgbClr val="E8E8E8">
                  <a:lumMod val="25000"/>
                </a:srgbClr>
              </a:solidFill>
              <a:effectLst/>
              <a:uLnTx/>
              <a:uFillTx/>
              <a:latin typeface="Aptos" panose="02110004020202020204"/>
              <a:ea typeface="等线" panose="02010600030101010101" pitchFamily="2" charset="-122"/>
              <a:cs typeface="+mn-cs"/>
            </a:endParaRPr>
          </a:p>
        </p:txBody>
      </p:sp>
    </p:spTree>
    <p:extLst>
      <p:ext uri="{BB962C8B-B14F-4D97-AF65-F5344CB8AC3E}">
        <p14:creationId xmlns:p14="http://schemas.microsoft.com/office/powerpoint/2010/main" val="3927527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C31CE2-2F33-0E01-6CC3-CA10F98AF522}"/>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ED1909-067F-AC3A-B470-D05B90FEBADE}"/>
              </a:ext>
            </a:extLst>
          </p:cNvPr>
          <p:cNvSpPr>
            <a:spLocks noGrp="1"/>
          </p:cNvSpPr>
          <p:nvPr>
            <p:ph type="sldNum" sz="quarter" idx="12"/>
          </p:nvPr>
        </p:nvSpPr>
        <p:spPr/>
        <p:txBody>
          <a:bodyPr/>
          <a:lstStyle/>
          <a:p>
            <a:fld id="{8D04ACF1-8115-4F2A-BC52-125D9799F304}" type="slidenum">
              <a:rPr lang="zh-CN" altLang="en-US" smtClean="0"/>
              <a:t>68</a:t>
            </a:fld>
            <a:endParaRPr lang="zh-CN" altLang="en-US"/>
          </a:p>
        </p:txBody>
      </p:sp>
      <p:sp>
        <p:nvSpPr>
          <p:cNvPr id="3" name="文本框 2">
            <a:extLst>
              <a:ext uri="{FF2B5EF4-FFF2-40B4-BE49-F238E27FC236}">
                <a16:creationId xmlns:a16="http://schemas.microsoft.com/office/drawing/2014/main" id="{0BDD03E9-C205-5D0B-CB01-54BE40075A07}"/>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5" name="图片 4" descr="文本, 信件&#10;&#10;AI 生成的内容可能不正确。">
            <a:extLst>
              <a:ext uri="{FF2B5EF4-FFF2-40B4-BE49-F238E27FC236}">
                <a16:creationId xmlns:a16="http://schemas.microsoft.com/office/drawing/2014/main" id="{127BBCF0-C3DF-1847-227B-8E7F5D68B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45" y="710346"/>
            <a:ext cx="8283510" cy="5076305"/>
          </a:xfrm>
          <a:prstGeom prst="rect">
            <a:avLst/>
          </a:prstGeom>
        </p:spPr>
      </p:pic>
    </p:spTree>
    <p:extLst>
      <p:ext uri="{BB962C8B-B14F-4D97-AF65-F5344CB8AC3E}">
        <p14:creationId xmlns:p14="http://schemas.microsoft.com/office/powerpoint/2010/main" val="241324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6C95C2-5169-6B50-1ADC-CFA0EED2067F}"/>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4BB920-3DCB-651C-0E0A-8D9169A5AB9F}"/>
              </a:ext>
            </a:extLst>
          </p:cNvPr>
          <p:cNvSpPr>
            <a:spLocks noGrp="1"/>
          </p:cNvSpPr>
          <p:nvPr>
            <p:ph type="sldNum" sz="quarter" idx="12"/>
          </p:nvPr>
        </p:nvSpPr>
        <p:spPr/>
        <p:txBody>
          <a:bodyPr/>
          <a:lstStyle/>
          <a:p>
            <a:fld id="{8D04ACF1-8115-4F2A-BC52-125D9799F304}" type="slidenum">
              <a:rPr lang="zh-CN" altLang="en-US" smtClean="0"/>
              <a:t>69</a:t>
            </a:fld>
            <a:endParaRPr lang="zh-CN" altLang="en-US" dirty="0"/>
          </a:p>
        </p:txBody>
      </p:sp>
      <p:sp>
        <p:nvSpPr>
          <p:cNvPr id="3" name="文本框 2">
            <a:extLst>
              <a:ext uri="{FF2B5EF4-FFF2-40B4-BE49-F238E27FC236}">
                <a16:creationId xmlns:a16="http://schemas.microsoft.com/office/drawing/2014/main" id="{C692718C-8AEC-8F92-1262-80C26358D12B}"/>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Appendix</a:t>
            </a:r>
          </a:p>
        </p:txBody>
      </p:sp>
      <p:pic>
        <p:nvPicPr>
          <p:cNvPr id="6" name="图片 5" descr="图片包含 图示&#10;&#10;AI 生成的内容可能不正确。">
            <a:extLst>
              <a:ext uri="{FF2B5EF4-FFF2-40B4-BE49-F238E27FC236}">
                <a16:creationId xmlns:a16="http://schemas.microsoft.com/office/drawing/2014/main" id="{EDD2BDDA-2C02-2FAE-BDEF-B5DE730CB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10" y="723962"/>
            <a:ext cx="7717314" cy="5410076"/>
          </a:xfrm>
          <a:prstGeom prst="rect">
            <a:avLst/>
          </a:prstGeom>
        </p:spPr>
      </p:pic>
    </p:spTree>
    <p:extLst>
      <p:ext uri="{BB962C8B-B14F-4D97-AF65-F5344CB8AC3E}">
        <p14:creationId xmlns:p14="http://schemas.microsoft.com/office/powerpoint/2010/main" val="1513875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A2BE1-6749-EF4D-E9DC-3E36921D0DA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FD05EA-9716-C363-DDD5-C175114FDFE4}"/>
              </a:ext>
            </a:extLst>
          </p:cNvPr>
          <p:cNvSpPr>
            <a:spLocks noGrp="1"/>
          </p:cNvSpPr>
          <p:nvPr>
            <p:ph type="sldNum" sz="quarter" idx="12"/>
          </p:nvPr>
        </p:nvSpPr>
        <p:spPr/>
        <p:txBody>
          <a:bodyPr/>
          <a:lstStyle/>
          <a:p>
            <a:fld id="{8D04ACF1-8115-4F2A-BC52-125D9799F304}" type="slidenum">
              <a:rPr lang="zh-CN" altLang="en-US" smtClean="0"/>
              <a:t>7</a:t>
            </a:fld>
            <a:endParaRPr lang="zh-CN" altLang="en-US"/>
          </a:p>
        </p:txBody>
      </p:sp>
      <p:sp>
        <p:nvSpPr>
          <p:cNvPr id="4" name="文本框 3">
            <a:extLst>
              <a:ext uri="{FF2B5EF4-FFF2-40B4-BE49-F238E27FC236}">
                <a16:creationId xmlns:a16="http://schemas.microsoft.com/office/drawing/2014/main" id="{2AADBBA5-B435-5A7A-5FD6-04BF4E4C826B}"/>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5" name="文本框 4">
            <a:extLst>
              <a:ext uri="{FF2B5EF4-FFF2-40B4-BE49-F238E27FC236}">
                <a16:creationId xmlns:a16="http://schemas.microsoft.com/office/drawing/2014/main" id="{2394BA12-1A3D-C041-CBC9-A722149FDF69}"/>
              </a:ext>
            </a:extLst>
          </p:cNvPr>
          <p:cNvSpPr txBox="1"/>
          <p:nvPr/>
        </p:nvSpPr>
        <p:spPr>
          <a:xfrm>
            <a:off x="39582" y="849079"/>
            <a:ext cx="9014294" cy="646331"/>
          </a:xfrm>
          <a:prstGeom prst="rect">
            <a:avLst/>
          </a:prstGeom>
          <a:noFill/>
        </p:spPr>
        <p:txBody>
          <a:bodyPr wrap="square" rtlCol="0">
            <a:spAutoFit/>
          </a:bodyPr>
          <a:lstStyle/>
          <a:p>
            <a:pPr algn="just"/>
            <a:r>
              <a:rPr kumimoji="1" lang="en-US" altLang="zh-CN" dirty="0"/>
              <a:t>Vascular geometry influences hemodynamics, and shape classification has been applied to investigate its association with aneurysm initiation and progression.</a:t>
            </a:r>
          </a:p>
        </p:txBody>
      </p:sp>
      <p:pic>
        <p:nvPicPr>
          <p:cNvPr id="9" name="图片 8" descr="卡通人物&#10;&#10;AI 生成的内容可能不正确。">
            <a:extLst>
              <a:ext uri="{FF2B5EF4-FFF2-40B4-BE49-F238E27FC236}">
                <a16:creationId xmlns:a16="http://schemas.microsoft.com/office/drawing/2014/main" id="{CC949848-C436-225F-5C24-7D19A0084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639" y="1571493"/>
            <a:ext cx="2974359" cy="1376919"/>
          </a:xfrm>
          <a:prstGeom prst="rect">
            <a:avLst/>
          </a:prstGeom>
        </p:spPr>
      </p:pic>
      <p:sp>
        <p:nvSpPr>
          <p:cNvPr id="13" name="圆角矩形 7">
            <a:extLst>
              <a:ext uri="{FF2B5EF4-FFF2-40B4-BE49-F238E27FC236}">
                <a16:creationId xmlns:a16="http://schemas.microsoft.com/office/drawing/2014/main" id="{D7639D27-4FB0-B479-7C63-1E7CFAF21BD7}"/>
              </a:ext>
            </a:extLst>
          </p:cNvPr>
          <p:cNvSpPr/>
          <p:nvPr/>
        </p:nvSpPr>
        <p:spPr>
          <a:xfrm>
            <a:off x="7418485" y="428439"/>
            <a:ext cx="1586436" cy="429139"/>
          </a:xfrm>
          <a:prstGeom prst="roundRect">
            <a:avLst/>
          </a:prstGeom>
          <a:solidFill>
            <a:schemeClr val="accent2">
              <a:lumMod val="40000"/>
              <a:lumOff val="60000"/>
            </a:schemeClr>
          </a:solidFill>
          <a:ln w="47625">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zh-CN" sz="1600" b="1" dirty="0"/>
              <a:t>Vessel shape</a:t>
            </a:r>
          </a:p>
        </p:txBody>
      </p:sp>
      <p:pic>
        <p:nvPicPr>
          <p:cNvPr id="24" name="图片 23">
            <a:extLst>
              <a:ext uri="{FF2B5EF4-FFF2-40B4-BE49-F238E27FC236}">
                <a16:creationId xmlns:a16="http://schemas.microsoft.com/office/drawing/2014/main" id="{05CECB6A-959A-262F-5107-95560D1F37E3}"/>
              </a:ext>
            </a:extLst>
          </p:cNvPr>
          <p:cNvPicPr>
            <a:picLocks noChangeAspect="1"/>
          </p:cNvPicPr>
          <p:nvPr/>
        </p:nvPicPr>
        <p:blipFill>
          <a:blip r:embed="rId4"/>
          <a:stretch>
            <a:fillRect/>
          </a:stretch>
        </p:blipFill>
        <p:spPr>
          <a:xfrm>
            <a:off x="1591592" y="4514815"/>
            <a:ext cx="1060169" cy="1040166"/>
          </a:xfrm>
          <a:prstGeom prst="rect">
            <a:avLst/>
          </a:prstGeom>
        </p:spPr>
      </p:pic>
      <p:pic>
        <p:nvPicPr>
          <p:cNvPr id="33" name="图片 32">
            <a:extLst>
              <a:ext uri="{FF2B5EF4-FFF2-40B4-BE49-F238E27FC236}">
                <a16:creationId xmlns:a16="http://schemas.microsoft.com/office/drawing/2014/main" id="{B1AA655D-7EC7-8253-784E-2F088FE81EAA}"/>
              </a:ext>
            </a:extLst>
          </p:cNvPr>
          <p:cNvPicPr>
            <a:picLocks noChangeAspect="1"/>
          </p:cNvPicPr>
          <p:nvPr/>
        </p:nvPicPr>
        <p:blipFill>
          <a:blip r:embed="rId5"/>
          <a:stretch>
            <a:fillRect/>
          </a:stretch>
        </p:blipFill>
        <p:spPr>
          <a:xfrm>
            <a:off x="90124" y="1495410"/>
            <a:ext cx="2066913" cy="4515612"/>
          </a:xfrm>
          <a:prstGeom prst="rect">
            <a:avLst/>
          </a:prstGeom>
        </p:spPr>
      </p:pic>
      <p:sp>
        <p:nvSpPr>
          <p:cNvPr id="34" name="椭圆 33">
            <a:extLst>
              <a:ext uri="{FF2B5EF4-FFF2-40B4-BE49-F238E27FC236}">
                <a16:creationId xmlns:a16="http://schemas.microsoft.com/office/drawing/2014/main" id="{2C834423-A52A-7FBE-A79A-8A1C427222D8}"/>
              </a:ext>
            </a:extLst>
          </p:cNvPr>
          <p:cNvSpPr/>
          <p:nvPr/>
        </p:nvSpPr>
        <p:spPr>
          <a:xfrm>
            <a:off x="358140" y="2315586"/>
            <a:ext cx="952500" cy="930880"/>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41" name="图片 40" descr="图片包含 游戏机&#10;&#10;AI 生成的内容可能不正确。">
            <a:extLst>
              <a:ext uri="{FF2B5EF4-FFF2-40B4-BE49-F238E27FC236}">
                <a16:creationId xmlns:a16="http://schemas.microsoft.com/office/drawing/2014/main" id="{2998CE43-F37F-25E6-BC07-2B50290B97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3761" y="1357275"/>
            <a:ext cx="1086103" cy="1490310"/>
          </a:xfrm>
          <a:prstGeom prst="rect">
            <a:avLst/>
          </a:prstGeom>
        </p:spPr>
      </p:pic>
      <p:sp>
        <p:nvSpPr>
          <p:cNvPr id="42" name="文本框 41">
            <a:extLst>
              <a:ext uri="{FF2B5EF4-FFF2-40B4-BE49-F238E27FC236}">
                <a16:creationId xmlns:a16="http://schemas.microsoft.com/office/drawing/2014/main" id="{99EF1633-875E-4EF9-8B6A-C407F4B8BC6F}"/>
              </a:ext>
            </a:extLst>
          </p:cNvPr>
          <p:cNvSpPr txBox="1"/>
          <p:nvPr/>
        </p:nvSpPr>
        <p:spPr>
          <a:xfrm>
            <a:off x="2347340" y="2774455"/>
            <a:ext cx="1208857" cy="338554"/>
          </a:xfrm>
          <a:prstGeom prst="rect">
            <a:avLst/>
          </a:prstGeom>
          <a:noFill/>
        </p:spPr>
        <p:txBody>
          <a:bodyPr wrap="none" rtlCol="0">
            <a:spAutoFit/>
          </a:bodyPr>
          <a:lstStyle/>
          <a:p>
            <a:r>
              <a:rPr lang="en-US" altLang="zh-CN" sz="1600" b="1" dirty="0"/>
              <a:t>ICA Siphon</a:t>
            </a:r>
            <a:endParaRPr lang="zh-CN" altLang="en-US" sz="1600" b="1" dirty="0"/>
          </a:p>
        </p:txBody>
      </p:sp>
      <p:sp>
        <p:nvSpPr>
          <p:cNvPr id="43" name="文本框 42">
            <a:extLst>
              <a:ext uri="{FF2B5EF4-FFF2-40B4-BE49-F238E27FC236}">
                <a16:creationId xmlns:a16="http://schemas.microsoft.com/office/drawing/2014/main" id="{A905DC5C-2A4B-391F-3403-2A9C644BE048}"/>
              </a:ext>
            </a:extLst>
          </p:cNvPr>
          <p:cNvSpPr txBox="1"/>
          <p:nvPr/>
        </p:nvSpPr>
        <p:spPr>
          <a:xfrm>
            <a:off x="2969500" y="1648768"/>
            <a:ext cx="737702" cy="307777"/>
          </a:xfrm>
          <a:prstGeom prst="rect">
            <a:avLst/>
          </a:prstGeom>
          <a:noFill/>
        </p:spPr>
        <p:txBody>
          <a:bodyPr wrap="none" rtlCol="0">
            <a:spAutoFit/>
          </a:bodyPr>
          <a:lstStyle/>
          <a:p>
            <a:r>
              <a:rPr lang="en-US" altLang="zh-CN" sz="1400" b="1" dirty="0"/>
              <a:t>Bend 1</a:t>
            </a:r>
            <a:endParaRPr lang="zh-CN" altLang="en-US" sz="1400" b="1" dirty="0"/>
          </a:p>
        </p:txBody>
      </p:sp>
      <p:sp>
        <p:nvSpPr>
          <p:cNvPr id="44" name="文本框 43">
            <a:extLst>
              <a:ext uri="{FF2B5EF4-FFF2-40B4-BE49-F238E27FC236}">
                <a16:creationId xmlns:a16="http://schemas.microsoft.com/office/drawing/2014/main" id="{0B8C2BD7-2594-7C4E-B56B-F6FF47566FA2}"/>
              </a:ext>
            </a:extLst>
          </p:cNvPr>
          <p:cNvSpPr txBox="1"/>
          <p:nvPr/>
        </p:nvSpPr>
        <p:spPr>
          <a:xfrm>
            <a:off x="2270544" y="2170948"/>
            <a:ext cx="737702" cy="307777"/>
          </a:xfrm>
          <a:prstGeom prst="rect">
            <a:avLst/>
          </a:prstGeom>
          <a:noFill/>
        </p:spPr>
        <p:txBody>
          <a:bodyPr wrap="none" rtlCol="0">
            <a:spAutoFit/>
          </a:bodyPr>
          <a:lstStyle/>
          <a:p>
            <a:r>
              <a:rPr lang="en-US" altLang="zh-CN" sz="1400" b="1" dirty="0"/>
              <a:t>Bend 2</a:t>
            </a:r>
            <a:endParaRPr lang="zh-CN" altLang="en-US" sz="1400" b="1" dirty="0"/>
          </a:p>
        </p:txBody>
      </p:sp>
      <p:sp>
        <p:nvSpPr>
          <p:cNvPr id="45" name="文本框 44">
            <a:extLst>
              <a:ext uri="{FF2B5EF4-FFF2-40B4-BE49-F238E27FC236}">
                <a16:creationId xmlns:a16="http://schemas.microsoft.com/office/drawing/2014/main" id="{844CE01A-9B10-B80F-9686-8B6035218B78}"/>
              </a:ext>
            </a:extLst>
          </p:cNvPr>
          <p:cNvSpPr txBox="1"/>
          <p:nvPr/>
        </p:nvSpPr>
        <p:spPr>
          <a:xfrm>
            <a:off x="2560999" y="2981227"/>
            <a:ext cx="726481" cy="307777"/>
          </a:xfrm>
          <a:prstGeom prst="rect">
            <a:avLst/>
          </a:prstGeom>
          <a:noFill/>
        </p:spPr>
        <p:txBody>
          <a:bodyPr wrap="none" rtlCol="0">
            <a:spAutoFit/>
          </a:bodyPr>
          <a:lstStyle/>
          <a:p>
            <a:r>
              <a:rPr lang="en-US" altLang="zh-CN" sz="1400" b="1" dirty="0">
                <a:solidFill>
                  <a:schemeClr val="tx2">
                    <a:lumMod val="75000"/>
                    <a:lumOff val="25000"/>
                  </a:schemeClr>
                </a:solidFill>
              </a:rPr>
              <a:t>C4~C6</a:t>
            </a:r>
            <a:endParaRPr lang="zh-CN" altLang="en-US" sz="1400" b="1" dirty="0">
              <a:solidFill>
                <a:schemeClr val="tx2">
                  <a:lumMod val="75000"/>
                  <a:lumOff val="25000"/>
                </a:schemeClr>
              </a:solidFill>
            </a:endParaRPr>
          </a:p>
        </p:txBody>
      </p:sp>
      <p:pic>
        <p:nvPicPr>
          <p:cNvPr id="46" name="图片 45" descr="徽标, 图标&#10;&#10;AI 生成的内容可能不正确。">
            <a:extLst>
              <a:ext uri="{FF2B5EF4-FFF2-40B4-BE49-F238E27FC236}">
                <a16:creationId xmlns:a16="http://schemas.microsoft.com/office/drawing/2014/main" id="{89FFCC13-D2D0-4C2B-3781-23447BE8B33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028959" y="2285346"/>
            <a:ext cx="945900" cy="945900"/>
          </a:xfrm>
          <a:prstGeom prst="rect">
            <a:avLst/>
          </a:prstGeom>
        </p:spPr>
      </p:pic>
      <p:cxnSp>
        <p:nvCxnSpPr>
          <p:cNvPr id="37" name="直接箭头连接符 36">
            <a:extLst>
              <a:ext uri="{FF2B5EF4-FFF2-40B4-BE49-F238E27FC236}">
                <a16:creationId xmlns:a16="http://schemas.microsoft.com/office/drawing/2014/main" id="{078130C2-C7EA-AEAB-C6C9-12FBA339AC6F}"/>
              </a:ext>
            </a:extLst>
          </p:cNvPr>
          <p:cNvCxnSpPr>
            <a:cxnSpLocks/>
            <a:endCxn id="42" idx="1"/>
          </p:cNvCxnSpPr>
          <p:nvPr/>
        </p:nvCxnSpPr>
        <p:spPr>
          <a:xfrm>
            <a:off x="1284591" y="2906226"/>
            <a:ext cx="1062749" cy="3750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对话气泡: 圆角矩形 48">
            <a:extLst>
              <a:ext uri="{FF2B5EF4-FFF2-40B4-BE49-F238E27FC236}">
                <a16:creationId xmlns:a16="http://schemas.microsoft.com/office/drawing/2014/main" id="{BCEB88AE-5F5D-0CDD-92D3-5690F2E34B8F}"/>
              </a:ext>
            </a:extLst>
          </p:cNvPr>
          <p:cNvSpPr/>
          <p:nvPr/>
        </p:nvSpPr>
        <p:spPr>
          <a:xfrm>
            <a:off x="5194700" y="1509170"/>
            <a:ext cx="3798499" cy="1667510"/>
          </a:xfrm>
          <a:prstGeom prst="wedgeRoundRectCallout">
            <a:avLst>
              <a:gd name="adj1" fmla="val -59144"/>
              <a:gd name="adj2" fmla="val 26330"/>
              <a:gd name="adj3" fmla="val 1666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pic>
        <p:nvPicPr>
          <p:cNvPr id="52" name="图片 51" descr="形状, 箭头&#10;&#10;AI 生成的内容可能不正确。">
            <a:extLst>
              <a:ext uri="{FF2B5EF4-FFF2-40B4-BE49-F238E27FC236}">
                <a16:creationId xmlns:a16="http://schemas.microsoft.com/office/drawing/2014/main" id="{E94E63F4-8BBC-777F-245F-42D371939873}"/>
              </a:ext>
            </a:extLst>
          </p:cNvPr>
          <p:cNvPicPr>
            <a:picLocks noChangeAspect="1"/>
          </p:cNvPicPr>
          <p:nvPr/>
        </p:nvPicPr>
        <p:blipFill>
          <a:blip r:embed="rId9">
            <a:extLst>
              <a:ext uri="{28A0092B-C50C-407E-A947-70E740481C1C}">
                <a14:useLocalDpi xmlns:a14="http://schemas.microsoft.com/office/drawing/2010/main" val="0"/>
              </a:ext>
            </a:extLst>
          </a:blip>
          <a:srcRect b="21153"/>
          <a:stretch>
            <a:fillRect/>
          </a:stretch>
        </p:blipFill>
        <p:spPr>
          <a:xfrm>
            <a:off x="5121318" y="4836856"/>
            <a:ext cx="1322898" cy="1043064"/>
          </a:xfrm>
          <a:prstGeom prst="rect">
            <a:avLst/>
          </a:prstGeom>
        </p:spPr>
      </p:pic>
      <p:sp>
        <p:nvSpPr>
          <p:cNvPr id="55" name="文本框 54">
            <a:extLst>
              <a:ext uri="{FF2B5EF4-FFF2-40B4-BE49-F238E27FC236}">
                <a16:creationId xmlns:a16="http://schemas.microsoft.com/office/drawing/2014/main" id="{7529B7AE-533A-6F1E-F289-9DE4B5829DBE}"/>
              </a:ext>
            </a:extLst>
          </p:cNvPr>
          <p:cNvSpPr txBox="1"/>
          <p:nvPr/>
        </p:nvSpPr>
        <p:spPr>
          <a:xfrm>
            <a:off x="6544501" y="2900609"/>
            <a:ext cx="1522335" cy="276999"/>
          </a:xfrm>
          <a:prstGeom prst="rect">
            <a:avLst/>
          </a:prstGeom>
          <a:noFill/>
        </p:spPr>
        <p:txBody>
          <a:bodyPr wrap="square" rtlCol="0">
            <a:spAutoFit/>
          </a:bodyPr>
          <a:lstStyle/>
          <a:p>
            <a:r>
              <a:rPr lang="en-US" altLang="zh-CN" sz="1200" b="1" dirty="0">
                <a:solidFill>
                  <a:srgbClr val="E99058"/>
                </a:solidFill>
              </a:rPr>
              <a:t>Classification</a:t>
            </a:r>
            <a:r>
              <a:rPr kumimoji="1" lang="en-US" altLang="zh-CN" sz="1200" b="1" baseline="30000" dirty="0">
                <a:solidFill>
                  <a:srgbClr val="E99058"/>
                </a:solidFill>
              </a:rPr>
              <a:t>  </a:t>
            </a:r>
            <a:endParaRPr lang="zh-CN" altLang="en-US" sz="1200" b="1" dirty="0">
              <a:solidFill>
                <a:srgbClr val="E99058"/>
              </a:solidFill>
            </a:endParaRPr>
          </a:p>
        </p:txBody>
      </p:sp>
      <p:pic>
        <p:nvPicPr>
          <p:cNvPr id="56" name="图片 55" descr="图示, 工程绘图&#10;&#10;AI 生成的内容可能不正确。">
            <a:extLst>
              <a:ext uri="{FF2B5EF4-FFF2-40B4-BE49-F238E27FC236}">
                <a16:creationId xmlns:a16="http://schemas.microsoft.com/office/drawing/2014/main" id="{16FAC002-7113-CCBD-AD81-5DFA8E97A0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74088" y="3543858"/>
            <a:ext cx="1796895" cy="1534715"/>
          </a:xfrm>
          <a:prstGeom prst="rect">
            <a:avLst/>
          </a:prstGeom>
        </p:spPr>
      </p:pic>
      <p:pic>
        <p:nvPicPr>
          <p:cNvPr id="57" name="图片 56">
            <a:extLst>
              <a:ext uri="{FF2B5EF4-FFF2-40B4-BE49-F238E27FC236}">
                <a16:creationId xmlns:a16="http://schemas.microsoft.com/office/drawing/2014/main" id="{C6039045-BEEA-A3C4-927A-EBD059EDE7D2}"/>
              </a:ext>
            </a:extLst>
          </p:cNvPr>
          <p:cNvPicPr>
            <a:picLocks noChangeAspect="1"/>
          </p:cNvPicPr>
          <p:nvPr/>
        </p:nvPicPr>
        <p:blipFill>
          <a:blip r:embed="rId11"/>
          <a:stretch>
            <a:fillRect/>
          </a:stretch>
        </p:blipFill>
        <p:spPr>
          <a:xfrm>
            <a:off x="6860193" y="5194846"/>
            <a:ext cx="2009911" cy="267651"/>
          </a:xfrm>
          <a:prstGeom prst="rect">
            <a:avLst/>
          </a:prstGeom>
        </p:spPr>
      </p:pic>
      <p:pic>
        <p:nvPicPr>
          <p:cNvPr id="58" name="图片 57">
            <a:extLst>
              <a:ext uri="{FF2B5EF4-FFF2-40B4-BE49-F238E27FC236}">
                <a16:creationId xmlns:a16="http://schemas.microsoft.com/office/drawing/2014/main" id="{6A3B5989-42B4-69DB-9A2F-24A963247725}"/>
              </a:ext>
            </a:extLst>
          </p:cNvPr>
          <p:cNvPicPr>
            <a:picLocks noChangeAspect="1"/>
          </p:cNvPicPr>
          <p:nvPr/>
        </p:nvPicPr>
        <p:blipFill>
          <a:blip r:embed="rId12"/>
          <a:stretch>
            <a:fillRect/>
          </a:stretch>
        </p:blipFill>
        <p:spPr>
          <a:xfrm>
            <a:off x="6871319" y="5457970"/>
            <a:ext cx="1998785" cy="267553"/>
          </a:xfrm>
          <a:prstGeom prst="rect">
            <a:avLst/>
          </a:prstGeom>
        </p:spPr>
      </p:pic>
      <p:sp>
        <p:nvSpPr>
          <p:cNvPr id="60" name="对话气泡: 圆角矩形 59">
            <a:extLst>
              <a:ext uri="{FF2B5EF4-FFF2-40B4-BE49-F238E27FC236}">
                <a16:creationId xmlns:a16="http://schemas.microsoft.com/office/drawing/2014/main" id="{5F8FAE63-3B11-3899-A10E-ECD2E899CF82}"/>
              </a:ext>
            </a:extLst>
          </p:cNvPr>
          <p:cNvSpPr/>
          <p:nvPr/>
        </p:nvSpPr>
        <p:spPr>
          <a:xfrm>
            <a:off x="6734282" y="3387276"/>
            <a:ext cx="2319594" cy="2771214"/>
          </a:xfrm>
          <a:prstGeom prst="wedgeRoundRectCallout">
            <a:avLst>
              <a:gd name="adj1" fmla="val -60757"/>
              <a:gd name="adj2" fmla="val 22711"/>
              <a:gd name="adj3" fmla="val 16667"/>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CE4E2251-8497-5DE5-10DF-2F1BF465457C}"/>
              </a:ext>
            </a:extLst>
          </p:cNvPr>
          <p:cNvSpPr txBox="1"/>
          <p:nvPr/>
        </p:nvSpPr>
        <p:spPr>
          <a:xfrm>
            <a:off x="6767880" y="5733478"/>
            <a:ext cx="2406567" cy="261610"/>
          </a:xfrm>
          <a:prstGeom prst="rect">
            <a:avLst/>
          </a:prstGeom>
          <a:noFill/>
        </p:spPr>
        <p:txBody>
          <a:bodyPr wrap="square" rtlCol="0">
            <a:spAutoFit/>
          </a:bodyPr>
          <a:lstStyle/>
          <a:p>
            <a:r>
              <a:rPr lang="en-US" altLang="zh-CN" sz="1100" b="1" dirty="0">
                <a:solidFill>
                  <a:srgbClr val="00B0F0"/>
                </a:solidFill>
              </a:rPr>
              <a:t>Classify using machine learning</a:t>
            </a:r>
            <a:r>
              <a:rPr kumimoji="1" lang="en-US" altLang="zh-CN" sz="1100" b="1" baseline="30000" dirty="0">
                <a:solidFill>
                  <a:srgbClr val="00B0F0"/>
                </a:solidFill>
              </a:rPr>
              <a:t> [9] </a:t>
            </a:r>
            <a:endParaRPr lang="zh-CN" altLang="en-US" sz="1100" b="1" dirty="0">
              <a:solidFill>
                <a:srgbClr val="00B0F0"/>
              </a:solidFill>
            </a:endParaRPr>
          </a:p>
        </p:txBody>
      </p:sp>
      <p:sp>
        <p:nvSpPr>
          <p:cNvPr id="63" name="文本框 62">
            <a:extLst>
              <a:ext uri="{FF2B5EF4-FFF2-40B4-BE49-F238E27FC236}">
                <a16:creationId xmlns:a16="http://schemas.microsoft.com/office/drawing/2014/main" id="{5993F074-F025-5F47-3C17-9BAA2CB4EFD5}"/>
              </a:ext>
            </a:extLst>
          </p:cNvPr>
          <p:cNvSpPr txBox="1"/>
          <p:nvPr/>
        </p:nvSpPr>
        <p:spPr>
          <a:xfrm>
            <a:off x="-50542" y="6239893"/>
            <a:ext cx="9194542" cy="215444"/>
          </a:xfrm>
          <a:prstGeom prst="rect">
            <a:avLst/>
          </a:prstGeom>
          <a:noFill/>
        </p:spPr>
        <p:txBody>
          <a:bodyPr wrap="square">
            <a:spAutoFit/>
          </a:bodyPr>
          <a:lstStyle/>
          <a:p>
            <a:r>
              <a:rPr lang="en-US" altLang="zh-CN" sz="800" i="1" dirty="0"/>
              <a:t>[9]</a:t>
            </a:r>
            <a:r>
              <a:rPr lang="zh-CN" altLang="en-US" sz="800" i="1" dirty="0"/>
              <a:t> </a:t>
            </a:r>
            <a:r>
              <a:rPr lang="en-US" altLang="zh-CN" sz="800" i="1" dirty="0"/>
              <a:t>Zhang, Chi, et al. "Geometric classification of the carotid siphon: association between geometry and stenoses." Surgical and radiologic anatomy 35 (2013): 385-394.</a:t>
            </a:r>
          </a:p>
        </p:txBody>
      </p:sp>
      <p:sp>
        <p:nvSpPr>
          <p:cNvPr id="66" name="对话气泡: 圆角矩形 65">
            <a:extLst>
              <a:ext uri="{FF2B5EF4-FFF2-40B4-BE49-F238E27FC236}">
                <a16:creationId xmlns:a16="http://schemas.microsoft.com/office/drawing/2014/main" id="{54257EE8-25A8-5BC8-0373-0927CF014715}"/>
              </a:ext>
            </a:extLst>
          </p:cNvPr>
          <p:cNvSpPr/>
          <p:nvPr/>
        </p:nvSpPr>
        <p:spPr>
          <a:xfrm>
            <a:off x="2109789" y="3323305"/>
            <a:ext cx="4478114" cy="1269655"/>
          </a:xfrm>
          <a:prstGeom prst="wedgeRoundRectCallout">
            <a:avLst>
              <a:gd name="adj1" fmla="val 29047"/>
              <a:gd name="adj2" fmla="val 65619"/>
              <a:gd name="adj3" fmla="val 16667"/>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sp>
        <p:nvSpPr>
          <p:cNvPr id="67" name="对话气泡: 圆角矩形 66">
            <a:extLst>
              <a:ext uri="{FF2B5EF4-FFF2-40B4-BE49-F238E27FC236}">
                <a16:creationId xmlns:a16="http://schemas.microsoft.com/office/drawing/2014/main" id="{005342AB-3921-7829-6FD7-B1F799D06261}"/>
              </a:ext>
            </a:extLst>
          </p:cNvPr>
          <p:cNvSpPr/>
          <p:nvPr/>
        </p:nvSpPr>
        <p:spPr>
          <a:xfrm>
            <a:off x="1975446" y="4746325"/>
            <a:ext cx="3008835" cy="1346989"/>
          </a:xfrm>
          <a:prstGeom prst="wedgeRoundRectCallout">
            <a:avLst>
              <a:gd name="adj1" fmla="val 56181"/>
              <a:gd name="adj2" fmla="val 22531"/>
              <a:gd name="adj3" fmla="val 16667"/>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zh-CN" altLang="en-US"/>
          </a:p>
        </p:txBody>
      </p:sp>
      <p:pic>
        <p:nvPicPr>
          <p:cNvPr id="69" name="图片 68" descr="图标&#10;&#10;AI 生成的内容可能不正确。">
            <a:extLst>
              <a:ext uri="{FF2B5EF4-FFF2-40B4-BE49-F238E27FC236}">
                <a16:creationId xmlns:a16="http://schemas.microsoft.com/office/drawing/2014/main" id="{8D9CF84B-FE6D-4B30-6B9E-4F8FF6FB16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8774878">
            <a:off x="3772569" y="1987469"/>
            <a:ext cx="563681" cy="552628"/>
          </a:xfrm>
          <a:prstGeom prst="rect">
            <a:avLst/>
          </a:prstGeom>
        </p:spPr>
      </p:pic>
      <p:pic>
        <p:nvPicPr>
          <p:cNvPr id="70" name="图片 69" descr="图标&#10;&#10;AI 生成的内容可能不正确。">
            <a:extLst>
              <a:ext uri="{FF2B5EF4-FFF2-40B4-BE49-F238E27FC236}">
                <a16:creationId xmlns:a16="http://schemas.microsoft.com/office/drawing/2014/main" id="{B0F2F22F-011D-E36D-3943-8E3EE82049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3724" y="4592960"/>
            <a:ext cx="563681" cy="552628"/>
          </a:xfrm>
          <a:prstGeom prst="rect">
            <a:avLst/>
          </a:prstGeom>
        </p:spPr>
      </p:pic>
      <p:pic>
        <p:nvPicPr>
          <p:cNvPr id="72" name="图片 71">
            <a:extLst>
              <a:ext uri="{FF2B5EF4-FFF2-40B4-BE49-F238E27FC236}">
                <a16:creationId xmlns:a16="http://schemas.microsoft.com/office/drawing/2014/main" id="{3CC14EDE-93DD-AEBA-C28E-7201EBFBE9C8}"/>
              </a:ext>
            </a:extLst>
          </p:cNvPr>
          <p:cNvPicPr>
            <a:picLocks noChangeAspect="1"/>
          </p:cNvPicPr>
          <p:nvPr/>
        </p:nvPicPr>
        <p:blipFill>
          <a:blip r:embed="rId14"/>
          <a:srcRect t="1" r="32605" b="48131"/>
          <a:stretch>
            <a:fillRect/>
          </a:stretch>
        </p:blipFill>
        <p:spPr>
          <a:xfrm>
            <a:off x="2303416" y="3403290"/>
            <a:ext cx="940140" cy="1130128"/>
          </a:xfrm>
          <a:prstGeom prst="rect">
            <a:avLst/>
          </a:prstGeom>
        </p:spPr>
      </p:pic>
      <p:pic>
        <p:nvPicPr>
          <p:cNvPr id="73" name="图片 72">
            <a:extLst>
              <a:ext uri="{FF2B5EF4-FFF2-40B4-BE49-F238E27FC236}">
                <a16:creationId xmlns:a16="http://schemas.microsoft.com/office/drawing/2014/main" id="{E8681021-4ADD-3D56-7E7B-50F8D5CC624B}"/>
              </a:ext>
            </a:extLst>
          </p:cNvPr>
          <p:cNvPicPr>
            <a:picLocks noChangeAspect="1"/>
          </p:cNvPicPr>
          <p:nvPr/>
        </p:nvPicPr>
        <p:blipFill>
          <a:blip r:embed="rId14"/>
          <a:srcRect l="-1115" t="51613" r="33100" b="-3481"/>
          <a:stretch>
            <a:fillRect/>
          </a:stretch>
        </p:blipFill>
        <p:spPr>
          <a:xfrm>
            <a:off x="3243556" y="3387276"/>
            <a:ext cx="1029726" cy="1226529"/>
          </a:xfrm>
          <a:prstGeom prst="rect">
            <a:avLst/>
          </a:prstGeom>
        </p:spPr>
      </p:pic>
      <p:pic>
        <p:nvPicPr>
          <p:cNvPr id="75" name="图片 74">
            <a:extLst>
              <a:ext uri="{FF2B5EF4-FFF2-40B4-BE49-F238E27FC236}">
                <a16:creationId xmlns:a16="http://schemas.microsoft.com/office/drawing/2014/main" id="{64D855C4-A052-946C-89DF-C2308C2C689E}"/>
              </a:ext>
            </a:extLst>
          </p:cNvPr>
          <p:cNvPicPr>
            <a:picLocks noChangeAspect="1"/>
          </p:cNvPicPr>
          <p:nvPr/>
        </p:nvPicPr>
        <p:blipFill>
          <a:blip r:embed="rId15"/>
          <a:srcRect b="45442"/>
          <a:stretch>
            <a:fillRect/>
          </a:stretch>
        </p:blipFill>
        <p:spPr>
          <a:xfrm>
            <a:off x="2046632" y="4836856"/>
            <a:ext cx="661383" cy="649502"/>
          </a:xfrm>
          <a:prstGeom prst="rect">
            <a:avLst/>
          </a:prstGeom>
        </p:spPr>
      </p:pic>
      <p:pic>
        <p:nvPicPr>
          <p:cNvPr id="53" name="图片 52" descr="形状&#10;&#10;AI 生成的内容可能不正确。">
            <a:extLst>
              <a:ext uri="{FF2B5EF4-FFF2-40B4-BE49-F238E27FC236}">
                <a16:creationId xmlns:a16="http://schemas.microsoft.com/office/drawing/2014/main" id="{41A925BA-17DD-8F42-1736-2B106877CDC8}"/>
              </a:ext>
            </a:extLst>
          </p:cNvPr>
          <p:cNvPicPr>
            <a:picLocks noChangeAspect="1"/>
          </p:cNvPicPr>
          <p:nvPr/>
        </p:nvPicPr>
        <p:blipFill>
          <a:blip r:embed="rId16">
            <a:extLst>
              <a:ext uri="{28A0092B-C50C-407E-A947-70E740481C1C}">
                <a14:useLocalDpi xmlns:a14="http://schemas.microsoft.com/office/drawing/2010/main" val="0"/>
              </a:ext>
            </a:extLst>
          </a:blip>
          <a:srcRect r="33763"/>
          <a:stretch>
            <a:fillRect/>
          </a:stretch>
        </p:blipFill>
        <p:spPr>
          <a:xfrm>
            <a:off x="6181524" y="5284063"/>
            <a:ext cx="456155" cy="688676"/>
          </a:xfrm>
          <a:prstGeom prst="rect">
            <a:avLst/>
          </a:prstGeom>
        </p:spPr>
      </p:pic>
      <p:pic>
        <p:nvPicPr>
          <p:cNvPr id="79" name="图片 78">
            <a:extLst>
              <a:ext uri="{FF2B5EF4-FFF2-40B4-BE49-F238E27FC236}">
                <a16:creationId xmlns:a16="http://schemas.microsoft.com/office/drawing/2014/main" id="{6CD5BB83-7387-1879-4C72-75704F566DC1}"/>
              </a:ext>
            </a:extLst>
          </p:cNvPr>
          <p:cNvPicPr>
            <a:picLocks noChangeAspect="1"/>
          </p:cNvPicPr>
          <p:nvPr/>
        </p:nvPicPr>
        <p:blipFill>
          <a:blip r:embed="rId17"/>
          <a:srcRect b="47743"/>
          <a:stretch>
            <a:fillRect/>
          </a:stretch>
        </p:blipFill>
        <p:spPr>
          <a:xfrm>
            <a:off x="2717666" y="4836856"/>
            <a:ext cx="689958" cy="649502"/>
          </a:xfrm>
          <a:prstGeom prst="rect">
            <a:avLst/>
          </a:prstGeom>
        </p:spPr>
      </p:pic>
      <p:pic>
        <p:nvPicPr>
          <p:cNvPr id="81" name="图片 80">
            <a:extLst>
              <a:ext uri="{FF2B5EF4-FFF2-40B4-BE49-F238E27FC236}">
                <a16:creationId xmlns:a16="http://schemas.microsoft.com/office/drawing/2014/main" id="{93A66B73-052F-D61A-91EE-85C9406B0FD8}"/>
              </a:ext>
            </a:extLst>
          </p:cNvPr>
          <p:cNvPicPr>
            <a:picLocks noChangeAspect="1"/>
          </p:cNvPicPr>
          <p:nvPr/>
        </p:nvPicPr>
        <p:blipFill>
          <a:blip r:embed="rId18"/>
          <a:stretch>
            <a:fillRect/>
          </a:stretch>
        </p:blipFill>
        <p:spPr>
          <a:xfrm>
            <a:off x="3444637" y="4839927"/>
            <a:ext cx="738227" cy="612365"/>
          </a:xfrm>
          <a:prstGeom prst="rect">
            <a:avLst/>
          </a:prstGeom>
        </p:spPr>
      </p:pic>
      <p:pic>
        <p:nvPicPr>
          <p:cNvPr id="83" name="图片 82">
            <a:extLst>
              <a:ext uri="{FF2B5EF4-FFF2-40B4-BE49-F238E27FC236}">
                <a16:creationId xmlns:a16="http://schemas.microsoft.com/office/drawing/2014/main" id="{0638774C-DA4E-52ED-F8E7-29F8525434A4}"/>
              </a:ext>
            </a:extLst>
          </p:cNvPr>
          <p:cNvPicPr>
            <a:picLocks noChangeAspect="1"/>
          </p:cNvPicPr>
          <p:nvPr/>
        </p:nvPicPr>
        <p:blipFill>
          <a:blip r:embed="rId19"/>
          <a:stretch>
            <a:fillRect/>
          </a:stretch>
        </p:blipFill>
        <p:spPr>
          <a:xfrm>
            <a:off x="4182217" y="4846509"/>
            <a:ext cx="735923" cy="598083"/>
          </a:xfrm>
          <a:prstGeom prst="rect">
            <a:avLst/>
          </a:prstGeom>
        </p:spPr>
      </p:pic>
      <p:sp>
        <p:nvSpPr>
          <p:cNvPr id="84" name="文本框 83">
            <a:extLst>
              <a:ext uri="{FF2B5EF4-FFF2-40B4-BE49-F238E27FC236}">
                <a16:creationId xmlns:a16="http://schemas.microsoft.com/office/drawing/2014/main" id="{350EE66B-79A1-DA3F-2380-CCDD227C4BF9}"/>
              </a:ext>
            </a:extLst>
          </p:cNvPr>
          <p:cNvSpPr txBox="1"/>
          <p:nvPr/>
        </p:nvSpPr>
        <p:spPr>
          <a:xfrm>
            <a:off x="4292914" y="3557181"/>
            <a:ext cx="2275356" cy="830997"/>
          </a:xfrm>
          <a:prstGeom prst="rect">
            <a:avLst/>
          </a:prstGeom>
          <a:noFill/>
        </p:spPr>
        <p:txBody>
          <a:bodyPr wrap="square" rtlCol="0">
            <a:spAutoFit/>
          </a:bodyPr>
          <a:lstStyle/>
          <a:p>
            <a:r>
              <a:rPr lang="en-US" altLang="zh-CN" sz="1200" b="1" dirty="0">
                <a:solidFill>
                  <a:schemeClr val="accent6">
                    <a:lumMod val="75000"/>
                  </a:schemeClr>
                </a:solidFill>
              </a:rPr>
              <a:t>Exploring the relationship between vascular morphology and hemodynamics through artificial vessel modeling </a:t>
            </a:r>
            <a:r>
              <a:rPr kumimoji="1" lang="en-US" altLang="zh-CN" sz="1200" b="1" baseline="30000" dirty="0">
                <a:solidFill>
                  <a:schemeClr val="accent6">
                    <a:lumMod val="75000"/>
                  </a:schemeClr>
                </a:solidFill>
              </a:rPr>
              <a:t>[4] </a:t>
            </a:r>
            <a:endParaRPr lang="zh-CN" altLang="en-US" sz="1200" b="1" dirty="0">
              <a:solidFill>
                <a:schemeClr val="accent6">
                  <a:lumMod val="75000"/>
                </a:schemeClr>
              </a:solidFill>
            </a:endParaRPr>
          </a:p>
        </p:txBody>
      </p:sp>
      <p:sp>
        <p:nvSpPr>
          <p:cNvPr id="85" name="文本框 84">
            <a:extLst>
              <a:ext uri="{FF2B5EF4-FFF2-40B4-BE49-F238E27FC236}">
                <a16:creationId xmlns:a16="http://schemas.microsoft.com/office/drawing/2014/main" id="{D52117AD-3D62-A5FC-1A0B-96C75F0C9A89}"/>
              </a:ext>
            </a:extLst>
          </p:cNvPr>
          <p:cNvSpPr txBox="1"/>
          <p:nvPr/>
        </p:nvSpPr>
        <p:spPr>
          <a:xfrm>
            <a:off x="2036981" y="5453565"/>
            <a:ext cx="2770407" cy="646331"/>
          </a:xfrm>
          <a:prstGeom prst="rect">
            <a:avLst/>
          </a:prstGeom>
          <a:noFill/>
        </p:spPr>
        <p:txBody>
          <a:bodyPr wrap="square" rtlCol="0">
            <a:spAutoFit/>
          </a:bodyPr>
          <a:lstStyle/>
          <a:p>
            <a:r>
              <a:rPr lang="en-US" altLang="zh-CN" sz="1200" b="1" dirty="0">
                <a:solidFill>
                  <a:srgbClr val="FF9300"/>
                </a:solidFill>
              </a:rPr>
              <a:t>Exploring flow features of different vascular geometries through patient-specific vascular models </a:t>
            </a:r>
            <a:r>
              <a:rPr kumimoji="1" lang="en-US" altLang="zh-CN" sz="1200" b="1" baseline="30000" dirty="0">
                <a:solidFill>
                  <a:srgbClr val="FF9300"/>
                </a:solidFill>
              </a:rPr>
              <a:t>[4]</a:t>
            </a:r>
            <a:r>
              <a:rPr kumimoji="1" lang="en-US" altLang="zh-CN" sz="1200" b="1" baseline="30000" dirty="0">
                <a:solidFill>
                  <a:srgbClr val="00B0F0"/>
                </a:solidFill>
              </a:rPr>
              <a:t> </a:t>
            </a:r>
            <a:endParaRPr lang="zh-CN" altLang="en-US" sz="1200" b="1" dirty="0">
              <a:solidFill>
                <a:srgbClr val="FF9300"/>
              </a:solidFill>
            </a:endParaRPr>
          </a:p>
        </p:txBody>
      </p:sp>
      <p:sp>
        <p:nvSpPr>
          <p:cNvPr id="3" name="文本框 2">
            <a:extLst>
              <a:ext uri="{FF2B5EF4-FFF2-40B4-BE49-F238E27FC236}">
                <a16:creationId xmlns:a16="http://schemas.microsoft.com/office/drawing/2014/main" id="{C82183BB-4453-43DE-F26C-20ED1D26D369}"/>
              </a:ext>
            </a:extLst>
          </p:cNvPr>
          <p:cNvSpPr txBox="1"/>
          <p:nvPr/>
        </p:nvSpPr>
        <p:spPr>
          <a:xfrm>
            <a:off x="0" y="378763"/>
            <a:ext cx="8271076" cy="509627"/>
          </a:xfrm>
          <a:prstGeom prst="rect">
            <a:avLst/>
          </a:prstGeom>
          <a:noFill/>
        </p:spPr>
        <p:txBody>
          <a:bodyPr wrap="square">
            <a:spAutoFit/>
          </a:bodyPr>
          <a:lstStyle/>
          <a:p>
            <a:pPr>
              <a:lnSpc>
                <a:spcPct val="150000"/>
              </a:lnSpc>
            </a:pPr>
            <a:r>
              <a:rPr kumimoji="1" lang="en-US" altLang="zh-CN" sz="2000" b="1" dirty="0"/>
              <a:t>Background</a:t>
            </a:r>
          </a:p>
        </p:txBody>
      </p:sp>
    </p:spTree>
    <p:extLst>
      <p:ext uri="{BB962C8B-B14F-4D97-AF65-F5344CB8AC3E}">
        <p14:creationId xmlns:p14="http://schemas.microsoft.com/office/powerpoint/2010/main" val="168878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354005-4391-5269-50C3-E2352462D957}"/>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93E8F10-5A74-7D03-D302-1D78DE0588F5}"/>
              </a:ext>
            </a:extLst>
          </p:cNvPr>
          <p:cNvSpPr txBox="1"/>
          <p:nvPr/>
        </p:nvSpPr>
        <p:spPr>
          <a:xfrm>
            <a:off x="0" y="857250"/>
            <a:ext cx="2774374" cy="415498"/>
          </a:xfrm>
          <a:prstGeom prst="rect">
            <a:avLst/>
          </a:prstGeom>
          <a:noFill/>
        </p:spPr>
        <p:txBody>
          <a:bodyPr wrap="square" rtlCol="0">
            <a:spAutoFit/>
          </a:bodyPr>
          <a:lstStyle/>
          <a:p>
            <a:r>
              <a:rPr lang="en-US" altLang="zh-CN" sz="2100" b="1" dirty="0" err="1"/>
              <a:t>lenght</a:t>
            </a:r>
            <a:endParaRPr lang="zh-CN" altLang="en-US" sz="2100" b="1" dirty="0"/>
          </a:p>
        </p:txBody>
      </p:sp>
      <p:pic>
        <p:nvPicPr>
          <p:cNvPr id="13" name="图片 12">
            <a:extLst>
              <a:ext uri="{FF2B5EF4-FFF2-40B4-BE49-F238E27FC236}">
                <a16:creationId xmlns:a16="http://schemas.microsoft.com/office/drawing/2014/main" id="{6420C2B9-A2D4-E3EB-AE69-C57CCDEA2F0F}"/>
              </a:ext>
            </a:extLst>
          </p:cNvPr>
          <p:cNvPicPr>
            <a:picLocks noChangeAspect="1"/>
          </p:cNvPicPr>
          <p:nvPr/>
        </p:nvPicPr>
        <p:blipFill>
          <a:blip r:embed="rId2"/>
          <a:stretch>
            <a:fillRect/>
          </a:stretch>
        </p:blipFill>
        <p:spPr>
          <a:xfrm>
            <a:off x="2224676" y="1496191"/>
            <a:ext cx="4894152" cy="2021963"/>
          </a:xfrm>
          <a:prstGeom prst="rect">
            <a:avLst/>
          </a:prstGeom>
        </p:spPr>
      </p:pic>
      <p:pic>
        <p:nvPicPr>
          <p:cNvPr id="15" name="图片 14">
            <a:extLst>
              <a:ext uri="{FF2B5EF4-FFF2-40B4-BE49-F238E27FC236}">
                <a16:creationId xmlns:a16="http://schemas.microsoft.com/office/drawing/2014/main" id="{EEDF6C2C-4DA8-37FD-5724-A76416FE5926}"/>
              </a:ext>
            </a:extLst>
          </p:cNvPr>
          <p:cNvPicPr>
            <a:picLocks noChangeAspect="1"/>
          </p:cNvPicPr>
          <p:nvPr/>
        </p:nvPicPr>
        <p:blipFill>
          <a:blip r:embed="rId3"/>
          <a:stretch>
            <a:fillRect/>
          </a:stretch>
        </p:blipFill>
        <p:spPr>
          <a:xfrm>
            <a:off x="2238967" y="3713818"/>
            <a:ext cx="4879862" cy="1993385"/>
          </a:xfrm>
          <a:prstGeom prst="rect">
            <a:avLst/>
          </a:prstGeom>
        </p:spPr>
      </p:pic>
      <p:sp>
        <p:nvSpPr>
          <p:cNvPr id="2" name="灯片编号占位符 1">
            <a:extLst>
              <a:ext uri="{FF2B5EF4-FFF2-40B4-BE49-F238E27FC236}">
                <a16:creationId xmlns:a16="http://schemas.microsoft.com/office/drawing/2014/main" id="{522251A2-101F-F8B1-6BB1-C5699425E532}"/>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70</a:t>
            </a:fld>
            <a:endParaRPr lang="zh-CN" altLang="en-US" dirty="0"/>
          </a:p>
        </p:txBody>
      </p:sp>
    </p:spTree>
    <p:extLst>
      <p:ext uri="{BB962C8B-B14F-4D97-AF65-F5344CB8AC3E}">
        <p14:creationId xmlns:p14="http://schemas.microsoft.com/office/powerpoint/2010/main" val="49319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AD4D3F-408D-710B-38C2-E16CF49A7EB2}"/>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5EAB3AF-A964-1AE3-6F88-825F1F01127C}"/>
              </a:ext>
            </a:extLst>
          </p:cNvPr>
          <p:cNvSpPr txBox="1"/>
          <p:nvPr/>
        </p:nvSpPr>
        <p:spPr>
          <a:xfrm>
            <a:off x="0" y="857250"/>
            <a:ext cx="4779169" cy="415498"/>
          </a:xfrm>
          <a:prstGeom prst="rect">
            <a:avLst/>
          </a:prstGeom>
          <a:noFill/>
        </p:spPr>
        <p:txBody>
          <a:bodyPr wrap="square" rtlCol="0">
            <a:spAutoFit/>
          </a:bodyPr>
          <a:lstStyle/>
          <a:p>
            <a:r>
              <a:rPr lang="en-US" altLang="zh-CN" sz="2100" b="1"/>
              <a:t>Geometric Shape Classification [1]</a:t>
            </a:r>
            <a:endParaRPr lang="zh-CN" altLang="en-US" sz="2100" b="1"/>
          </a:p>
        </p:txBody>
      </p:sp>
      <p:pic>
        <p:nvPicPr>
          <p:cNvPr id="13" name="图片 12" descr="图示&#10;&#10;AI 生成的内容可能不正确。">
            <a:extLst>
              <a:ext uri="{FF2B5EF4-FFF2-40B4-BE49-F238E27FC236}">
                <a16:creationId xmlns:a16="http://schemas.microsoft.com/office/drawing/2014/main" id="{65093618-35C9-35ED-DEF7-E2B9448BFE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734" y="1710378"/>
            <a:ext cx="2271557" cy="3174958"/>
          </a:xfrm>
          <a:prstGeom prst="rect">
            <a:avLst/>
          </a:prstGeom>
        </p:spPr>
      </p:pic>
      <p:pic>
        <p:nvPicPr>
          <p:cNvPr id="15" name="图片 14" descr="图示&#10;&#10;AI 生成的内容可能不正确。">
            <a:extLst>
              <a:ext uri="{FF2B5EF4-FFF2-40B4-BE49-F238E27FC236}">
                <a16:creationId xmlns:a16="http://schemas.microsoft.com/office/drawing/2014/main" id="{1910CB3E-08DE-709D-F458-DD8E3B6BF515}"/>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349215" y="1710378"/>
            <a:ext cx="2423633" cy="3174958"/>
          </a:xfrm>
          <a:prstGeom prst="rect">
            <a:avLst/>
          </a:prstGeom>
        </p:spPr>
      </p:pic>
      <p:sp>
        <p:nvSpPr>
          <p:cNvPr id="26" name="文本框 25">
            <a:extLst>
              <a:ext uri="{FF2B5EF4-FFF2-40B4-BE49-F238E27FC236}">
                <a16:creationId xmlns:a16="http://schemas.microsoft.com/office/drawing/2014/main" id="{466B4CB3-2926-3CE9-D793-C80C5474B278}"/>
              </a:ext>
            </a:extLst>
          </p:cNvPr>
          <p:cNvSpPr txBox="1"/>
          <p:nvPr/>
        </p:nvSpPr>
        <p:spPr>
          <a:xfrm>
            <a:off x="243740" y="4885336"/>
            <a:ext cx="2656551" cy="230832"/>
          </a:xfrm>
          <a:prstGeom prst="rect">
            <a:avLst/>
          </a:prstGeom>
          <a:noFill/>
        </p:spPr>
        <p:txBody>
          <a:bodyPr wrap="square" rtlCol="0">
            <a:spAutoFit/>
          </a:bodyPr>
          <a:lstStyle/>
          <a:p>
            <a:r>
              <a:rPr lang="en-US" altLang="zh-CN" sz="900" i="1"/>
              <a:t>Fig.3 Flowchart of Defining the Classification</a:t>
            </a:r>
            <a:endParaRPr lang="zh-CN" altLang="en-US" sz="900" i="1"/>
          </a:p>
        </p:txBody>
      </p:sp>
      <p:sp>
        <p:nvSpPr>
          <p:cNvPr id="27" name="文本框 26">
            <a:extLst>
              <a:ext uri="{FF2B5EF4-FFF2-40B4-BE49-F238E27FC236}">
                <a16:creationId xmlns:a16="http://schemas.microsoft.com/office/drawing/2014/main" id="{49EF5042-5BCF-C53C-5221-D94748280BB8}"/>
              </a:ext>
            </a:extLst>
          </p:cNvPr>
          <p:cNvSpPr txBox="1"/>
          <p:nvPr/>
        </p:nvSpPr>
        <p:spPr>
          <a:xfrm>
            <a:off x="3498685" y="4885335"/>
            <a:ext cx="1703038" cy="230832"/>
          </a:xfrm>
          <a:prstGeom prst="rect">
            <a:avLst/>
          </a:prstGeom>
          <a:noFill/>
        </p:spPr>
        <p:txBody>
          <a:bodyPr wrap="square" rtlCol="0">
            <a:spAutoFit/>
          </a:bodyPr>
          <a:lstStyle/>
          <a:p>
            <a:r>
              <a:rPr lang="en-US" altLang="zh-CN" sz="900" i="1"/>
              <a:t>Fig.4 Segmentation of ICA</a:t>
            </a:r>
            <a:endParaRPr lang="zh-CN" altLang="en-US" sz="900" i="1"/>
          </a:p>
        </p:txBody>
      </p:sp>
      <p:pic>
        <p:nvPicPr>
          <p:cNvPr id="29" name="图片 28">
            <a:extLst>
              <a:ext uri="{FF2B5EF4-FFF2-40B4-BE49-F238E27FC236}">
                <a16:creationId xmlns:a16="http://schemas.microsoft.com/office/drawing/2014/main" id="{27E24B93-E632-17B5-1DC1-0D2FEA1E9702}"/>
              </a:ext>
            </a:extLst>
          </p:cNvPr>
          <p:cNvPicPr>
            <a:picLocks noChangeAspect="1"/>
          </p:cNvPicPr>
          <p:nvPr/>
        </p:nvPicPr>
        <p:blipFill>
          <a:blip r:embed="rId4"/>
          <a:stretch>
            <a:fillRect/>
          </a:stretch>
        </p:blipFill>
        <p:spPr>
          <a:xfrm>
            <a:off x="6375752" y="3736828"/>
            <a:ext cx="1918272" cy="1295243"/>
          </a:xfrm>
          <a:prstGeom prst="rect">
            <a:avLst/>
          </a:prstGeom>
        </p:spPr>
      </p:pic>
      <p:sp>
        <p:nvSpPr>
          <p:cNvPr id="30" name="文本框 29">
            <a:extLst>
              <a:ext uri="{FF2B5EF4-FFF2-40B4-BE49-F238E27FC236}">
                <a16:creationId xmlns:a16="http://schemas.microsoft.com/office/drawing/2014/main" id="{C208234A-FC81-8085-7D9D-2BE99E2B0B7F}"/>
              </a:ext>
            </a:extLst>
          </p:cNvPr>
          <p:cNvSpPr txBox="1"/>
          <p:nvPr/>
        </p:nvSpPr>
        <p:spPr>
          <a:xfrm>
            <a:off x="6483369" y="5042206"/>
            <a:ext cx="1703038" cy="369332"/>
          </a:xfrm>
          <a:prstGeom prst="rect">
            <a:avLst/>
          </a:prstGeom>
          <a:noFill/>
        </p:spPr>
        <p:txBody>
          <a:bodyPr wrap="square" rtlCol="0">
            <a:spAutoFit/>
          </a:bodyPr>
          <a:lstStyle/>
          <a:p>
            <a:r>
              <a:rPr lang="en-US" altLang="zh-CN" sz="900" i="1"/>
              <a:t>Table 1. Results of Classification.</a:t>
            </a:r>
            <a:endParaRPr lang="zh-CN" altLang="en-US" sz="900" i="1"/>
          </a:p>
        </p:txBody>
      </p:sp>
      <p:sp>
        <p:nvSpPr>
          <p:cNvPr id="31" name="矩形 30">
            <a:extLst>
              <a:ext uri="{FF2B5EF4-FFF2-40B4-BE49-F238E27FC236}">
                <a16:creationId xmlns:a16="http://schemas.microsoft.com/office/drawing/2014/main" id="{6DF0136A-9F25-40D8-E3EE-54B5D7BDD324}"/>
              </a:ext>
            </a:extLst>
          </p:cNvPr>
          <p:cNvSpPr/>
          <p:nvPr/>
        </p:nvSpPr>
        <p:spPr>
          <a:xfrm>
            <a:off x="144278" y="1603772"/>
            <a:ext cx="5393531" cy="3650456"/>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350"/>
          </a:p>
        </p:txBody>
      </p:sp>
      <p:pic>
        <p:nvPicPr>
          <p:cNvPr id="33" name="图片 32">
            <a:extLst>
              <a:ext uri="{FF2B5EF4-FFF2-40B4-BE49-F238E27FC236}">
                <a16:creationId xmlns:a16="http://schemas.microsoft.com/office/drawing/2014/main" id="{052334AA-7E8C-4075-05F3-06C3F3400DC9}"/>
              </a:ext>
            </a:extLst>
          </p:cNvPr>
          <p:cNvPicPr>
            <a:picLocks noChangeAspect="1"/>
          </p:cNvPicPr>
          <p:nvPr/>
        </p:nvPicPr>
        <p:blipFill>
          <a:blip r:embed="rId5"/>
          <a:stretch>
            <a:fillRect/>
          </a:stretch>
        </p:blipFill>
        <p:spPr>
          <a:xfrm>
            <a:off x="5680612" y="1478163"/>
            <a:ext cx="3046243" cy="1903176"/>
          </a:xfrm>
          <a:prstGeom prst="rect">
            <a:avLst/>
          </a:prstGeom>
        </p:spPr>
      </p:pic>
      <p:sp>
        <p:nvSpPr>
          <p:cNvPr id="34" name="文本框 33">
            <a:extLst>
              <a:ext uri="{FF2B5EF4-FFF2-40B4-BE49-F238E27FC236}">
                <a16:creationId xmlns:a16="http://schemas.microsoft.com/office/drawing/2014/main" id="{13C53FA7-CD37-0850-F2D9-A557EC92A713}"/>
              </a:ext>
            </a:extLst>
          </p:cNvPr>
          <p:cNvSpPr txBox="1"/>
          <p:nvPr/>
        </p:nvSpPr>
        <p:spPr>
          <a:xfrm>
            <a:off x="5876612" y="3358538"/>
            <a:ext cx="3217382" cy="230832"/>
          </a:xfrm>
          <a:prstGeom prst="rect">
            <a:avLst/>
          </a:prstGeom>
          <a:noFill/>
        </p:spPr>
        <p:txBody>
          <a:bodyPr wrap="square" rtlCol="0">
            <a:spAutoFit/>
          </a:bodyPr>
          <a:lstStyle/>
          <a:p>
            <a:r>
              <a:rPr lang="en-US" altLang="zh-CN" sz="900" i="1"/>
              <a:t>Fig.5 Sample ICA Shape Types from Classification Results</a:t>
            </a:r>
            <a:endParaRPr lang="zh-CN" altLang="en-US" sz="900" i="1"/>
          </a:p>
        </p:txBody>
      </p:sp>
      <p:sp>
        <p:nvSpPr>
          <p:cNvPr id="3" name="灯片编号占位符 1">
            <a:extLst>
              <a:ext uri="{FF2B5EF4-FFF2-40B4-BE49-F238E27FC236}">
                <a16:creationId xmlns:a16="http://schemas.microsoft.com/office/drawing/2014/main" id="{F2240C73-8F04-4149-EA60-D0758758E526}"/>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71</a:t>
            </a:fld>
            <a:endParaRPr lang="zh-CN" altLang="en-US" dirty="0"/>
          </a:p>
        </p:txBody>
      </p:sp>
    </p:spTree>
    <p:extLst>
      <p:ext uri="{BB962C8B-B14F-4D97-AF65-F5344CB8AC3E}">
        <p14:creationId xmlns:p14="http://schemas.microsoft.com/office/powerpoint/2010/main" val="1842525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CE61A4-3072-BF63-A6F3-18F786C3E1F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20D90F1-457B-D1CF-5CF3-ADCB8E64E191}"/>
              </a:ext>
            </a:extLst>
          </p:cNvPr>
          <p:cNvSpPr txBox="1"/>
          <p:nvPr/>
        </p:nvSpPr>
        <p:spPr>
          <a:xfrm>
            <a:off x="0" y="857250"/>
            <a:ext cx="4779169" cy="415498"/>
          </a:xfrm>
          <a:prstGeom prst="rect">
            <a:avLst/>
          </a:prstGeom>
          <a:noFill/>
        </p:spPr>
        <p:txBody>
          <a:bodyPr wrap="square" rtlCol="0">
            <a:spAutoFit/>
          </a:bodyPr>
          <a:lstStyle/>
          <a:p>
            <a:r>
              <a:rPr lang="en-US" altLang="zh-CN" sz="2100" b="1"/>
              <a:t>Automated CFD Mesh Generation [2]</a:t>
            </a:r>
            <a:endParaRPr lang="zh-CN" altLang="en-US" sz="2100" b="1"/>
          </a:p>
        </p:txBody>
      </p:sp>
      <p:sp>
        <p:nvSpPr>
          <p:cNvPr id="2" name="文本框 1">
            <a:extLst>
              <a:ext uri="{FF2B5EF4-FFF2-40B4-BE49-F238E27FC236}">
                <a16:creationId xmlns:a16="http://schemas.microsoft.com/office/drawing/2014/main" id="{7CC87527-0031-EA68-458D-40CAD6E99E74}"/>
              </a:ext>
            </a:extLst>
          </p:cNvPr>
          <p:cNvSpPr txBox="1"/>
          <p:nvPr/>
        </p:nvSpPr>
        <p:spPr>
          <a:xfrm>
            <a:off x="0" y="1199659"/>
            <a:ext cx="4779169" cy="369332"/>
          </a:xfrm>
          <a:prstGeom prst="rect">
            <a:avLst/>
          </a:prstGeom>
          <a:noFill/>
        </p:spPr>
        <p:txBody>
          <a:bodyPr wrap="square" rtlCol="0">
            <a:spAutoFit/>
          </a:bodyPr>
          <a:lstStyle/>
          <a:p>
            <a:r>
              <a:rPr lang="en-US" altLang="zh-CN" b="1" u="sng"/>
              <a:t>Method</a:t>
            </a:r>
            <a:endParaRPr lang="zh-CN" altLang="en-US" b="1" u="sng"/>
          </a:p>
        </p:txBody>
      </p:sp>
      <p:pic>
        <p:nvPicPr>
          <p:cNvPr id="5" name="图片 4">
            <a:extLst>
              <a:ext uri="{FF2B5EF4-FFF2-40B4-BE49-F238E27FC236}">
                <a16:creationId xmlns:a16="http://schemas.microsoft.com/office/drawing/2014/main" id="{CF041343-8B31-A2E1-8095-60D00A04BFB1}"/>
              </a:ext>
            </a:extLst>
          </p:cNvPr>
          <p:cNvPicPr>
            <a:picLocks noChangeAspect="1"/>
          </p:cNvPicPr>
          <p:nvPr/>
        </p:nvPicPr>
        <p:blipFill>
          <a:blip r:embed="rId2"/>
          <a:stretch>
            <a:fillRect/>
          </a:stretch>
        </p:blipFill>
        <p:spPr>
          <a:xfrm>
            <a:off x="251010" y="3993358"/>
            <a:ext cx="4277148" cy="1890203"/>
          </a:xfrm>
          <a:prstGeom prst="rect">
            <a:avLst/>
          </a:prstGeom>
        </p:spPr>
      </p:pic>
      <p:pic>
        <p:nvPicPr>
          <p:cNvPr id="8" name="图片 7">
            <a:extLst>
              <a:ext uri="{FF2B5EF4-FFF2-40B4-BE49-F238E27FC236}">
                <a16:creationId xmlns:a16="http://schemas.microsoft.com/office/drawing/2014/main" id="{393801AC-D200-86BE-B0D9-AC291760D802}"/>
              </a:ext>
            </a:extLst>
          </p:cNvPr>
          <p:cNvPicPr>
            <a:picLocks noChangeAspect="1"/>
          </p:cNvPicPr>
          <p:nvPr/>
        </p:nvPicPr>
        <p:blipFill>
          <a:blip r:embed="rId3"/>
          <a:stretch>
            <a:fillRect/>
          </a:stretch>
        </p:blipFill>
        <p:spPr>
          <a:xfrm>
            <a:off x="56824" y="1720714"/>
            <a:ext cx="4427492" cy="2210356"/>
          </a:xfrm>
          <a:prstGeom prst="rect">
            <a:avLst/>
          </a:prstGeom>
        </p:spPr>
      </p:pic>
      <p:sp>
        <p:nvSpPr>
          <p:cNvPr id="3" name="灯片编号占位符 1">
            <a:extLst>
              <a:ext uri="{FF2B5EF4-FFF2-40B4-BE49-F238E27FC236}">
                <a16:creationId xmlns:a16="http://schemas.microsoft.com/office/drawing/2014/main" id="{FEF04428-737D-42B2-475B-A883BE3A461B}"/>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72</a:t>
            </a:fld>
            <a:endParaRPr lang="zh-CN" altLang="en-US" dirty="0"/>
          </a:p>
        </p:txBody>
      </p:sp>
    </p:spTree>
    <p:extLst>
      <p:ext uri="{BB962C8B-B14F-4D97-AF65-F5344CB8AC3E}">
        <p14:creationId xmlns:p14="http://schemas.microsoft.com/office/powerpoint/2010/main" val="712640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descr="图表&#10;&#10;AI 生成的内容可能不正确。">
            <a:extLst>
              <a:ext uri="{FF2B5EF4-FFF2-40B4-BE49-F238E27FC236}">
                <a16:creationId xmlns:a16="http://schemas.microsoft.com/office/drawing/2014/main" id="{A9082697-2B19-8B04-4EAF-C403CADF9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1078706"/>
            <a:ext cx="8543925" cy="4700588"/>
          </a:xfrm>
          <a:prstGeom prst="rect">
            <a:avLst/>
          </a:prstGeom>
        </p:spPr>
      </p:pic>
      <p:sp>
        <p:nvSpPr>
          <p:cNvPr id="2" name="灯片编号占位符 1">
            <a:extLst>
              <a:ext uri="{FF2B5EF4-FFF2-40B4-BE49-F238E27FC236}">
                <a16:creationId xmlns:a16="http://schemas.microsoft.com/office/drawing/2014/main" id="{4432E4D1-CDD0-7DDD-100E-F051056D572A}"/>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73</a:t>
            </a:fld>
            <a:endParaRPr lang="zh-CN" altLang="en-US" dirty="0"/>
          </a:p>
        </p:txBody>
      </p:sp>
    </p:spTree>
    <p:extLst>
      <p:ext uri="{BB962C8B-B14F-4D97-AF65-F5344CB8AC3E}">
        <p14:creationId xmlns:p14="http://schemas.microsoft.com/office/powerpoint/2010/main" val="33678947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55114AE-9A7C-B40C-F126-DAF04470B3FE}"/>
              </a:ext>
            </a:extLst>
          </p:cNvPr>
          <p:cNvPicPr>
            <a:picLocks noChangeAspect="1"/>
          </p:cNvPicPr>
          <p:nvPr/>
        </p:nvPicPr>
        <p:blipFill>
          <a:blip r:embed="rId2"/>
          <a:stretch>
            <a:fillRect/>
          </a:stretch>
        </p:blipFill>
        <p:spPr>
          <a:xfrm>
            <a:off x="3328814" y="1247725"/>
            <a:ext cx="2457793" cy="557291"/>
          </a:xfrm>
          <a:prstGeom prst="rect">
            <a:avLst/>
          </a:prstGeom>
        </p:spPr>
      </p:pic>
      <p:pic>
        <p:nvPicPr>
          <p:cNvPr id="6" name="图片 5">
            <a:extLst>
              <a:ext uri="{FF2B5EF4-FFF2-40B4-BE49-F238E27FC236}">
                <a16:creationId xmlns:a16="http://schemas.microsoft.com/office/drawing/2014/main" id="{20A81119-0ACE-0723-61EA-8E7B1126B002}"/>
              </a:ext>
            </a:extLst>
          </p:cNvPr>
          <p:cNvPicPr>
            <a:picLocks noChangeAspect="1"/>
          </p:cNvPicPr>
          <p:nvPr/>
        </p:nvPicPr>
        <p:blipFill>
          <a:blip r:embed="rId3"/>
          <a:stretch>
            <a:fillRect/>
          </a:stretch>
        </p:blipFill>
        <p:spPr>
          <a:xfrm>
            <a:off x="3200209" y="2113412"/>
            <a:ext cx="2586398" cy="1321778"/>
          </a:xfrm>
          <a:prstGeom prst="rect">
            <a:avLst/>
          </a:prstGeom>
        </p:spPr>
      </p:pic>
      <p:pic>
        <p:nvPicPr>
          <p:cNvPr id="8" name="图片 7">
            <a:extLst>
              <a:ext uri="{FF2B5EF4-FFF2-40B4-BE49-F238E27FC236}">
                <a16:creationId xmlns:a16="http://schemas.microsoft.com/office/drawing/2014/main" id="{30A850F3-AB5D-AD2D-23E3-347376EA33E1}"/>
              </a:ext>
            </a:extLst>
          </p:cNvPr>
          <p:cNvPicPr>
            <a:picLocks noChangeAspect="1"/>
          </p:cNvPicPr>
          <p:nvPr/>
        </p:nvPicPr>
        <p:blipFill>
          <a:blip r:embed="rId4"/>
          <a:stretch>
            <a:fillRect/>
          </a:stretch>
        </p:blipFill>
        <p:spPr>
          <a:xfrm>
            <a:off x="3200209" y="3529982"/>
            <a:ext cx="2743583" cy="1214607"/>
          </a:xfrm>
          <a:prstGeom prst="rect">
            <a:avLst/>
          </a:prstGeom>
        </p:spPr>
      </p:pic>
      <p:pic>
        <p:nvPicPr>
          <p:cNvPr id="10" name="图片 9">
            <a:extLst>
              <a:ext uri="{FF2B5EF4-FFF2-40B4-BE49-F238E27FC236}">
                <a16:creationId xmlns:a16="http://schemas.microsoft.com/office/drawing/2014/main" id="{997247DB-ADA4-092B-9DB9-F5D6E6D5781F}"/>
              </a:ext>
            </a:extLst>
          </p:cNvPr>
          <p:cNvPicPr>
            <a:picLocks noChangeAspect="1"/>
          </p:cNvPicPr>
          <p:nvPr/>
        </p:nvPicPr>
        <p:blipFill>
          <a:blip r:embed="rId5"/>
          <a:stretch>
            <a:fillRect/>
          </a:stretch>
        </p:blipFill>
        <p:spPr>
          <a:xfrm>
            <a:off x="2578783" y="4867222"/>
            <a:ext cx="4344006" cy="585869"/>
          </a:xfrm>
          <a:prstGeom prst="rect">
            <a:avLst/>
          </a:prstGeom>
        </p:spPr>
      </p:pic>
      <p:sp>
        <p:nvSpPr>
          <p:cNvPr id="2" name="灯片编号占位符 1">
            <a:extLst>
              <a:ext uri="{FF2B5EF4-FFF2-40B4-BE49-F238E27FC236}">
                <a16:creationId xmlns:a16="http://schemas.microsoft.com/office/drawing/2014/main" id="{06E330E1-77A8-C80E-8D52-B8AB832E5D18}"/>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74</a:t>
            </a:fld>
            <a:endParaRPr lang="zh-CN" altLang="en-US" dirty="0"/>
          </a:p>
        </p:txBody>
      </p:sp>
    </p:spTree>
    <p:extLst>
      <p:ext uri="{BB962C8B-B14F-4D97-AF65-F5344CB8AC3E}">
        <p14:creationId xmlns:p14="http://schemas.microsoft.com/office/powerpoint/2010/main" val="34241324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706AD5-9065-C8A0-838A-55D72C5F724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5A747AC-BA97-0990-FE98-F73F45B3BCB5}"/>
              </a:ext>
            </a:extLst>
          </p:cNvPr>
          <p:cNvSpPr>
            <a:spLocks noGrp="1"/>
          </p:cNvSpPr>
          <p:nvPr>
            <p:ph type="sldNum" sz="quarter" idx="12"/>
          </p:nvPr>
        </p:nvSpPr>
        <p:spPr/>
        <p:txBody>
          <a:bodyPr/>
          <a:lstStyle/>
          <a:p>
            <a:fld id="{8D04ACF1-8115-4F2A-BC52-125D9799F304}" type="slidenum">
              <a:rPr lang="zh-CN" altLang="en-US" smtClean="0"/>
              <a:t>75</a:t>
            </a:fld>
            <a:endParaRPr lang="zh-CN" altLang="en-US" dirty="0"/>
          </a:p>
        </p:txBody>
      </p:sp>
      <p:sp>
        <p:nvSpPr>
          <p:cNvPr id="6" name="文本框 5">
            <a:extLst>
              <a:ext uri="{FF2B5EF4-FFF2-40B4-BE49-F238E27FC236}">
                <a16:creationId xmlns:a16="http://schemas.microsoft.com/office/drawing/2014/main" id="{21C4C97A-D7FC-1F13-8F4A-508C5071EDAB}"/>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Extraction of ICA Morphological Features</a:t>
            </a:r>
          </a:p>
        </p:txBody>
      </p:sp>
      <p:sp>
        <p:nvSpPr>
          <p:cNvPr id="3" name="文本框 2">
            <a:extLst>
              <a:ext uri="{FF2B5EF4-FFF2-40B4-BE49-F238E27FC236}">
                <a16:creationId xmlns:a16="http://schemas.microsoft.com/office/drawing/2014/main" id="{1FA9840E-BE62-0140-B424-F990CF61B2F4}"/>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descr="图表, 折线图&#10;&#10;AI 生成的内容可能不正确。">
            <a:extLst>
              <a:ext uri="{FF2B5EF4-FFF2-40B4-BE49-F238E27FC236}">
                <a16:creationId xmlns:a16="http://schemas.microsoft.com/office/drawing/2014/main" id="{D035F87F-1CDF-75C1-5E69-BB0768C4F59D}"/>
              </a:ext>
            </a:extLst>
          </p:cNvPr>
          <p:cNvPicPr>
            <a:picLocks noChangeAspect="1"/>
          </p:cNvPicPr>
          <p:nvPr/>
        </p:nvPicPr>
        <p:blipFill>
          <a:blip r:embed="rId3">
            <a:extLst>
              <a:ext uri="{28A0092B-C50C-407E-A947-70E740481C1C}">
                <a14:useLocalDpi xmlns:a14="http://schemas.microsoft.com/office/drawing/2010/main" val="0"/>
              </a:ext>
            </a:extLst>
          </a:blip>
          <a:srcRect b="50000"/>
          <a:stretch>
            <a:fillRect/>
          </a:stretch>
        </p:blipFill>
        <p:spPr>
          <a:xfrm>
            <a:off x="2667189" y="2888157"/>
            <a:ext cx="6177254" cy="1310462"/>
          </a:xfrm>
          <a:prstGeom prst="rect">
            <a:avLst/>
          </a:prstGeom>
        </p:spPr>
      </p:pic>
      <p:pic>
        <p:nvPicPr>
          <p:cNvPr id="26" name="图片 25">
            <a:extLst>
              <a:ext uri="{FF2B5EF4-FFF2-40B4-BE49-F238E27FC236}">
                <a16:creationId xmlns:a16="http://schemas.microsoft.com/office/drawing/2014/main" id="{5E419D4F-8ADC-D1CF-FE14-AC24FECA9B9C}"/>
              </a:ext>
            </a:extLst>
          </p:cNvPr>
          <p:cNvPicPr>
            <a:picLocks noChangeAspect="1"/>
          </p:cNvPicPr>
          <p:nvPr/>
        </p:nvPicPr>
        <p:blipFill>
          <a:blip r:embed="rId4"/>
          <a:stretch>
            <a:fillRect/>
          </a:stretch>
        </p:blipFill>
        <p:spPr>
          <a:xfrm>
            <a:off x="210626" y="3331238"/>
            <a:ext cx="2215105" cy="1757439"/>
          </a:xfrm>
          <a:prstGeom prst="rect">
            <a:avLst/>
          </a:prstGeom>
        </p:spPr>
      </p:pic>
      <p:pic>
        <p:nvPicPr>
          <p:cNvPr id="28" name="图片 27">
            <a:extLst>
              <a:ext uri="{FF2B5EF4-FFF2-40B4-BE49-F238E27FC236}">
                <a16:creationId xmlns:a16="http://schemas.microsoft.com/office/drawing/2014/main" id="{625E524F-C007-B4E7-4DB0-69B8C316150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68137" y="5182586"/>
            <a:ext cx="2423638" cy="910845"/>
          </a:xfrm>
          <a:prstGeom prst="rect">
            <a:avLst/>
          </a:prstGeom>
        </p:spPr>
      </p:pic>
      <p:pic>
        <p:nvPicPr>
          <p:cNvPr id="30" name="图片 29">
            <a:extLst>
              <a:ext uri="{FF2B5EF4-FFF2-40B4-BE49-F238E27FC236}">
                <a16:creationId xmlns:a16="http://schemas.microsoft.com/office/drawing/2014/main" id="{257C2391-1C69-856E-CE49-6B65A1F288A5}"/>
              </a:ext>
            </a:extLst>
          </p:cNvPr>
          <p:cNvPicPr>
            <a:picLocks noChangeAspect="1"/>
          </p:cNvPicPr>
          <p:nvPr/>
        </p:nvPicPr>
        <p:blipFill>
          <a:blip r:embed="rId7"/>
          <a:stretch>
            <a:fillRect/>
          </a:stretch>
        </p:blipFill>
        <p:spPr>
          <a:xfrm>
            <a:off x="257948" y="865021"/>
            <a:ext cx="2045422" cy="2086331"/>
          </a:xfrm>
          <a:prstGeom prst="rect">
            <a:avLst/>
          </a:prstGeom>
        </p:spPr>
      </p:pic>
      <p:pic>
        <p:nvPicPr>
          <p:cNvPr id="32" name="图片 31">
            <a:extLst>
              <a:ext uri="{FF2B5EF4-FFF2-40B4-BE49-F238E27FC236}">
                <a16:creationId xmlns:a16="http://schemas.microsoft.com/office/drawing/2014/main" id="{2DA70A41-9250-27FE-E21F-E85E60823315}"/>
              </a:ext>
            </a:extLst>
          </p:cNvPr>
          <p:cNvPicPr>
            <a:picLocks noChangeAspect="1"/>
          </p:cNvPicPr>
          <p:nvPr/>
        </p:nvPicPr>
        <p:blipFill>
          <a:blip r:embed="rId8"/>
          <a:stretch>
            <a:fillRect/>
          </a:stretch>
        </p:blipFill>
        <p:spPr>
          <a:xfrm>
            <a:off x="1257161" y="2957466"/>
            <a:ext cx="529287" cy="159626"/>
          </a:xfrm>
          <a:prstGeom prst="rect">
            <a:avLst/>
          </a:prstGeom>
        </p:spPr>
      </p:pic>
      <p:sp>
        <p:nvSpPr>
          <p:cNvPr id="33" name="文本框 32">
            <a:extLst>
              <a:ext uri="{FF2B5EF4-FFF2-40B4-BE49-F238E27FC236}">
                <a16:creationId xmlns:a16="http://schemas.microsoft.com/office/drawing/2014/main" id="{6681A530-153F-D68E-191A-F171037CE6A8}"/>
              </a:ext>
            </a:extLst>
          </p:cNvPr>
          <p:cNvSpPr txBox="1"/>
          <p:nvPr/>
        </p:nvSpPr>
        <p:spPr>
          <a:xfrm>
            <a:off x="3311035" y="1492687"/>
            <a:ext cx="6313537"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rgbClr val="FF0000"/>
                </a:solidFill>
              </a:rPr>
              <a:t>Average siphon length: about 25 mm</a:t>
            </a:r>
          </a:p>
          <a:p>
            <a:pPr marL="285750" indent="-285750">
              <a:buFont typeface="Arial" panose="020B0604020202020204" pitchFamily="34" charset="0"/>
              <a:buChar char="•"/>
            </a:pPr>
            <a:r>
              <a:rPr lang="en-US" altLang="zh-CN" sz="1600" dirty="0">
                <a:solidFill>
                  <a:srgbClr val="FF0000"/>
                </a:solidFill>
              </a:rPr>
              <a:t>Curvature shows two peaks between B1 and B2</a:t>
            </a:r>
          </a:p>
          <a:p>
            <a:pPr marL="285750" indent="-285750">
              <a:buFont typeface="Arial" panose="020B0604020202020204" pitchFamily="34" charset="0"/>
              <a:buChar char="•"/>
            </a:pPr>
            <a:r>
              <a:rPr lang="en-US" altLang="zh-CN" sz="1600" dirty="0">
                <a:solidFill>
                  <a:srgbClr val="FF0000"/>
                </a:solidFill>
              </a:rPr>
              <a:t>Torsion peaks near entry, exit, and bend junctions</a:t>
            </a:r>
            <a:endParaRPr lang="zh-CN" altLang="en-US" sz="1600" dirty="0">
              <a:solidFill>
                <a:srgbClr val="FF0000"/>
              </a:solidFill>
            </a:endParaRPr>
          </a:p>
        </p:txBody>
      </p:sp>
      <p:pic>
        <p:nvPicPr>
          <p:cNvPr id="34" name="图片 33" descr="图表, 折线图&#10;&#10;AI 生成的内容可能不正确。">
            <a:extLst>
              <a:ext uri="{FF2B5EF4-FFF2-40B4-BE49-F238E27FC236}">
                <a16:creationId xmlns:a16="http://schemas.microsoft.com/office/drawing/2014/main" id="{F5697216-6575-B3B2-5DC4-C6981B55EEEB}"/>
              </a:ext>
            </a:extLst>
          </p:cNvPr>
          <p:cNvPicPr>
            <a:picLocks noChangeAspect="1"/>
          </p:cNvPicPr>
          <p:nvPr/>
        </p:nvPicPr>
        <p:blipFill>
          <a:blip r:embed="rId3">
            <a:extLst>
              <a:ext uri="{28A0092B-C50C-407E-A947-70E740481C1C}">
                <a14:useLocalDpi xmlns:a14="http://schemas.microsoft.com/office/drawing/2010/main" val="0"/>
              </a:ext>
            </a:extLst>
          </a:blip>
          <a:srcRect t="49346" b="654"/>
          <a:stretch>
            <a:fillRect/>
          </a:stretch>
        </p:blipFill>
        <p:spPr>
          <a:xfrm>
            <a:off x="2667189" y="4763092"/>
            <a:ext cx="6177254" cy="1310462"/>
          </a:xfrm>
          <a:prstGeom prst="rect">
            <a:avLst/>
          </a:prstGeom>
        </p:spPr>
      </p:pic>
      <p:sp>
        <p:nvSpPr>
          <p:cNvPr id="35" name="箭头: 下 34">
            <a:extLst>
              <a:ext uri="{FF2B5EF4-FFF2-40B4-BE49-F238E27FC236}">
                <a16:creationId xmlns:a16="http://schemas.microsoft.com/office/drawing/2014/main" id="{0F9E983F-CEB7-9DE2-70D2-593307823A88}"/>
              </a:ext>
            </a:extLst>
          </p:cNvPr>
          <p:cNvSpPr/>
          <p:nvPr/>
        </p:nvSpPr>
        <p:spPr>
          <a:xfrm>
            <a:off x="5597684" y="4035294"/>
            <a:ext cx="386499" cy="446884"/>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9F84C7B3-32C3-B75C-FE21-90844BD68B20}"/>
              </a:ext>
            </a:extLst>
          </p:cNvPr>
          <p:cNvCxnSpPr>
            <a:cxnSpLocks/>
          </p:cNvCxnSpPr>
          <p:nvPr/>
        </p:nvCxnSpPr>
        <p:spPr>
          <a:xfrm>
            <a:off x="3864892"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直接连接符 40">
            <a:extLst>
              <a:ext uri="{FF2B5EF4-FFF2-40B4-BE49-F238E27FC236}">
                <a16:creationId xmlns:a16="http://schemas.microsoft.com/office/drawing/2014/main" id="{24C10549-F0BE-77C6-714B-271D33826BBA}"/>
              </a:ext>
            </a:extLst>
          </p:cNvPr>
          <p:cNvCxnSpPr>
            <a:cxnSpLocks/>
          </p:cNvCxnSpPr>
          <p:nvPr/>
        </p:nvCxnSpPr>
        <p:spPr>
          <a:xfrm>
            <a:off x="4738017" y="4916125"/>
            <a:ext cx="0" cy="944131"/>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直接连接符 41">
            <a:extLst>
              <a:ext uri="{FF2B5EF4-FFF2-40B4-BE49-F238E27FC236}">
                <a16:creationId xmlns:a16="http://schemas.microsoft.com/office/drawing/2014/main" id="{5DD66852-6EA8-D138-EA28-CB9094FE5492}"/>
              </a:ext>
            </a:extLst>
          </p:cNvPr>
          <p:cNvCxnSpPr>
            <a:cxnSpLocks/>
          </p:cNvCxnSpPr>
          <p:nvPr/>
        </p:nvCxnSpPr>
        <p:spPr>
          <a:xfrm>
            <a:off x="6085804"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直接连接符 42">
            <a:extLst>
              <a:ext uri="{FF2B5EF4-FFF2-40B4-BE49-F238E27FC236}">
                <a16:creationId xmlns:a16="http://schemas.microsoft.com/office/drawing/2014/main" id="{4AD5E616-636D-ACA3-A540-7CD062AED1DB}"/>
              </a:ext>
            </a:extLst>
          </p:cNvPr>
          <p:cNvCxnSpPr>
            <a:cxnSpLocks/>
          </p:cNvCxnSpPr>
          <p:nvPr/>
        </p:nvCxnSpPr>
        <p:spPr>
          <a:xfrm>
            <a:off x="8667079"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连接符 43">
            <a:extLst>
              <a:ext uri="{FF2B5EF4-FFF2-40B4-BE49-F238E27FC236}">
                <a16:creationId xmlns:a16="http://schemas.microsoft.com/office/drawing/2014/main" id="{F4E3E8BE-9723-C982-06A9-C897FD779858}"/>
              </a:ext>
            </a:extLst>
          </p:cNvPr>
          <p:cNvCxnSpPr>
            <a:cxnSpLocks/>
          </p:cNvCxnSpPr>
          <p:nvPr/>
        </p:nvCxnSpPr>
        <p:spPr>
          <a:xfrm>
            <a:off x="7385967" y="4916125"/>
            <a:ext cx="0" cy="944131"/>
          </a:xfrm>
          <a:prstGeom prst="line">
            <a:avLst/>
          </a:prstGeom>
          <a:ln w="12700"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文本框 44">
            <a:extLst>
              <a:ext uri="{FF2B5EF4-FFF2-40B4-BE49-F238E27FC236}">
                <a16:creationId xmlns:a16="http://schemas.microsoft.com/office/drawing/2014/main" id="{C9E309BB-C749-D25D-88B9-B897746EB56B}"/>
              </a:ext>
            </a:extLst>
          </p:cNvPr>
          <p:cNvSpPr txBox="1"/>
          <p:nvPr/>
        </p:nvSpPr>
        <p:spPr>
          <a:xfrm>
            <a:off x="3341443" y="4401520"/>
            <a:ext cx="1040483" cy="461665"/>
          </a:xfrm>
          <a:prstGeom prst="rect">
            <a:avLst/>
          </a:prstGeom>
          <a:noFill/>
        </p:spPr>
        <p:txBody>
          <a:bodyPr wrap="square" rtlCol="0">
            <a:spAutoFit/>
          </a:bodyPr>
          <a:lstStyle/>
          <a:p>
            <a:pPr algn="ctr"/>
            <a:r>
              <a:rPr lang="en-US" altLang="zh-CN" sz="1200" dirty="0">
                <a:solidFill>
                  <a:srgbClr val="FF0000"/>
                </a:solidFill>
              </a:rPr>
              <a:t>B1</a:t>
            </a:r>
            <a:r>
              <a:rPr lang="zh-CN" altLang="en-US" sz="1200" dirty="0">
                <a:solidFill>
                  <a:srgbClr val="FF0000"/>
                </a:solidFill>
              </a:rPr>
              <a:t> </a:t>
            </a:r>
            <a:r>
              <a:rPr lang="en-US" altLang="zh-CN" sz="1200" dirty="0">
                <a:solidFill>
                  <a:srgbClr val="FF0000"/>
                </a:solidFill>
              </a:rPr>
              <a:t>Max Curvature</a:t>
            </a:r>
          </a:p>
        </p:txBody>
      </p:sp>
      <p:sp>
        <p:nvSpPr>
          <p:cNvPr id="46" name="文本框 45">
            <a:extLst>
              <a:ext uri="{FF2B5EF4-FFF2-40B4-BE49-F238E27FC236}">
                <a16:creationId xmlns:a16="http://schemas.microsoft.com/office/drawing/2014/main" id="{2B91EB29-4709-D917-93E3-91A74856B2C4}"/>
              </a:ext>
            </a:extLst>
          </p:cNvPr>
          <p:cNvSpPr txBox="1"/>
          <p:nvPr/>
        </p:nvSpPr>
        <p:spPr>
          <a:xfrm>
            <a:off x="4193382" y="4401520"/>
            <a:ext cx="1040483" cy="461665"/>
          </a:xfrm>
          <a:prstGeom prst="rect">
            <a:avLst/>
          </a:prstGeom>
          <a:noFill/>
        </p:spPr>
        <p:txBody>
          <a:bodyPr wrap="square" rtlCol="0">
            <a:spAutoFit/>
          </a:bodyPr>
          <a:lstStyle/>
          <a:p>
            <a:pPr algn="ctr"/>
            <a:r>
              <a:rPr lang="en-US" altLang="zh-CN" sz="1200" dirty="0">
                <a:solidFill>
                  <a:srgbClr val="FF0000"/>
                </a:solidFill>
              </a:rPr>
              <a:t>B2</a:t>
            </a:r>
            <a:r>
              <a:rPr lang="zh-CN" altLang="en-US" sz="1200" dirty="0">
                <a:solidFill>
                  <a:srgbClr val="FF0000"/>
                </a:solidFill>
              </a:rPr>
              <a:t> </a:t>
            </a:r>
            <a:r>
              <a:rPr lang="en-US" altLang="zh-CN" sz="1200" dirty="0">
                <a:solidFill>
                  <a:srgbClr val="FF0000"/>
                </a:solidFill>
              </a:rPr>
              <a:t>Max Curvature</a:t>
            </a:r>
          </a:p>
        </p:txBody>
      </p:sp>
      <p:sp>
        <p:nvSpPr>
          <p:cNvPr id="47" name="文本框 46">
            <a:extLst>
              <a:ext uri="{FF2B5EF4-FFF2-40B4-BE49-F238E27FC236}">
                <a16:creationId xmlns:a16="http://schemas.microsoft.com/office/drawing/2014/main" id="{0D4938F9-DAD9-6E42-8B71-B81DFA886C2A}"/>
              </a:ext>
            </a:extLst>
          </p:cNvPr>
          <p:cNvSpPr txBox="1"/>
          <p:nvPr/>
        </p:nvSpPr>
        <p:spPr>
          <a:xfrm>
            <a:off x="5601064" y="4471994"/>
            <a:ext cx="1040483"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Inlet Torsion Peck</a:t>
            </a:r>
          </a:p>
        </p:txBody>
      </p:sp>
      <p:sp>
        <p:nvSpPr>
          <p:cNvPr id="48" name="文本框 47">
            <a:extLst>
              <a:ext uri="{FF2B5EF4-FFF2-40B4-BE49-F238E27FC236}">
                <a16:creationId xmlns:a16="http://schemas.microsoft.com/office/drawing/2014/main" id="{F079376D-BB6F-D8B1-37B8-07373D86B453}"/>
              </a:ext>
            </a:extLst>
          </p:cNvPr>
          <p:cNvSpPr txBox="1"/>
          <p:nvPr/>
        </p:nvSpPr>
        <p:spPr>
          <a:xfrm>
            <a:off x="8066836" y="4425306"/>
            <a:ext cx="1156642"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Outlet Torsion Peak</a:t>
            </a:r>
          </a:p>
        </p:txBody>
      </p:sp>
      <p:sp>
        <p:nvSpPr>
          <p:cNvPr id="49" name="文本框 48">
            <a:extLst>
              <a:ext uri="{FF2B5EF4-FFF2-40B4-BE49-F238E27FC236}">
                <a16:creationId xmlns:a16="http://schemas.microsoft.com/office/drawing/2014/main" id="{ABF3C737-138C-EEA5-EAD1-D6182272DB3C}"/>
              </a:ext>
            </a:extLst>
          </p:cNvPr>
          <p:cNvSpPr txBox="1"/>
          <p:nvPr/>
        </p:nvSpPr>
        <p:spPr>
          <a:xfrm>
            <a:off x="6679254" y="4401520"/>
            <a:ext cx="1353801" cy="461665"/>
          </a:xfrm>
          <a:prstGeom prst="rect">
            <a:avLst/>
          </a:prstGeom>
          <a:noFill/>
        </p:spPr>
        <p:txBody>
          <a:bodyPr wrap="square" rtlCol="0">
            <a:spAutoFit/>
          </a:bodyPr>
          <a:lstStyle/>
          <a:p>
            <a:pPr algn="ctr"/>
            <a:r>
              <a:rPr lang="en-US" altLang="zh-CN" sz="1200" dirty="0">
                <a:solidFill>
                  <a:schemeClr val="accent4">
                    <a:lumMod val="60000"/>
                    <a:lumOff val="40000"/>
                  </a:schemeClr>
                </a:solidFill>
              </a:rPr>
              <a:t>bend Junctions  Torsion Peak</a:t>
            </a:r>
          </a:p>
        </p:txBody>
      </p:sp>
    </p:spTree>
    <p:extLst>
      <p:ext uri="{BB962C8B-B14F-4D97-AF65-F5344CB8AC3E}">
        <p14:creationId xmlns:p14="http://schemas.microsoft.com/office/powerpoint/2010/main" val="9369222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9E50D8-9080-456A-D5F8-6E52683F55EA}"/>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90480EA-568F-0937-A03C-0EB2712A92C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2285565A-B4E4-6417-3FC4-E399C6F03B9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38" name="图片 37">
            <a:extLst>
              <a:ext uri="{FF2B5EF4-FFF2-40B4-BE49-F238E27FC236}">
                <a16:creationId xmlns:a16="http://schemas.microsoft.com/office/drawing/2014/main" id="{93B07D84-9F48-C47E-BF58-38E7842BF6F7}"/>
              </a:ext>
            </a:extLst>
          </p:cNvPr>
          <p:cNvPicPr>
            <a:picLocks noChangeAspect="1"/>
          </p:cNvPicPr>
          <p:nvPr/>
        </p:nvPicPr>
        <p:blipFill>
          <a:blip r:embed="rId3"/>
          <a:srcRect b="27128"/>
          <a:stretch>
            <a:fillRect/>
          </a:stretch>
        </p:blipFill>
        <p:spPr>
          <a:xfrm>
            <a:off x="810909" y="936963"/>
            <a:ext cx="737334" cy="202591"/>
          </a:xfrm>
          <a:prstGeom prst="rect">
            <a:avLst/>
          </a:prstGeom>
        </p:spPr>
      </p:pic>
      <p:pic>
        <p:nvPicPr>
          <p:cNvPr id="42" name="图片 41">
            <a:extLst>
              <a:ext uri="{FF2B5EF4-FFF2-40B4-BE49-F238E27FC236}">
                <a16:creationId xmlns:a16="http://schemas.microsoft.com/office/drawing/2014/main" id="{C3F50F8B-F933-5CC0-BA8C-012E7A520687}"/>
              </a:ext>
            </a:extLst>
          </p:cNvPr>
          <p:cNvPicPr>
            <a:picLocks noChangeAspect="1"/>
          </p:cNvPicPr>
          <p:nvPr/>
        </p:nvPicPr>
        <p:blipFill>
          <a:blip r:embed="rId4"/>
          <a:stretch>
            <a:fillRect/>
          </a:stretch>
        </p:blipFill>
        <p:spPr>
          <a:xfrm>
            <a:off x="4736071" y="929303"/>
            <a:ext cx="511812" cy="229659"/>
          </a:xfrm>
          <a:prstGeom prst="rect">
            <a:avLst/>
          </a:prstGeom>
        </p:spPr>
      </p:pic>
      <p:pic>
        <p:nvPicPr>
          <p:cNvPr id="44" name="图片 43">
            <a:extLst>
              <a:ext uri="{FF2B5EF4-FFF2-40B4-BE49-F238E27FC236}">
                <a16:creationId xmlns:a16="http://schemas.microsoft.com/office/drawing/2014/main" id="{10FF1080-1BDC-9AD8-B37F-D868DD4DC3F3}"/>
              </a:ext>
            </a:extLst>
          </p:cNvPr>
          <p:cNvPicPr>
            <a:picLocks noChangeAspect="1"/>
          </p:cNvPicPr>
          <p:nvPr/>
        </p:nvPicPr>
        <p:blipFill>
          <a:blip r:embed="rId5"/>
          <a:stretch>
            <a:fillRect/>
          </a:stretch>
        </p:blipFill>
        <p:spPr>
          <a:xfrm>
            <a:off x="6472233" y="940386"/>
            <a:ext cx="700466" cy="193462"/>
          </a:xfrm>
          <a:prstGeom prst="rect">
            <a:avLst/>
          </a:prstGeom>
        </p:spPr>
      </p:pic>
      <p:pic>
        <p:nvPicPr>
          <p:cNvPr id="46" name="图片 45">
            <a:extLst>
              <a:ext uri="{FF2B5EF4-FFF2-40B4-BE49-F238E27FC236}">
                <a16:creationId xmlns:a16="http://schemas.microsoft.com/office/drawing/2014/main" id="{52687BE1-59A3-4375-824B-00C422DD61EB}"/>
              </a:ext>
            </a:extLst>
          </p:cNvPr>
          <p:cNvPicPr>
            <a:picLocks noChangeAspect="1"/>
          </p:cNvPicPr>
          <p:nvPr/>
        </p:nvPicPr>
        <p:blipFill>
          <a:blip r:embed="rId6"/>
          <a:stretch>
            <a:fillRect/>
          </a:stretch>
        </p:blipFill>
        <p:spPr>
          <a:xfrm>
            <a:off x="810711" y="2402858"/>
            <a:ext cx="737532" cy="245844"/>
          </a:xfrm>
          <a:prstGeom prst="rect">
            <a:avLst/>
          </a:prstGeom>
        </p:spPr>
      </p:pic>
      <p:pic>
        <p:nvPicPr>
          <p:cNvPr id="50" name="图片 49">
            <a:extLst>
              <a:ext uri="{FF2B5EF4-FFF2-40B4-BE49-F238E27FC236}">
                <a16:creationId xmlns:a16="http://schemas.microsoft.com/office/drawing/2014/main" id="{F587F865-8940-5AE9-6B98-25D2842998FE}"/>
              </a:ext>
            </a:extLst>
          </p:cNvPr>
          <p:cNvPicPr>
            <a:picLocks noChangeAspect="1"/>
          </p:cNvPicPr>
          <p:nvPr/>
        </p:nvPicPr>
        <p:blipFill>
          <a:blip r:embed="rId7"/>
          <a:stretch>
            <a:fillRect/>
          </a:stretch>
        </p:blipFill>
        <p:spPr>
          <a:xfrm>
            <a:off x="4650837" y="2413782"/>
            <a:ext cx="507515" cy="212607"/>
          </a:xfrm>
          <a:prstGeom prst="rect">
            <a:avLst/>
          </a:prstGeom>
        </p:spPr>
      </p:pic>
      <p:pic>
        <p:nvPicPr>
          <p:cNvPr id="52" name="图片 51">
            <a:extLst>
              <a:ext uri="{FF2B5EF4-FFF2-40B4-BE49-F238E27FC236}">
                <a16:creationId xmlns:a16="http://schemas.microsoft.com/office/drawing/2014/main" id="{FB5EA8F1-50B4-903A-7EE7-677DC4B3E6DF}"/>
              </a:ext>
            </a:extLst>
          </p:cNvPr>
          <p:cNvPicPr>
            <a:picLocks noChangeAspect="1"/>
          </p:cNvPicPr>
          <p:nvPr/>
        </p:nvPicPr>
        <p:blipFill>
          <a:blip r:embed="rId8"/>
          <a:stretch>
            <a:fillRect/>
          </a:stretch>
        </p:blipFill>
        <p:spPr>
          <a:xfrm>
            <a:off x="6475653" y="2435673"/>
            <a:ext cx="644492" cy="181459"/>
          </a:xfrm>
          <a:prstGeom prst="rect">
            <a:avLst/>
          </a:prstGeom>
        </p:spPr>
      </p:pic>
      <p:pic>
        <p:nvPicPr>
          <p:cNvPr id="56" name="图片 55">
            <a:extLst>
              <a:ext uri="{FF2B5EF4-FFF2-40B4-BE49-F238E27FC236}">
                <a16:creationId xmlns:a16="http://schemas.microsoft.com/office/drawing/2014/main" id="{57E53251-369A-7846-3BAC-BF61C6C82753}"/>
              </a:ext>
            </a:extLst>
          </p:cNvPr>
          <p:cNvPicPr>
            <a:picLocks noChangeAspect="1"/>
          </p:cNvPicPr>
          <p:nvPr/>
        </p:nvPicPr>
        <p:blipFill>
          <a:blip r:embed="rId9"/>
          <a:stretch>
            <a:fillRect/>
          </a:stretch>
        </p:blipFill>
        <p:spPr>
          <a:xfrm>
            <a:off x="810711" y="3980035"/>
            <a:ext cx="556258" cy="199906"/>
          </a:xfrm>
          <a:prstGeom prst="rect">
            <a:avLst/>
          </a:prstGeom>
        </p:spPr>
      </p:pic>
      <p:pic>
        <p:nvPicPr>
          <p:cNvPr id="60" name="图片 59">
            <a:extLst>
              <a:ext uri="{FF2B5EF4-FFF2-40B4-BE49-F238E27FC236}">
                <a16:creationId xmlns:a16="http://schemas.microsoft.com/office/drawing/2014/main" id="{2049871F-FB87-9A56-2623-81305ECF333C}"/>
              </a:ext>
            </a:extLst>
          </p:cNvPr>
          <p:cNvPicPr>
            <a:picLocks noChangeAspect="1"/>
          </p:cNvPicPr>
          <p:nvPr/>
        </p:nvPicPr>
        <p:blipFill>
          <a:blip r:embed="rId10"/>
          <a:stretch>
            <a:fillRect/>
          </a:stretch>
        </p:blipFill>
        <p:spPr>
          <a:xfrm>
            <a:off x="2820491" y="3989349"/>
            <a:ext cx="304206" cy="199907"/>
          </a:xfrm>
          <a:prstGeom prst="rect">
            <a:avLst/>
          </a:prstGeom>
        </p:spPr>
      </p:pic>
      <p:pic>
        <p:nvPicPr>
          <p:cNvPr id="62" name="图片 61">
            <a:extLst>
              <a:ext uri="{FF2B5EF4-FFF2-40B4-BE49-F238E27FC236}">
                <a16:creationId xmlns:a16="http://schemas.microsoft.com/office/drawing/2014/main" id="{1E86A1A9-3881-2333-AD31-E700B6CF0498}"/>
              </a:ext>
            </a:extLst>
          </p:cNvPr>
          <p:cNvPicPr>
            <a:picLocks noChangeAspect="1"/>
          </p:cNvPicPr>
          <p:nvPr/>
        </p:nvPicPr>
        <p:blipFill>
          <a:blip r:embed="rId11"/>
          <a:stretch>
            <a:fillRect/>
          </a:stretch>
        </p:blipFill>
        <p:spPr>
          <a:xfrm>
            <a:off x="6851763" y="4499542"/>
            <a:ext cx="173961" cy="200055"/>
          </a:xfrm>
          <a:prstGeom prst="rect">
            <a:avLst/>
          </a:prstGeom>
        </p:spPr>
      </p:pic>
      <p:pic>
        <p:nvPicPr>
          <p:cNvPr id="66" name="图片 65">
            <a:extLst>
              <a:ext uri="{FF2B5EF4-FFF2-40B4-BE49-F238E27FC236}">
                <a16:creationId xmlns:a16="http://schemas.microsoft.com/office/drawing/2014/main" id="{8D926A4F-8526-A1C0-5586-06CA6DD32DB5}"/>
              </a:ext>
            </a:extLst>
          </p:cNvPr>
          <p:cNvPicPr>
            <a:picLocks noChangeAspect="1"/>
          </p:cNvPicPr>
          <p:nvPr/>
        </p:nvPicPr>
        <p:blipFill>
          <a:blip r:embed="rId12"/>
          <a:stretch>
            <a:fillRect/>
          </a:stretch>
        </p:blipFill>
        <p:spPr>
          <a:xfrm>
            <a:off x="4580003" y="3989349"/>
            <a:ext cx="717140" cy="201149"/>
          </a:xfrm>
          <a:prstGeom prst="rect">
            <a:avLst/>
          </a:prstGeom>
        </p:spPr>
      </p:pic>
      <p:pic>
        <p:nvPicPr>
          <p:cNvPr id="40" name="图片 39">
            <a:extLst>
              <a:ext uri="{FF2B5EF4-FFF2-40B4-BE49-F238E27FC236}">
                <a16:creationId xmlns:a16="http://schemas.microsoft.com/office/drawing/2014/main" id="{98A9F5BB-2903-E6B7-4C50-96453411709D}"/>
              </a:ext>
            </a:extLst>
          </p:cNvPr>
          <p:cNvPicPr>
            <a:picLocks noChangeAspect="1"/>
          </p:cNvPicPr>
          <p:nvPr/>
        </p:nvPicPr>
        <p:blipFill>
          <a:blip r:embed="rId13"/>
          <a:stretch>
            <a:fillRect/>
          </a:stretch>
        </p:blipFill>
        <p:spPr>
          <a:xfrm>
            <a:off x="2800189" y="931446"/>
            <a:ext cx="500048" cy="225374"/>
          </a:xfrm>
          <a:prstGeom prst="rect">
            <a:avLst/>
          </a:prstGeom>
        </p:spPr>
      </p:pic>
      <p:pic>
        <p:nvPicPr>
          <p:cNvPr id="70" name="图片 69">
            <a:extLst>
              <a:ext uri="{FF2B5EF4-FFF2-40B4-BE49-F238E27FC236}">
                <a16:creationId xmlns:a16="http://schemas.microsoft.com/office/drawing/2014/main" id="{69BD846A-AF34-3843-7A2D-66277BB2A779}"/>
              </a:ext>
            </a:extLst>
          </p:cNvPr>
          <p:cNvPicPr>
            <a:picLocks noChangeAspect="1"/>
          </p:cNvPicPr>
          <p:nvPr/>
        </p:nvPicPr>
        <p:blipFill>
          <a:blip r:embed="rId14"/>
          <a:stretch>
            <a:fillRect/>
          </a:stretch>
        </p:blipFill>
        <p:spPr>
          <a:xfrm>
            <a:off x="4675124" y="1124594"/>
            <a:ext cx="251146" cy="223241"/>
          </a:xfrm>
          <a:prstGeom prst="rect">
            <a:avLst/>
          </a:prstGeom>
        </p:spPr>
      </p:pic>
      <p:pic>
        <p:nvPicPr>
          <p:cNvPr id="48" name="图片 47">
            <a:extLst>
              <a:ext uri="{FF2B5EF4-FFF2-40B4-BE49-F238E27FC236}">
                <a16:creationId xmlns:a16="http://schemas.microsoft.com/office/drawing/2014/main" id="{2D27344D-A31A-9C38-62B4-830989C62A12}"/>
              </a:ext>
            </a:extLst>
          </p:cNvPr>
          <p:cNvPicPr>
            <a:picLocks noChangeAspect="1"/>
          </p:cNvPicPr>
          <p:nvPr/>
        </p:nvPicPr>
        <p:blipFill>
          <a:blip r:embed="rId15"/>
          <a:stretch>
            <a:fillRect/>
          </a:stretch>
        </p:blipFill>
        <p:spPr>
          <a:xfrm>
            <a:off x="2800189" y="2401026"/>
            <a:ext cx="551286" cy="245844"/>
          </a:xfrm>
          <a:prstGeom prst="rect">
            <a:avLst/>
          </a:prstGeom>
        </p:spPr>
      </p:pic>
      <p:pic>
        <p:nvPicPr>
          <p:cNvPr id="73" name="图片 72">
            <a:extLst>
              <a:ext uri="{FF2B5EF4-FFF2-40B4-BE49-F238E27FC236}">
                <a16:creationId xmlns:a16="http://schemas.microsoft.com/office/drawing/2014/main" id="{A0C04B56-5C6C-BD1A-4338-20DAD85614D0}"/>
              </a:ext>
            </a:extLst>
          </p:cNvPr>
          <p:cNvPicPr>
            <a:picLocks noChangeAspect="1"/>
          </p:cNvPicPr>
          <p:nvPr/>
        </p:nvPicPr>
        <p:blipFill>
          <a:blip r:embed="rId14"/>
          <a:stretch>
            <a:fillRect/>
          </a:stretch>
        </p:blipFill>
        <p:spPr>
          <a:xfrm>
            <a:off x="4645238" y="2818514"/>
            <a:ext cx="251146" cy="223241"/>
          </a:xfrm>
          <a:prstGeom prst="rect">
            <a:avLst/>
          </a:prstGeom>
        </p:spPr>
      </p:pic>
      <p:sp>
        <p:nvSpPr>
          <p:cNvPr id="14" name="灯片编号占位符 1">
            <a:extLst>
              <a:ext uri="{FF2B5EF4-FFF2-40B4-BE49-F238E27FC236}">
                <a16:creationId xmlns:a16="http://schemas.microsoft.com/office/drawing/2014/main" id="{C1287F47-30A3-EF16-24C5-6FA5CDE04D83}"/>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76</a:t>
            </a:fld>
            <a:endParaRPr lang="zh-CN" altLang="en-US" dirty="0"/>
          </a:p>
        </p:txBody>
      </p:sp>
      <p:pic>
        <p:nvPicPr>
          <p:cNvPr id="4" name="图片 3">
            <a:extLst>
              <a:ext uri="{FF2B5EF4-FFF2-40B4-BE49-F238E27FC236}">
                <a16:creationId xmlns:a16="http://schemas.microsoft.com/office/drawing/2014/main" id="{A59B6EF0-8CC3-B3C8-4BD9-211BF46A666E}"/>
              </a:ext>
            </a:extLst>
          </p:cNvPr>
          <p:cNvPicPr>
            <a:picLocks noChangeAspect="1"/>
          </p:cNvPicPr>
          <p:nvPr/>
        </p:nvPicPr>
        <p:blipFill>
          <a:blip r:embed="rId16"/>
          <a:srcRect t="2909"/>
          <a:stretch>
            <a:fillRect/>
          </a:stretch>
        </p:blipFill>
        <p:spPr>
          <a:xfrm>
            <a:off x="176408" y="1166781"/>
            <a:ext cx="1796331" cy="1199881"/>
          </a:xfrm>
          <a:prstGeom prst="rect">
            <a:avLst/>
          </a:prstGeom>
        </p:spPr>
      </p:pic>
      <p:pic>
        <p:nvPicPr>
          <p:cNvPr id="12" name="图片 11">
            <a:extLst>
              <a:ext uri="{FF2B5EF4-FFF2-40B4-BE49-F238E27FC236}">
                <a16:creationId xmlns:a16="http://schemas.microsoft.com/office/drawing/2014/main" id="{6E232570-2D56-83E5-67E2-89CFFDA478EC}"/>
              </a:ext>
            </a:extLst>
          </p:cNvPr>
          <p:cNvPicPr>
            <a:picLocks noChangeAspect="1"/>
          </p:cNvPicPr>
          <p:nvPr/>
        </p:nvPicPr>
        <p:blipFill>
          <a:blip r:embed="rId17"/>
          <a:srcRect t="2340"/>
          <a:stretch>
            <a:fillRect/>
          </a:stretch>
        </p:blipFill>
        <p:spPr>
          <a:xfrm>
            <a:off x="2037484" y="1156821"/>
            <a:ext cx="1846791" cy="1209842"/>
          </a:xfrm>
          <a:prstGeom prst="rect">
            <a:avLst/>
          </a:prstGeom>
        </p:spPr>
      </p:pic>
      <p:pic>
        <p:nvPicPr>
          <p:cNvPr id="18" name="图片 17">
            <a:extLst>
              <a:ext uri="{FF2B5EF4-FFF2-40B4-BE49-F238E27FC236}">
                <a16:creationId xmlns:a16="http://schemas.microsoft.com/office/drawing/2014/main" id="{361261E0-86B0-1C4B-AECF-D0E413520050}"/>
              </a:ext>
            </a:extLst>
          </p:cNvPr>
          <p:cNvPicPr>
            <a:picLocks noChangeAspect="1"/>
          </p:cNvPicPr>
          <p:nvPr/>
        </p:nvPicPr>
        <p:blipFill>
          <a:blip r:embed="rId18"/>
          <a:srcRect t="2837"/>
          <a:stretch>
            <a:fillRect/>
          </a:stretch>
        </p:blipFill>
        <p:spPr>
          <a:xfrm>
            <a:off x="3909487" y="1156820"/>
            <a:ext cx="1866465" cy="1244206"/>
          </a:xfrm>
          <a:prstGeom prst="rect">
            <a:avLst/>
          </a:prstGeom>
        </p:spPr>
      </p:pic>
      <p:pic>
        <p:nvPicPr>
          <p:cNvPr id="21" name="图片 20">
            <a:extLst>
              <a:ext uri="{FF2B5EF4-FFF2-40B4-BE49-F238E27FC236}">
                <a16:creationId xmlns:a16="http://schemas.microsoft.com/office/drawing/2014/main" id="{64C8744A-D14E-5084-B308-390209BC7FD0}"/>
              </a:ext>
            </a:extLst>
          </p:cNvPr>
          <p:cNvPicPr>
            <a:picLocks noChangeAspect="1"/>
          </p:cNvPicPr>
          <p:nvPr/>
        </p:nvPicPr>
        <p:blipFill>
          <a:blip r:embed="rId19"/>
          <a:srcRect t="2077"/>
          <a:stretch>
            <a:fillRect/>
          </a:stretch>
        </p:blipFill>
        <p:spPr>
          <a:xfrm>
            <a:off x="5775952" y="1148996"/>
            <a:ext cx="1932192" cy="1252030"/>
          </a:xfrm>
          <a:prstGeom prst="rect">
            <a:avLst/>
          </a:prstGeom>
        </p:spPr>
      </p:pic>
      <p:pic>
        <p:nvPicPr>
          <p:cNvPr id="24" name="图片 23">
            <a:extLst>
              <a:ext uri="{FF2B5EF4-FFF2-40B4-BE49-F238E27FC236}">
                <a16:creationId xmlns:a16="http://schemas.microsoft.com/office/drawing/2014/main" id="{7237F90D-51B4-1EFF-3621-DEB030F5B85D}"/>
              </a:ext>
            </a:extLst>
          </p:cNvPr>
          <p:cNvPicPr>
            <a:picLocks noChangeAspect="1"/>
          </p:cNvPicPr>
          <p:nvPr/>
        </p:nvPicPr>
        <p:blipFill>
          <a:blip r:embed="rId20"/>
          <a:srcRect t="1770"/>
          <a:stretch>
            <a:fillRect/>
          </a:stretch>
        </p:blipFill>
        <p:spPr>
          <a:xfrm>
            <a:off x="158189" y="2648702"/>
            <a:ext cx="1814550" cy="1204969"/>
          </a:xfrm>
          <a:prstGeom prst="rect">
            <a:avLst/>
          </a:prstGeom>
        </p:spPr>
      </p:pic>
      <p:pic>
        <p:nvPicPr>
          <p:cNvPr id="26" name="图片 25">
            <a:extLst>
              <a:ext uri="{FF2B5EF4-FFF2-40B4-BE49-F238E27FC236}">
                <a16:creationId xmlns:a16="http://schemas.microsoft.com/office/drawing/2014/main" id="{B47AB8D5-C043-4E5A-DBB6-3A27A2610AC4}"/>
              </a:ext>
            </a:extLst>
          </p:cNvPr>
          <p:cNvPicPr>
            <a:picLocks noChangeAspect="1"/>
          </p:cNvPicPr>
          <p:nvPr/>
        </p:nvPicPr>
        <p:blipFill>
          <a:blip r:embed="rId21"/>
          <a:srcRect t="1590"/>
          <a:stretch>
            <a:fillRect/>
          </a:stretch>
        </p:blipFill>
        <p:spPr>
          <a:xfrm>
            <a:off x="2049313" y="2653695"/>
            <a:ext cx="1853284" cy="1209818"/>
          </a:xfrm>
          <a:prstGeom prst="rect">
            <a:avLst/>
          </a:prstGeom>
        </p:spPr>
      </p:pic>
      <p:sp>
        <p:nvSpPr>
          <p:cNvPr id="7" name="矩形 6">
            <a:extLst>
              <a:ext uri="{FF2B5EF4-FFF2-40B4-BE49-F238E27FC236}">
                <a16:creationId xmlns:a16="http://schemas.microsoft.com/office/drawing/2014/main" id="{2149E18E-3471-6D09-233B-7F7DD41BF94B}"/>
              </a:ext>
            </a:extLst>
          </p:cNvPr>
          <p:cNvSpPr/>
          <p:nvPr/>
        </p:nvSpPr>
        <p:spPr>
          <a:xfrm>
            <a:off x="119051" y="2403915"/>
            <a:ext cx="1918433"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28" name="图片 27">
            <a:extLst>
              <a:ext uri="{FF2B5EF4-FFF2-40B4-BE49-F238E27FC236}">
                <a16:creationId xmlns:a16="http://schemas.microsoft.com/office/drawing/2014/main" id="{66C1851B-0747-CDE6-6D41-5B58936AAE5A}"/>
              </a:ext>
            </a:extLst>
          </p:cNvPr>
          <p:cNvPicPr>
            <a:picLocks noChangeAspect="1"/>
          </p:cNvPicPr>
          <p:nvPr/>
        </p:nvPicPr>
        <p:blipFill>
          <a:blip r:embed="rId22"/>
          <a:srcRect t="640"/>
          <a:stretch>
            <a:fillRect/>
          </a:stretch>
        </p:blipFill>
        <p:spPr>
          <a:xfrm>
            <a:off x="3917118" y="2646870"/>
            <a:ext cx="1853284" cy="1115754"/>
          </a:xfrm>
          <a:prstGeom prst="rect">
            <a:avLst/>
          </a:prstGeom>
        </p:spPr>
      </p:pic>
      <p:sp>
        <p:nvSpPr>
          <p:cNvPr id="8" name="矩形 7">
            <a:extLst>
              <a:ext uri="{FF2B5EF4-FFF2-40B4-BE49-F238E27FC236}">
                <a16:creationId xmlns:a16="http://schemas.microsoft.com/office/drawing/2014/main" id="{30FD1D6F-1F70-4FDD-3639-A7BC7BC8AB43}"/>
              </a:ext>
            </a:extLst>
          </p:cNvPr>
          <p:cNvSpPr/>
          <p:nvPr/>
        </p:nvSpPr>
        <p:spPr>
          <a:xfrm>
            <a:off x="2028070" y="2403915"/>
            <a:ext cx="1889048" cy="153886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0" name="图片 29">
            <a:extLst>
              <a:ext uri="{FF2B5EF4-FFF2-40B4-BE49-F238E27FC236}">
                <a16:creationId xmlns:a16="http://schemas.microsoft.com/office/drawing/2014/main" id="{B45D2FE4-7429-0827-1693-24392DC8F0C9}"/>
              </a:ext>
            </a:extLst>
          </p:cNvPr>
          <p:cNvPicPr>
            <a:picLocks noChangeAspect="1"/>
          </p:cNvPicPr>
          <p:nvPr/>
        </p:nvPicPr>
        <p:blipFill>
          <a:blip r:embed="rId23"/>
          <a:srcRect t="2010"/>
          <a:stretch>
            <a:fillRect/>
          </a:stretch>
        </p:blipFill>
        <p:spPr>
          <a:xfrm>
            <a:off x="5883820" y="2651779"/>
            <a:ext cx="1828158" cy="1201891"/>
          </a:xfrm>
          <a:prstGeom prst="rect">
            <a:avLst/>
          </a:prstGeom>
        </p:spPr>
      </p:pic>
      <p:pic>
        <p:nvPicPr>
          <p:cNvPr id="32" name="图片 31">
            <a:extLst>
              <a:ext uri="{FF2B5EF4-FFF2-40B4-BE49-F238E27FC236}">
                <a16:creationId xmlns:a16="http://schemas.microsoft.com/office/drawing/2014/main" id="{8051CA73-EBB3-D07A-B4AB-828FE0421107}"/>
              </a:ext>
            </a:extLst>
          </p:cNvPr>
          <p:cNvPicPr>
            <a:picLocks noChangeAspect="1"/>
          </p:cNvPicPr>
          <p:nvPr/>
        </p:nvPicPr>
        <p:blipFill>
          <a:blip r:embed="rId24"/>
          <a:stretch>
            <a:fillRect/>
          </a:stretch>
        </p:blipFill>
        <p:spPr>
          <a:xfrm>
            <a:off x="91438" y="4187570"/>
            <a:ext cx="1936632" cy="1260730"/>
          </a:xfrm>
          <a:prstGeom prst="rect">
            <a:avLst/>
          </a:prstGeom>
        </p:spPr>
      </p:pic>
      <p:pic>
        <p:nvPicPr>
          <p:cNvPr id="35" name="图片 34">
            <a:extLst>
              <a:ext uri="{FF2B5EF4-FFF2-40B4-BE49-F238E27FC236}">
                <a16:creationId xmlns:a16="http://schemas.microsoft.com/office/drawing/2014/main" id="{15A58D65-43D6-8964-9336-A701E1F8D860}"/>
              </a:ext>
            </a:extLst>
          </p:cNvPr>
          <p:cNvPicPr>
            <a:picLocks noChangeAspect="1"/>
          </p:cNvPicPr>
          <p:nvPr/>
        </p:nvPicPr>
        <p:blipFill>
          <a:blip r:embed="rId25"/>
          <a:srcRect t="1274"/>
          <a:stretch>
            <a:fillRect/>
          </a:stretch>
        </p:blipFill>
        <p:spPr>
          <a:xfrm>
            <a:off x="2049313" y="4187570"/>
            <a:ext cx="1900647" cy="1244672"/>
          </a:xfrm>
          <a:prstGeom prst="rect">
            <a:avLst/>
          </a:prstGeom>
        </p:spPr>
      </p:pic>
      <p:sp>
        <p:nvSpPr>
          <p:cNvPr id="11" name="矩形 10">
            <a:extLst>
              <a:ext uri="{FF2B5EF4-FFF2-40B4-BE49-F238E27FC236}">
                <a16:creationId xmlns:a16="http://schemas.microsoft.com/office/drawing/2014/main" id="{540854AB-4102-77D7-B56C-1C8ECB0E34F7}"/>
              </a:ext>
            </a:extLst>
          </p:cNvPr>
          <p:cNvSpPr/>
          <p:nvPr/>
        </p:nvSpPr>
        <p:spPr>
          <a:xfrm>
            <a:off x="2037484" y="3943622"/>
            <a:ext cx="1872004" cy="159275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39" name="图片 38">
            <a:extLst>
              <a:ext uri="{FF2B5EF4-FFF2-40B4-BE49-F238E27FC236}">
                <a16:creationId xmlns:a16="http://schemas.microsoft.com/office/drawing/2014/main" id="{C5FEFC0A-4B6A-C312-F37A-C59E0A5706E9}"/>
              </a:ext>
            </a:extLst>
          </p:cNvPr>
          <p:cNvPicPr>
            <a:picLocks noChangeAspect="1"/>
          </p:cNvPicPr>
          <p:nvPr/>
        </p:nvPicPr>
        <p:blipFill>
          <a:blip r:embed="rId26"/>
          <a:stretch>
            <a:fillRect/>
          </a:stretch>
        </p:blipFill>
        <p:spPr>
          <a:xfrm>
            <a:off x="3946503" y="4187570"/>
            <a:ext cx="1866465" cy="1253737"/>
          </a:xfrm>
          <a:prstGeom prst="rect">
            <a:avLst/>
          </a:prstGeom>
        </p:spPr>
      </p:pic>
      <p:pic>
        <p:nvPicPr>
          <p:cNvPr id="10" name="图片 9" descr="表格&#10;&#10;AI 生成的内容可能不正确。">
            <a:extLst>
              <a:ext uri="{FF2B5EF4-FFF2-40B4-BE49-F238E27FC236}">
                <a16:creationId xmlns:a16="http://schemas.microsoft.com/office/drawing/2014/main" id="{7CAF5E2E-54F6-BA60-CE56-163DBD9D3DD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5634" y="3961003"/>
            <a:ext cx="3009859" cy="1956611"/>
          </a:xfrm>
          <a:prstGeom prst="rect">
            <a:avLst/>
          </a:prstGeom>
        </p:spPr>
      </p:pic>
    </p:spTree>
    <p:extLst>
      <p:ext uri="{BB962C8B-B14F-4D97-AF65-F5344CB8AC3E}">
        <p14:creationId xmlns:p14="http://schemas.microsoft.com/office/powerpoint/2010/main" val="3916845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C2EE68-C0BC-996F-0CE9-D41A4621F882}"/>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21B41D6-2DBA-4F25-06F7-18E80EB931DF}"/>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Geometric Parameters Analysis</a:t>
            </a:r>
          </a:p>
        </p:txBody>
      </p:sp>
      <p:sp>
        <p:nvSpPr>
          <p:cNvPr id="3" name="文本框 2">
            <a:extLst>
              <a:ext uri="{FF2B5EF4-FFF2-40B4-BE49-F238E27FC236}">
                <a16:creationId xmlns:a16="http://schemas.microsoft.com/office/drawing/2014/main" id="{1ACB400D-B683-2BEB-2964-9E9F3FB9EE58}"/>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Shape Classification and Feature Analysis</a:t>
            </a:r>
          </a:p>
        </p:txBody>
      </p:sp>
      <p:pic>
        <p:nvPicPr>
          <p:cNvPr id="9" name="图片 8">
            <a:extLst>
              <a:ext uri="{FF2B5EF4-FFF2-40B4-BE49-F238E27FC236}">
                <a16:creationId xmlns:a16="http://schemas.microsoft.com/office/drawing/2014/main" id="{F7EEEFE4-B6E2-E0DD-6B63-B857E9A95BF9}"/>
              </a:ext>
            </a:extLst>
          </p:cNvPr>
          <p:cNvPicPr>
            <a:picLocks noChangeAspect="1"/>
          </p:cNvPicPr>
          <p:nvPr/>
        </p:nvPicPr>
        <p:blipFill>
          <a:blip r:embed="rId3"/>
          <a:srcRect l="5096"/>
          <a:stretch>
            <a:fillRect/>
          </a:stretch>
        </p:blipFill>
        <p:spPr>
          <a:xfrm>
            <a:off x="2813203" y="1250198"/>
            <a:ext cx="1414331" cy="1549263"/>
          </a:xfrm>
          <a:prstGeom prst="rect">
            <a:avLst/>
          </a:prstGeom>
        </p:spPr>
      </p:pic>
      <p:pic>
        <p:nvPicPr>
          <p:cNvPr id="17" name="图片 16">
            <a:extLst>
              <a:ext uri="{FF2B5EF4-FFF2-40B4-BE49-F238E27FC236}">
                <a16:creationId xmlns:a16="http://schemas.microsoft.com/office/drawing/2014/main" id="{A3C69530-1778-E79E-2C5A-427530651B61}"/>
              </a:ext>
            </a:extLst>
          </p:cNvPr>
          <p:cNvPicPr>
            <a:picLocks noChangeAspect="1"/>
          </p:cNvPicPr>
          <p:nvPr/>
        </p:nvPicPr>
        <p:blipFill>
          <a:blip r:embed="rId4"/>
          <a:stretch>
            <a:fillRect/>
          </a:stretch>
        </p:blipFill>
        <p:spPr>
          <a:xfrm>
            <a:off x="5970677" y="1270600"/>
            <a:ext cx="1435651" cy="1528473"/>
          </a:xfrm>
          <a:prstGeom prst="rect">
            <a:avLst/>
          </a:prstGeom>
        </p:spPr>
      </p:pic>
      <p:pic>
        <p:nvPicPr>
          <p:cNvPr id="20" name="图片 19">
            <a:extLst>
              <a:ext uri="{FF2B5EF4-FFF2-40B4-BE49-F238E27FC236}">
                <a16:creationId xmlns:a16="http://schemas.microsoft.com/office/drawing/2014/main" id="{47443DA2-4B70-2381-C81B-A339C922B5B6}"/>
              </a:ext>
            </a:extLst>
          </p:cNvPr>
          <p:cNvPicPr>
            <a:picLocks noChangeAspect="1"/>
          </p:cNvPicPr>
          <p:nvPr/>
        </p:nvPicPr>
        <p:blipFill>
          <a:blip r:embed="rId5"/>
          <a:srcRect l="3581"/>
          <a:stretch>
            <a:fillRect/>
          </a:stretch>
        </p:blipFill>
        <p:spPr>
          <a:xfrm>
            <a:off x="7531941" y="1270600"/>
            <a:ext cx="1435651" cy="1547914"/>
          </a:xfrm>
          <a:prstGeom prst="rect">
            <a:avLst/>
          </a:prstGeom>
        </p:spPr>
      </p:pic>
      <p:pic>
        <p:nvPicPr>
          <p:cNvPr id="22" name="图片 21">
            <a:extLst>
              <a:ext uri="{FF2B5EF4-FFF2-40B4-BE49-F238E27FC236}">
                <a16:creationId xmlns:a16="http://schemas.microsoft.com/office/drawing/2014/main" id="{39A9EECF-2197-18A6-1A0B-ADE65B416B53}"/>
              </a:ext>
            </a:extLst>
          </p:cNvPr>
          <p:cNvPicPr>
            <a:picLocks noChangeAspect="1"/>
          </p:cNvPicPr>
          <p:nvPr/>
        </p:nvPicPr>
        <p:blipFill>
          <a:blip r:embed="rId6"/>
          <a:stretch>
            <a:fillRect/>
          </a:stretch>
        </p:blipFill>
        <p:spPr>
          <a:xfrm>
            <a:off x="2800189" y="2996414"/>
            <a:ext cx="1435651" cy="1538868"/>
          </a:xfrm>
          <a:prstGeom prst="rect">
            <a:avLst/>
          </a:prstGeom>
        </p:spPr>
      </p:pic>
      <p:pic>
        <p:nvPicPr>
          <p:cNvPr id="34" name="图片 33">
            <a:extLst>
              <a:ext uri="{FF2B5EF4-FFF2-40B4-BE49-F238E27FC236}">
                <a16:creationId xmlns:a16="http://schemas.microsoft.com/office/drawing/2014/main" id="{01AF6FFC-A1E3-5B54-73D7-643E82043E2F}"/>
              </a:ext>
            </a:extLst>
          </p:cNvPr>
          <p:cNvPicPr>
            <a:picLocks noChangeAspect="1"/>
          </p:cNvPicPr>
          <p:nvPr/>
        </p:nvPicPr>
        <p:blipFill>
          <a:blip r:embed="rId7"/>
          <a:stretch>
            <a:fillRect/>
          </a:stretch>
        </p:blipFill>
        <p:spPr>
          <a:xfrm>
            <a:off x="6007624" y="2996413"/>
            <a:ext cx="1398704" cy="1521397"/>
          </a:xfrm>
          <a:prstGeom prst="rect">
            <a:avLst/>
          </a:prstGeom>
        </p:spPr>
      </p:pic>
      <p:pic>
        <p:nvPicPr>
          <p:cNvPr id="36" name="图片 35">
            <a:extLst>
              <a:ext uri="{FF2B5EF4-FFF2-40B4-BE49-F238E27FC236}">
                <a16:creationId xmlns:a16="http://schemas.microsoft.com/office/drawing/2014/main" id="{0DDB612E-2CE2-A38B-B3D2-3F00246B551C}"/>
              </a:ext>
            </a:extLst>
          </p:cNvPr>
          <p:cNvPicPr>
            <a:picLocks noChangeAspect="1"/>
          </p:cNvPicPr>
          <p:nvPr/>
        </p:nvPicPr>
        <p:blipFill>
          <a:blip r:embed="rId8"/>
          <a:stretch>
            <a:fillRect/>
          </a:stretch>
        </p:blipFill>
        <p:spPr>
          <a:xfrm>
            <a:off x="7568888" y="2996413"/>
            <a:ext cx="1398704" cy="1521938"/>
          </a:xfrm>
          <a:prstGeom prst="rect">
            <a:avLst/>
          </a:prstGeom>
        </p:spPr>
      </p:pic>
      <p:pic>
        <p:nvPicPr>
          <p:cNvPr id="38" name="图片 37">
            <a:extLst>
              <a:ext uri="{FF2B5EF4-FFF2-40B4-BE49-F238E27FC236}">
                <a16:creationId xmlns:a16="http://schemas.microsoft.com/office/drawing/2014/main" id="{5A9CCD77-44C1-A894-1D9E-CC7344870D05}"/>
              </a:ext>
            </a:extLst>
          </p:cNvPr>
          <p:cNvPicPr>
            <a:picLocks noChangeAspect="1"/>
          </p:cNvPicPr>
          <p:nvPr/>
        </p:nvPicPr>
        <p:blipFill>
          <a:blip r:embed="rId9"/>
          <a:srcRect b="27128"/>
          <a:stretch>
            <a:fillRect/>
          </a:stretch>
        </p:blipFill>
        <p:spPr>
          <a:xfrm>
            <a:off x="3490200" y="864700"/>
            <a:ext cx="737334" cy="202591"/>
          </a:xfrm>
          <a:prstGeom prst="rect">
            <a:avLst/>
          </a:prstGeom>
        </p:spPr>
      </p:pic>
      <p:pic>
        <p:nvPicPr>
          <p:cNvPr id="42" name="图片 41">
            <a:extLst>
              <a:ext uri="{FF2B5EF4-FFF2-40B4-BE49-F238E27FC236}">
                <a16:creationId xmlns:a16="http://schemas.microsoft.com/office/drawing/2014/main" id="{EA78C200-153F-2034-CA69-4B4C20EB30C3}"/>
              </a:ext>
            </a:extLst>
          </p:cNvPr>
          <p:cNvPicPr>
            <a:picLocks noChangeAspect="1"/>
          </p:cNvPicPr>
          <p:nvPr/>
        </p:nvPicPr>
        <p:blipFill>
          <a:blip r:embed="rId10"/>
          <a:stretch>
            <a:fillRect/>
          </a:stretch>
        </p:blipFill>
        <p:spPr>
          <a:xfrm>
            <a:off x="6513912" y="676511"/>
            <a:ext cx="511812" cy="229659"/>
          </a:xfrm>
          <a:prstGeom prst="rect">
            <a:avLst/>
          </a:prstGeom>
        </p:spPr>
      </p:pic>
      <p:pic>
        <p:nvPicPr>
          <p:cNvPr id="44" name="图片 43">
            <a:extLst>
              <a:ext uri="{FF2B5EF4-FFF2-40B4-BE49-F238E27FC236}">
                <a16:creationId xmlns:a16="http://schemas.microsoft.com/office/drawing/2014/main" id="{696A03D2-BC42-9AFF-E0E8-414CF62CFCEB}"/>
              </a:ext>
            </a:extLst>
          </p:cNvPr>
          <p:cNvPicPr>
            <a:picLocks noChangeAspect="1"/>
          </p:cNvPicPr>
          <p:nvPr/>
        </p:nvPicPr>
        <p:blipFill>
          <a:blip r:embed="rId11"/>
          <a:stretch>
            <a:fillRect/>
          </a:stretch>
        </p:blipFill>
        <p:spPr>
          <a:xfrm>
            <a:off x="7945200" y="1156820"/>
            <a:ext cx="700466" cy="193462"/>
          </a:xfrm>
          <a:prstGeom prst="rect">
            <a:avLst/>
          </a:prstGeom>
        </p:spPr>
      </p:pic>
      <p:pic>
        <p:nvPicPr>
          <p:cNvPr id="46" name="图片 45">
            <a:extLst>
              <a:ext uri="{FF2B5EF4-FFF2-40B4-BE49-F238E27FC236}">
                <a16:creationId xmlns:a16="http://schemas.microsoft.com/office/drawing/2014/main" id="{E63134E9-8E90-E002-B505-8D2F236DCDA2}"/>
              </a:ext>
            </a:extLst>
          </p:cNvPr>
          <p:cNvPicPr>
            <a:picLocks noChangeAspect="1"/>
          </p:cNvPicPr>
          <p:nvPr/>
        </p:nvPicPr>
        <p:blipFill>
          <a:blip r:embed="rId12"/>
          <a:stretch>
            <a:fillRect/>
          </a:stretch>
        </p:blipFill>
        <p:spPr>
          <a:xfrm>
            <a:off x="3228229" y="2805859"/>
            <a:ext cx="737532" cy="245844"/>
          </a:xfrm>
          <a:prstGeom prst="rect">
            <a:avLst/>
          </a:prstGeom>
        </p:spPr>
      </p:pic>
      <p:pic>
        <p:nvPicPr>
          <p:cNvPr id="50" name="图片 49">
            <a:extLst>
              <a:ext uri="{FF2B5EF4-FFF2-40B4-BE49-F238E27FC236}">
                <a16:creationId xmlns:a16="http://schemas.microsoft.com/office/drawing/2014/main" id="{1AB16D2F-FD84-F823-313E-A510C9E7C7F9}"/>
              </a:ext>
            </a:extLst>
          </p:cNvPr>
          <p:cNvPicPr>
            <a:picLocks noChangeAspect="1"/>
          </p:cNvPicPr>
          <p:nvPr/>
        </p:nvPicPr>
        <p:blipFill>
          <a:blip r:embed="rId13"/>
          <a:stretch>
            <a:fillRect/>
          </a:stretch>
        </p:blipFill>
        <p:spPr>
          <a:xfrm>
            <a:off x="6509374" y="2840739"/>
            <a:ext cx="507515" cy="212607"/>
          </a:xfrm>
          <a:prstGeom prst="rect">
            <a:avLst/>
          </a:prstGeom>
        </p:spPr>
      </p:pic>
      <p:pic>
        <p:nvPicPr>
          <p:cNvPr id="52" name="图片 51">
            <a:extLst>
              <a:ext uri="{FF2B5EF4-FFF2-40B4-BE49-F238E27FC236}">
                <a16:creationId xmlns:a16="http://schemas.microsoft.com/office/drawing/2014/main" id="{89CE6279-0CE6-6F53-4499-623CF7047C82}"/>
              </a:ext>
            </a:extLst>
          </p:cNvPr>
          <p:cNvPicPr>
            <a:picLocks noChangeAspect="1"/>
          </p:cNvPicPr>
          <p:nvPr/>
        </p:nvPicPr>
        <p:blipFill>
          <a:blip r:embed="rId14"/>
          <a:stretch>
            <a:fillRect/>
          </a:stretch>
        </p:blipFill>
        <p:spPr>
          <a:xfrm>
            <a:off x="8048715" y="2869249"/>
            <a:ext cx="644492" cy="181459"/>
          </a:xfrm>
          <a:prstGeom prst="rect">
            <a:avLst/>
          </a:prstGeom>
        </p:spPr>
      </p:pic>
      <p:pic>
        <p:nvPicPr>
          <p:cNvPr id="54" name="图片 53">
            <a:extLst>
              <a:ext uri="{FF2B5EF4-FFF2-40B4-BE49-F238E27FC236}">
                <a16:creationId xmlns:a16="http://schemas.microsoft.com/office/drawing/2014/main" id="{459C9A6A-51E9-CED3-9F1A-DE3D16546D9F}"/>
              </a:ext>
            </a:extLst>
          </p:cNvPr>
          <p:cNvPicPr>
            <a:picLocks noChangeAspect="1"/>
          </p:cNvPicPr>
          <p:nvPr/>
        </p:nvPicPr>
        <p:blipFill>
          <a:blip r:embed="rId15"/>
          <a:stretch>
            <a:fillRect/>
          </a:stretch>
        </p:blipFill>
        <p:spPr>
          <a:xfrm>
            <a:off x="4354584" y="4646573"/>
            <a:ext cx="1435651" cy="1545362"/>
          </a:xfrm>
          <a:prstGeom prst="rect">
            <a:avLst/>
          </a:prstGeom>
        </p:spPr>
      </p:pic>
      <p:pic>
        <p:nvPicPr>
          <p:cNvPr id="56" name="图片 55">
            <a:extLst>
              <a:ext uri="{FF2B5EF4-FFF2-40B4-BE49-F238E27FC236}">
                <a16:creationId xmlns:a16="http://schemas.microsoft.com/office/drawing/2014/main" id="{62713213-7097-949B-15F1-3A3827E76EC2}"/>
              </a:ext>
            </a:extLst>
          </p:cNvPr>
          <p:cNvPicPr>
            <a:picLocks noChangeAspect="1"/>
          </p:cNvPicPr>
          <p:nvPr/>
        </p:nvPicPr>
        <p:blipFill>
          <a:blip r:embed="rId16"/>
          <a:stretch>
            <a:fillRect/>
          </a:stretch>
        </p:blipFill>
        <p:spPr>
          <a:xfrm>
            <a:off x="4831019" y="4517810"/>
            <a:ext cx="556258" cy="199906"/>
          </a:xfrm>
          <a:prstGeom prst="rect">
            <a:avLst/>
          </a:prstGeom>
        </p:spPr>
      </p:pic>
      <p:pic>
        <p:nvPicPr>
          <p:cNvPr id="58" name="图片 57">
            <a:extLst>
              <a:ext uri="{FF2B5EF4-FFF2-40B4-BE49-F238E27FC236}">
                <a16:creationId xmlns:a16="http://schemas.microsoft.com/office/drawing/2014/main" id="{358DB0E1-352B-732B-A79E-1CC658798665}"/>
              </a:ext>
            </a:extLst>
          </p:cNvPr>
          <p:cNvPicPr>
            <a:picLocks noChangeAspect="1"/>
          </p:cNvPicPr>
          <p:nvPr/>
        </p:nvPicPr>
        <p:blipFill>
          <a:blip r:embed="rId17"/>
          <a:stretch>
            <a:fillRect/>
          </a:stretch>
        </p:blipFill>
        <p:spPr>
          <a:xfrm>
            <a:off x="5983831" y="4644974"/>
            <a:ext cx="1422497" cy="1469392"/>
          </a:xfrm>
          <a:prstGeom prst="rect">
            <a:avLst/>
          </a:prstGeom>
        </p:spPr>
      </p:pic>
      <p:pic>
        <p:nvPicPr>
          <p:cNvPr id="60" name="图片 59">
            <a:extLst>
              <a:ext uri="{FF2B5EF4-FFF2-40B4-BE49-F238E27FC236}">
                <a16:creationId xmlns:a16="http://schemas.microsoft.com/office/drawing/2014/main" id="{1EB945CE-0913-3DCD-0B52-37B5749C2B07}"/>
              </a:ext>
            </a:extLst>
          </p:cNvPr>
          <p:cNvPicPr>
            <a:picLocks noChangeAspect="1"/>
          </p:cNvPicPr>
          <p:nvPr/>
        </p:nvPicPr>
        <p:blipFill>
          <a:blip r:embed="rId18"/>
          <a:stretch>
            <a:fillRect/>
          </a:stretch>
        </p:blipFill>
        <p:spPr>
          <a:xfrm>
            <a:off x="6553257" y="4508037"/>
            <a:ext cx="304206" cy="199907"/>
          </a:xfrm>
          <a:prstGeom prst="rect">
            <a:avLst/>
          </a:prstGeom>
        </p:spPr>
      </p:pic>
      <p:pic>
        <p:nvPicPr>
          <p:cNvPr id="62" name="图片 61">
            <a:extLst>
              <a:ext uri="{FF2B5EF4-FFF2-40B4-BE49-F238E27FC236}">
                <a16:creationId xmlns:a16="http://schemas.microsoft.com/office/drawing/2014/main" id="{54A70AC2-B15E-E27B-C058-6DBAE75D3B1C}"/>
              </a:ext>
            </a:extLst>
          </p:cNvPr>
          <p:cNvPicPr>
            <a:picLocks noChangeAspect="1"/>
          </p:cNvPicPr>
          <p:nvPr/>
        </p:nvPicPr>
        <p:blipFill>
          <a:blip r:embed="rId19"/>
          <a:stretch>
            <a:fillRect/>
          </a:stretch>
        </p:blipFill>
        <p:spPr>
          <a:xfrm>
            <a:off x="6851763" y="4499542"/>
            <a:ext cx="173961" cy="200055"/>
          </a:xfrm>
          <a:prstGeom prst="rect">
            <a:avLst/>
          </a:prstGeom>
        </p:spPr>
      </p:pic>
      <p:pic>
        <p:nvPicPr>
          <p:cNvPr id="64" name="图片 63">
            <a:extLst>
              <a:ext uri="{FF2B5EF4-FFF2-40B4-BE49-F238E27FC236}">
                <a16:creationId xmlns:a16="http://schemas.microsoft.com/office/drawing/2014/main" id="{8CED3853-8892-22B5-AD98-183C8C0EE0FB}"/>
              </a:ext>
            </a:extLst>
          </p:cNvPr>
          <p:cNvPicPr>
            <a:picLocks noChangeAspect="1"/>
          </p:cNvPicPr>
          <p:nvPr/>
        </p:nvPicPr>
        <p:blipFill>
          <a:blip r:embed="rId20"/>
          <a:srcRect l="1208"/>
          <a:stretch>
            <a:fillRect/>
          </a:stretch>
        </p:blipFill>
        <p:spPr>
          <a:xfrm>
            <a:off x="7531941" y="4635201"/>
            <a:ext cx="1438750" cy="1487660"/>
          </a:xfrm>
          <a:prstGeom prst="rect">
            <a:avLst/>
          </a:prstGeom>
        </p:spPr>
      </p:pic>
      <p:pic>
        <p:nvPicPr>
          <p:cNvPr id="66" name="图片 65">
            <a:extLst>
              <a:ext uri="{FF2B5EF4-FFF2-40B4-BE49-F238E27FC236}">
                <a16:creationId xmlns:a16="http://schemas.microsoft.com/office/drawing/2014/main" id="{8E3526AC-A948-CE99-2B5F-25AABD7CE0A9}"/>
              </a:ext>
            </a:extLst>
          </p:cNvPr>
          <p:cNvPicPr>
            <a:picLocks noChangeAspect="1"/>
          </p:cNvPicPr>
          <p:nvPr/>
        </p:nvPicPr>
        <p:blipFill>
          <a:blip r:embed="rId21"/>
          <a:stretch>
            <a:fillRect/>
          </a:stretch>
        </p:blipFill>
        <p:spPr>
          <a:xfrm>
            <a:off x="7921885" y="4508037"/>
            <a:ext cx="717140" cy="201149"/>
          </a:xfrm>
          <a:prstGeom prst="rect">
            <a:avLst/>
          </a:prstGeom>
        </p:spPr>
      </p:pic>
      <p:pic>
        <p:nvPicPr>
          <p:cNvPr id="68" name="图片 67">
            <a:extLst>
              <a:ext uri="{FF2B5EF4-FFF2-40B4-BE49-F238E27FC236}">
                <a16:creationId xmlns:a16="http://schemas.microsoft.com/office/drawing/2014/main" id="{1F1E0C2B-7A6C-DA7C-9C4F-42B0074B69CA}"/>
              </a:ext>
            </a:extLst>
          </p:cNvPr>
          <p:cNvPicPr>
            <a:picLocks noChangeAspect="1"/>
          </p:cNvPicPr>
          <p:nvPr/>
        </p:nvPicPr>
        <p:blipFill>
          <a:blip r:embed="rId22"/>
          <a:stretch>
            <a:fillRect/>
          </a:stretch>
        </p:blipFill>
        <p:spPr>
          <a:xfrm>
            <a:off x="4332349" y="1266196"/>
            <a:ext cx="1435651" cy="1528875"/>
          </a:xfrm>
          <a:prstGeom prst="rect">
            <a:avLst/>
          </a:prstGeom>
        </p:spPr>
      </p:pic>
      <p:pic>
        <p:nvPicPr>
          <p:cNvPr id="40" name="图片 39">
            <a:extLst>
              <a:ext uri="{FF2B5EF4-FFF2-40B4-BE49-F238E27FC236}">
                <a16:creationId xmlns:a16="http://schemas.microsoft.com/office/drawing/2014/main" id="{01D7F6A4-C870-946E-D0AE-C78E0AAB5C40}"/>
              </a:ext>
            </a:extLst>
          </p:cNvPr>
          <p:cNvPicPr>
            <a:picLocks noChangeAspect="1"/>
          </p:cNvPicPr>
          <p:nvPr/>
        </p:nvPicPr>
        <p:blipFill>
          <a:blip r:embed="rId23"/>
          <a:stretch>
            <a:fillRect/>
          </a:stretch>
        </p:blipFill>
        <p:spPr>
          <a:xfrm>
            <a:off x="5164912" y="885641"/>
            <a:ext cx="500048" cy="225374"/>
          </a:xfrm>
          <a:prstGeom prst="rect">
            <a:avLst/>
          </a:prstGeom>
        </p:spPr>
      </p:pic>
      <p:pic>
        <p:nvPicPr>
          <p:cNvPr id="70" name="图片 69">
            <a:extLst>
              <a:ext uri="{FF2B5EF4-FFF2-40B4-BE49-F238E27FC236}">
                <a16:creationId xmlns:a16="http://schemas.microsoft.com/office/drawing/2014/main" id="{BEE02F60-E322-4700-48AD-7CAB0F18A514}"/>
              </a:ext>
            </a:extLst>
          </p:cNvPr>
          <p:cNvPicPr>
            <a:picLocks noChangeAspect="1"/>
          </p:cNvPicPr>
          <p:nvPr/>
        </p:nvPicPr>
        <p:blipFill>
          <a:blip r:embed="rId24"/>
          <a:stretch>
            <a:fillRect/>
          </a:stretch>
        </p:blipFill>
        <p:spPr>
          <a:xfrm>
            <a:off x="4675124" y="1124594"/>
            <a:ext cx="251146" cy="223241"/>
          </a:xfrm>
          <a:prstGeom prst="rect">
            <a:avLst/>
          </a:prstGeom>
        </p:spPr>
      </p:pic>
      <p:pic>
        <p:nvPicPr>
          <p:cNvPr id="72" name="图片 71">
            <a:extLst>
              <a:ext uri="{FF2B5EF4-FFF2-40B4-BE49-F238E27FC236}">
                <a16:creationId xmlns:a16="http://schemas.microsoft.com/office/drawing/2014/main" id="{1D974B5B-98A9-F7FF-43E0-FE3ACC07CC2F}"/>
              </a:ext>
            </a:extLst>
          </p:cNvPr>
          <p:cNvPicPr>
            <a:picLocks noChangeAspect="1"/>
          </p:cNvPicPr>
          <p:nvPr/>
        </p:nvPicPr>
        <p:blipFill>
          <a:blip r:embed="rId25"/>
          <a:stretch>
            <a:fillRect/>
          </a:stretch>
        </p:blipFill>
        <p:spPr>
          <a:xfrm>
            <a:off x="4306557" y="2969922"/>
            <a:ext cx="1469395" cy="1547888"/>
          </a:xfrm>
          <a:prstGeom prst="rect">
            <a:avLst/>
          </a:prstGeom>
        </p:spPr>
      </p:pic>
      <p:pic>
        <p:nvPicPr>
          <p:cNvPr id="48" name="图片 47">
            <a:extLst>
              <a:ext uri="{FF2B5EF4-FFF2-40B4-BE49-F238E27FC236}">
                <a16:creationId xmlns:a16="http://schemas.microsoft.com/office/drawing/2014/main" id="{FB7BC470-7D08-01BB-E177-48453897F311}"/>
              </a:ext>
            </a:extLst>
          </p:cNvPr>
          <p:cNvPicPr>
            <a:picLocks noChangeAspect="1"/>
          </p:cNvPicPr>
          <p:nvPr/>
        </p:nvPicPr>
        <p:blipFill>
          <a:blip r:embed="rId26"/>
          <a:stretch>
            <a:fillRect/>
          </a:stretch>
        </p:blipFill>
        <p:spPr>
          <a:xfrm>
            <a:off x="5514592" y="2736531"/>
            <a:ext cx="551286" cy="245844"/>
          </a:xfrm>
          <a:prstGeom prst="rect">
            <a:avLst/>
          </a:prstGeom>
        </p:spPr>
      </p:pic>
      <p:pic>
        <p:nvPicPr>
          <p:cNvPr id="73" name="图片 72">
            <a:extLst>
              <a:ext uri="{FF2B5EF4-FFF2-40B4-BE49-F238E27FC236}">
                <a16:creationId xmlns:a16="http://schemas.microsoft.com/office/drawing/2014/main" id="{7D19C67A-94E6-5696-8DCE-217D33C136E7}"/>
              </a:ext>
            </a:extLst>
          </p:cNvPr>
          <p:cNvPicPr>
            <a:picLocks noChangeAspect="1"/>
          </p:cNvPicPr>
          <p:nvPr/>
        </p:nvPicPr>
        <p:blipFill>
          <a:blip r:embed="rId24"/>
          <a:stretch>
            <a:fillRect/>
          </a:stretch>
        </p:blipFill>
        <p:spPr>
          <a:xfrm>
            <a:off x="4645238" y="2818514"/>
            <a:ext cx="251146" cy="223241"/>
          </a:xfrm>
          <a:prstGeom prst="rect">
            <a:avLst/>
          </a:prstGeom>
        </p:spPr>
      </p:pic>
      <p:pic>
        <p:nvPicPr>
          <p:cNvPr id="5" name="图片 4" descr="一群不同颜色的风筝&#10;&#10;AI 生成的内容可能不正确。">
            <a:extLst>
              <a:ext uri="{FF2B5EF4-FFF2-40B4-BE49-F238E27FC236}">
                <a16:creationId xmlns:a16="http://schemas.microsoft.com/office/drawing/2014/main" id="{B6A999CC-8873-702E-CB75-D92EC335899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4698" y="1266196"/>
            <a:ext cx="2265712" cy="1361903"/>
          </a:xfrm>
          <a:prstGeom prst="rect">
            <a:avLst/>
          </a:prstGeom>
        </p:spPr>
      </p:pic>
      <p:sp>
        <p:nvSpPr>
          <p:cNvPr id="7" name="矩形 6">
            <a:extLst>
              <a:ext uri="{FF2B5EF4-FFF2-40B4-BE49-F238E27FC236}">
                <a16:creationId xmlns:a16="http://schemas.microsoft.com/office/drawing/2014/main" id="{E685B8E7-099E-BDCE-B7EA-63C1051C77A1}"/>
              </a:ext>
            </a:extLst>
          </p:cNvPr>
          <p:cNvSpPr/>
          <p:nvPr/>
        </p:nvSpPr>
        <p:spPr>
          <a:xfrm>
            <a:off x="2775799"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AC6BCE9-B335-4C54-4D37-0397E877574C}"/>
              </a:ext>
            </a:extLst>
          </p:cNvPr>
          <p:cNvSpPr/>
          <p:nvPr/>
        </p:nvSpPr>
        <p:spPr>
          <a:xfrm>
            <a:off x="4251977" y="2840739"/>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19CC503-1FC0-205E-A0C0-900B0906980C}"/>
              </a:ext>
            </a:extLst>
          </p:cNvPr>
          <p:cNvSpPr/>
          <p:nvPr/>
        </p:nvSpPr>
        <p:spPr>
          <a:xfrm>
            <a:off x="5955079" y="4526305"/>
            <a:ext cx="1480000" cy="16945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pic>
        <p:nvPicPr>
          <p:cNvPr id="13" name="图片 12" descr="文本&#10;&#10;AI 生成的内容可能不正确。">
            <a:extLst>
              <a:ext uri="{FF2B5EF4-FFF2-40B4-BE49-F238E27FC236}">
                <a16:creationId xmlns:a16="http://schemas.microsoft.com/office/drawing/2014/main" id="{157972F7-BBEB-CA81-1BE9-11DE3CD283F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94954" y="4829879"/>
            <a:ext cx="3575729" cy="1137732"/>
          </a:xfrm>
          <a:prstGeom prst="rect">
            <a:avLst/>
          </a:prstGeom>
        </p:spPr>
      </p:pic>
      <p:sp>
        <p:nvSpPr>
          <p:cNvPr id="14" name="灯片编号占位符 1">
            <a:extLst>
              <a:ext uri="{FF2B5EF4-FFF2-40B4-BE49-F238E27FC236}">
                <a16:creationId xmlns:a16="http://schemas.microsoft.com/office/drawing/2014/main" id="{DD390131-DF30-9A56-B7DC-098731568210}"/>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77</a:t>
            </a:fld>
            <a:endParaRPr lang="zh-CN" altLang="en-US" dirty="0"/>
          </a:p>
        </p:txBody>
      </p:sp>
      <p:sp>
        <p:nvSpPr>
          <p:cNvPr id="15" name="文本框 14">
            <a:extLst>
              <a:ext uri="{FF2B5EF4-FFF2-40B4-BE49-F238E27FC236}">
                <a16:creationId xmlns:a16="http://schemas.microsoft.com/office/drawing/2014/main" id="{5E0DF1FB-5E60-EAAE-E42E-B550E999B388}"/>
              </a:ext>
            </a:extLst>
          </p:cNvPr>
          <p:cNvSpPr txBox="1"/>
          <p:nvPr/>
        </p:nvSpPr>
        <p:spPr>
          <a:xfrm>
            <a:off x="150723" y="3083974"/>
            <a:ext cx="2581101" cy="1477328"/>
          </a:xfrm>
          <a:prstGeom prst="rect">
            <a:avLst/>
          </a:prstGeom>
          <a:noFill/>
        </p:spPr>
        <p:txBody>
          <a:bodyPr wrap="square" rtlCol="0">
            <a:spAutoFit/>
          </a:bodyPr>
          <a:lstStyle/>
          <a:p>
            <a:r>
              <a:rPr lang="en-US" altLang="zh-CN" dirty="0">
                <a:solidFill>
                  <a:srgbClr val="FF0000"/>
                </a:solidFill>
              </a:rPr>
              <a:t>The length of the curved segment affects parameter values and may influence classification results.</a:t>
            </a:r>
            <a:endParaRPr kumimoji="1" lang="zh-CN" altLang="en-US" dirty="0">
              <a:solidFill>
                <a:srgbClr val="FF0000"/>
              </a:solidFill>
            </a:endParaRPr>
          </a:p>
        </p:txBody>
      </p:sp>
    </p:spTree>
    <p:extLst>
      <p:ext uri="{BB962C8B-B14F-4D97-AF65-F5344CB8AC3E}">
        <p14:creationId xmlns:p14="http://schemas.microsoft.com/office/powerpoint/2010/main" val="4171575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EA0E6C-DA2D-F877-B4B9-5E192AA7439A}"/>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D094C4-C4A1-191C-C85B-0062B4B6AE99}"/>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78</a:t>
            </a:fld>
            <a:endParaRPr lang="zh-CN" altLang="en-US"/>
          </a:p>
        </p:txBody>
      </p:sp>
      <p:sp>
        <p:nvSpPr>
          <p:cNvPr id="7" name="文本框 6">
            <a:extLst>
              <a:ext uri="{FF2B5EF4-FFF2-40B4-BE49-F238E27FC236}">
                <a16:creationId xmlns:a16="http://schemas.microsoft.com/office/drawing/2014/main" id="{55FF8189-DD14-8B13-63FF-0BAC6F0E3CD2}"/>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sp>
        <p:nvSpPr>
          <p:cNvPr id="3" name="文本框 2">
            <a:extLst>
              <a:ext uri="{FF2B5EF4-FFF2-40B4-BE49-F238E27FC236}">
                <a16:creationId xmlns:a16="http://schemas.microsoft.com/office/drawing/2014/main" id="{7D8E113C-8980-36E6-F685-C547F750F79F}"/>
              </a:ext>
            </a:extLst>
          </p:cNvPr>
          <p:cNvSpPr txBox="1"/>
          <p:nvPr/>
        </p:nvSpPr>
        <p:spPr>
          <a:xfrm>
            <a:off x="182880" y="867018"/>
            <a:ext cx="8961120" cy="1353960"/>
          </a:xfrm>
          <a:prstGeom prst="rect">
            <a:avLst/>
          </a:prstGeom>
          <a:noFill/>
        </p:spPr>
        <p:txBody>
          <a:bodyPr wrap="square" rtlCol="0">
            <a:spAutoFit/>
          </a:bodyPr>
          <a:lstStyle/>
          <a:p>
            <a:pPr>
              <a:lnSpc>
                <a:spcPct val="150000"/>
              </a:lnSpc>
            </a:pPr>
            <a:r>
              <a:rPr kumimoji="1" lang="en-US" altLang="zh-CN" sz="1400" dirty="0"/>
              <a:t>Using the </a:t>
            </a:r>
            <a:r>
              <a:rPr kumimoji="1" lang="en-US" altLang="zh-CN" sz="1400" dirty="0" err="1"/>
              <a:t>tPCA</a:t>
            </a:r>
            <a:r>
              <a:rPr kumimoji="1" lang="en-US" altLang="zh-CN" sz="1400" dirty="0"/>
              <a:t> dataset provided by Chen, we analyzed the classification results of Feng, Liang, and </a:t>
            </a:r>
            <a:r>
              <a:rPr kumimoji="1" lang="en-US" altLang="zh-CN" sz="1400" dirty="0" err="1"/>
              <a:t>Uezono</a:t>
            </a:r>
            <a:r>
              <a:rPr kumimoji="1" lang="en-US" altLang="zh-CN" sz="1400" dirty="0"/>
              <a:t>.</a:t>
            </a:r>
          </a:p>
          <a:p>
            <a:pPr marL="285750" indent="-285750">
              <a:lnSpc>
                <a:spcPct val="150000"/>
              </a:lnSpc>
              <a:buFont typeface="Arial" panose="020B0604020202020204" pitchFamily="34" charset="0"/>
              <a:buChar char="•"/>
            </a:pPr>
            <a:r>
              <a:rPr kumimoji="1" lang="en-US" altLang="zh-CN" sz="1400" dirty="0"/>
              <a:t>Focus 1: Distribution of U/V/C/S categories across PC1–PC5 under different classification methods.</a:t>
            </a:r>
          </a:p>
          <a:p>
            <a:pPr marL="285750" indent="-285750">
              <a:lnSpc>
                <a:spcPct val="150000"/>
              </a:lnSpc>
              <a:buFont typeface="Arial" panose="020B0604020202020204" pitchFamily="34" charset="0"/>
              <a:buChar char="•"/>
            </a:pPr>
            <a:r>
              <a:rPr kumimoji="1" lang="en-US" altLang="zh-CN" sz="1400" dirty="0"/>
              <a:t>Focus 2: Intra-class compactness and dispersion (measured by mean distance and standard deviation), as well as inter-class distances to evaluate the separability of different classification methods.</a:t>
            </a:r>
            <a:endParaRPr kumimoji="1" lang="zh-CN" altLang="en-US" sz="1400" dirty="0"/>
          </a:p>
        </p:txBody>
      </p:sp>
      <p:pic>
        <p:nvPicPr>
          <p:cNvPr id="5" name="图片 4">
            <a:extLst>
              <a:ext uri="{FF2B5EF4-FFF2-40B4-BE49-F238E27FC236}">
                <a16:creationId xmlns:a16="http://schemas.microsoft.com/office/drawing/2014/main" id="{CE0BD3AE-C1B8-F007-3091-48B1315827A3}"/>
              </a:ext>
            </a:extLst>
          </p:cNvPr>
          <p:cNvPicPr>
            <a:picLocks noChangeAspect="1"/>
          </p:cNvPicPr>
          <p:nvPr/>
        </p:nvPicPr>
        <p:blipFill>
          <a:blip r:embed="rId3"/>
          <a:stretch>
            <a:fillRect/>
          </a:stretch>
        </p:blipFill>
        <p:spPr>
          <a:xfrm>
            <a:off x="1327112" y="2412153"/>
            <a:ext cx="4708006" cy="1480042"/>
          </a:xfrm>
          <a:prstGeom prst="rect">
            <a:avLst/>
          </a:prstGeom>
        </p:spPr>
      </p:pic>
      <p:pic>
        <p:nvPicPr>
          <p:cNvPr id="8" name="图片 7">
            <a:extLst>
              <a:ext uri="{FF2B5EF4-FFF2-40B4-BE49-F238E27FC236}">
                <a16:creationId xmlns:a16="http://schemas.microsoft.com/office/drawing/2014/main" id="{8D8ABA85-0069-E473-E14D-C3C8525C2B0E}"/>
              </a:ext>
            </a:extLst>
          </p:cNvPr>
          <p:cNvPicPr>
            <a:picLocks noChangeAspect="1"/>
          </p:cNvPicPr>
          <p:nvPr/>
        </p:nvPicPr>
        <p:blipFill>
          <a:blip r:embed="rId4"/>
          <a:stretch>
            <a:fillRect/>
          </a:stretch>
        </p:blipFill>
        <p:spPr>
          <a:xfrm>
            <a:off x="1385274" y="3948892"/>
            <a:ext cx="4100846" cy="918000"/>
          </a:xfrm>
          <a:prstGeom prst="rect">
            <a:avLst/>
          </a:prstGeom>
        </p:spPr>
      </p:pic>
      <p:pic>
        <p:nvPicPr>
          <p:cNvPr id="10" name="图片 9">
            <a:extLst>
              <a:ext uri="{FF2B5EF4-FFF2-40B4-BE49-F238E27FC236}">
                <a16:creationId xmlns:a16="http://schemas.microsoft.com/office/drawing/2014/main" id="{F67CEB4A-0AD1-5BF2-E55E-BA47E6D5BD48}"/>
              </a:ext>
            </a:extLst>
          </p:cNvPr>
          <p:cNvPicPr>
            <a:picLocks noChangeAspect="1"/>
          </p:cNvPicPr>
          <p:nvPr/>
        </p:nvPicPr>
        <p:blipFill>
          <a:blip r:embed="rId5"/>
          <a:stretch>
            <a:fillRect/>
          </a:stretch>
        </p:blipFill>
        <p:spPr>
          <a:xfrm>
            <a:off x="1395929" y="5025918"/>
            <a:ext cx="4570372" cy="1077400"/>
          </a:xfrm>
          <a:prstGeom prst="rect">
            <a:avLst/>
          </a:prstGeom>
        </p:spPr>
      </p:pic>
      <p:sp>
        <p:nvSpPr>
          <p:cNvPr id="15" name="文本框 14">
            <a:extLst>
              <a:ext uri="{FF2B5EF4-FFF2-40B4-BE49-F238E27FC236}">
                <a16:creationId xmlns:a16="http://schemas.microsoft.com/office/drawing/2014/main" id="{6D3E6ADD-7707-F85E-9E94-797955735174}"/>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Data &amp; Analysis Overview</a:t>
            </a:r>
          </a:p>
        </p:txBody>
      </p:sp>
    </p:spTree>
    <p:extLst>
      <p:ext uri="{BB962C8B-B14F-4D97-AF65-F5344CB8AC3E}">
        <p14:creationId xmlns:p14="http://schemas.microsoft.com/office/powerpoint/2010/main" val="40058264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7D38E3-4874-BD77-3FC6-E4715D1C16F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AEA3E2-6EF9-388C-2EB9-6A6A79D4A1B3}"/>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79</a:t>
            </a:fld>
            <a:endParaRPr lang="zh-CN" altLang="en-US"/>
          </a:p>
        </p:txBody>
      </p:sp>
      <p:sp>
        <p:nvSpPr>
          <p:cNvPr id="7" name="文本框 6">
            <a:extLst>
              <a:ext uri="{FF2B5EF4-FFF2-40B4-BE49-F238E27FC236}">
                <a16:creationId xmlns:a16="http://schemas.microsoft.com/office/drawing/2014/main" id="{0793820A-57C2-4142-2894-51E9AD1EC9FF}"/>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4" name="图片 3">
            <a:extLst>
              <a:ext uri="{FF2B5EF4-FFF2-40B4-BE49-F238E27FC236}">
                <a16:creationId xmlns:a16="http://schemas.microsoft.com/office/drawing/2014/main" id="{12B51729-0F38-2837-CCCD-F857C598E67D}"/>
              </a:ext>
            </a:extLst>
          </p:cNvPr>
          <p:cNvPicPr>
            <a:picLocks noChangeAspect="1"/>
          </p:cNvPicPr>
          <p:nvPr/>
        </p:nvPicPr>
        <p:blipFill>
          <a:blip r:embed="rId3"/>
          <a:stretch>
            <a:fillRect/>
          </a:stretch>
        </p:blipFill>
        <p:spPr>
          <a:xfrm>
            <a:off x="705725" y="905613"/>
            <a:ext cx="7732550" cy="5282094"/>
          </a:xfrm>
          <a:prstGeom prst="rect">
            <a:avLst/>
          </a:prstGeom>
        </p:spPr>
      </p:pic>
      <p:sp>
        <p:nvSpPr>
          <p:cNvPr id="6" name="文本框 5">
            <a:extLst>
              <a:ext uri="{FF2B5EF4-FFF2-40B4-BE49-F238E27FC236}">
                <a16:creationId xmlns:a16="http://schemas.microsoft.com/office/drawing/2014/main" id="{5A30E2F6-C814-D0D1-E45E-239824B78B98}"/>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Comparison of Three Classification Methods in PC1–PC2–PC3</a:t>
            </a:r>
          </a:p>
        </p:txBody>
      </p:sp>
    </p:spTree>
    <p:extLst>
      <p:ext uri="{BB962C8B-B14F-4D97-AF65-F5344CB8AC3E}">
        <p14:creationId xmlns:p14="http://schemas.microsoft.com/office/powerpoint/2010/main" val="279738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88CCB-3547-7F55-A473-87D0767ACFD5}"/>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97A1505B-56CB-F032-70C9-507D868C0281}"/>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Current Challenges and Research Aim </a:t>
            </a:r>
          </a:p>
        </p:txBody>
      </p:sp>
      <p:sp>
        <p:nvSpPr>
          <p:cNvPr id="3" name="文本框 2">
            <a:extLst>
              <a:ext uri="{FF2B5EF4-FFF2-40B4-BE49-F238E27FC236}">
                <a16:creationId xmlns:a16="http://schemas.microsoft.com/office/drawing/2014/main" id="{D0961C34-A9BC-C719-9EC7-7A956628BFC8}"/>
              </a:ext>
            </a:extLst>
          </p:cNvPr>
          <p:cNvSpPr txBox="1"/>
          <p:nvPr/>
        </p:nvSpPr>
        <p:spPr>
          <a:xfrm>
            <a:off x="0" y="0"/>
            <a:ext cx="3956397"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pic>
        <p:nvPicPr>
          <p:cNvPr id="5" name="图片 4" descr="徽标, 图标&#10;&#10;AI 生成的内容可能不正确。">
            <a:extLst>
              <a:ext uri="{FF2B5EF4-FFF2-40B4-BE49-F238E27FC236}">
                <a16:creationId xmlns:a16="http://schemas.microsoft.com/office/drawing/2014/main" id="{0DDB4CC0-46D3-E858-65F2-73769B5A194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33046" y="1086637"/>
            <a:ext cx="945900" cy="945900"/>
          </a:xfrm>
          <a:prstGeom prst="rect">
            <a:avLst/>
          </a:prstGeom>
        </p:spPr>
      </p:pic>
      <p:pic>
        <p:nvPicPr>
          <p:cNvPr id="7" name="图片 6" descr="形状, 箭头&#10;&#10;AI 生成的内容可能不正确。">
            <a:extLst>
              <a:ext uri="{FF2B5EF4-FFF2-40B4-BE49-F238E27FC236}">
                <a16:creationId xmlns:a16="http://schemas.microsoft.com/office/drawing/2014/main" id="{0D1E25D3-6923-4696-2220-32C461F2A7E3}"/>
              </a:ext>
            </a:extLst>
          </p:cNvPr>
          <p:cNvPicPr>
            <a:picLocks noChangeAspect="1"/>
          </p:cNvPicPr>
          <p:nvPr/>
        </p:nvPicPr>
        <p:blipFill>
          <a:blip r:embed="rId5">
            <a:extLst>
              <a:ext uri="{28A0092B-C50C-407E-A947-70E740481C1C}">
                <a14:useLocalDpi xmlns:a14="http://schemas.microsoft.com/office/drawing/2010/main" val="0"/>
              </a:ext>
            </a:extLst>
          </a:blip>
          <a:srcRect b="21153"/>
          <a:stretch>
            <a:fillRect/>
          </a:stretch>
        </p:blipFill>
        <p:spPr>
          <a:xfrm>
            <a:off x="7353262" y="2819933"/>
            <a:ext cx="1322898" cy="1043064"/>
          </a:xfrm>
          <a:prstGeom prst="rect">
            <a:avLst/>
          </a:prstGeom>
        </p:spPr>
      </p:pic>
      <p:pic>
        <p:nvPicPr>
          <p:cNvPr id="11" name="图片 10" descr="形状&#10;&#10;AI 生成的内容可能不正确。">
            <a:extLst>
              <a:ext uri="{FF2B5EF4-FFF2-40B4-BE49-F238E27FC236}">
                <a16:creationId xmlns:a16="http://schemas.microsoft.com/office/drawing/2014/main" id="{5C11C750-C170-79A7-6DE1-05BADB195284}"/>
              </a:ext>
            </a:extLst>
          </p:cNvPr>
          <p:cNvPicPr>
            <a:picLocks noChangeAspect="1"/>
          </p:cNvPicPr>
          <p:nvPr/>
        </p:nvPicPr>
        <p:blipFill>
          <a:blip r:embed="rId6">
            <a:extLst>
              <a:ext uri="{28A0092B-C50C-407E-A947-70E740481C1C}">
                <a14:useLocalDpi xmlns:a14="http://schemas.microsoft.com/office/drawing/2010/main" val="0"/>
              </a:ext>
            </a:extLst>
          </a:blip>
          <a:srcRect r="33763"/>
          <a:stretch>
            <a:fillRect/>
          </a:stretch>
        </p:blipFill>
        <p:spPr>
          <a:xfrm>
            <a:off x="8485571" y="3237033"/>
            <a:ext cx="456155" cy="688676"/>
          </a:xfrm>
          <a:prstGeom prst="rect">
            <a:avLst/>
          </a:prstGeom>
        </p:spPr>
      </p:pic>
      <p:sp>
        <p:nvSpPr>
          <p:cNvPr id="12" name="思想气泡: 云 11">
            <a:extLst>
              <a:ext uri="{FF2B5EF4-FFF2-40B4-BE49-F238E27FC236}">
                <a16:creationId xmlns:a16="http://schemas.microsoft.com/office/drawing/2014/main" id="{08DA873F-61C4-6CF4-80B9-30DC1E5322DD}"/>
              </a:ext>
            </a:extLst>
          </p:cNvPr>
          <p:cNvSpPr/>
          <p:nvPr/>
        </p:nvSpPr>
        <p:spPr>
          <a:xfrm>
            <a:off x="940741" y="901983"/>
            <a:ext cx="476410" cy="284309"/>
          </a:xfrm>
          <a:prstGeom prst="cloudCallout">
            <a:avLst>
              <a:gd name="adj1" fmla="val -40188"/>
              <a:gd name="adj2" fmla="val 108446"/>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3" name="思想气泡: 云 12">
            <a:extLst>
              <a:ext uri="{FF2B5EF4-FFF2-40B4-BE49-F238E27FC236}">
                <a16:creationId xmlns:a16="http://schemas.microsoft.com/office/drawing/2014/main" id="{BC73DB62-DA54-6595-D6F0-79421E5B3F92}"/>
              </a:ext>
            </a:extLst>
          </p:cNvPr>
          <p:cNvSpPr/>
          <p:nvPr/>
        </p:nvSpPr>
        <p:spPr>
          <a:xfrm>
            <a:off x="7115057" y="2634451"/>
            <a:ext cx="476410" cy="284309"/>
          </a:xfrm>
          <a:prstGeom prst="cloudCallout">
            <a:avLst>
              <a:gd name="adj1" fmla="val 59812"/>
              <a:gd name="adj2" fmla="val 86824"/>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5" name="对话气泡: 圆角矩形 14">
            <a:extLst>
              <a:ext uri="{FF2B5EF4-FFF2-40B4-BE49-F238E27FC236}">
                <a16:creationId xmlns:a16="http://schemas.microsoft.com/office/drawing/2014/main" id="{36EB4863-2003-61A1-F73C-EA89355BC2C5}"/>
              </a:ext>
            </a:extLst>
          </p:cNvPr>
          <p:cNvSpPr/>
          <p:nvPr/>
        </p:nvSpPr>
        <p:spPr>
          <a:xfrm>
            <a:off x="1810964" y="1081317"/>
            <a:ext cx="7055085" cy="776979"/>
          </a:xfrm>
          <a:prstGeom prst="wedgeRoundRectCallout">
            <a:avLst>
              <a:gd name="adj1" fmla="val -55417"/>
              <a:gd name="adj2" fmla="val 19975"/>
              <a:gd name="adj3" fmla="val 16667"/>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7" name="对话气泡: 圆角矩形 16">
            <a:extLst>
              <a:ext uri="{FF2B5EF4-FFF2-40B4-BE49-F238E27FC236}">
                <a16:creationId xmlns:a16="http://schemas.microsoft.com/office/drawing/2014/main" id="{C0C1F062-491A-20F7-4A09-0921839C20C6}"/>
              </a:ext>
            </a:extLst>
          </p:cNvPr>
          <p:cNvSpPr/>
          <p:nvPr/>
        </p:nvSpPr>
        <p:spPr>
          <a:xfrm>
            <a:off x="467840" y="2111974"/>
            <a:ext cx="6186370" cy="1043065"/>
          </a:xfrm>
          <a:prstGeom prst="wedgeRoundRectCallout">
            <a:avLst>
              <a:gd name="adj1" fmla="val 55144"/>
              <a:gd name="adj2" fmla="val 46128"/>
              <a:gd name="adj3" fmla="val 16667"/>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对话气泡: 圆角矩形 18">
            <a:extLst>
              <a:ext uri="{FF2B5EF4-FFF2-40B4-BE49-F238E27FC236}">
                <a16:creationId xmlns:a16="http://schemas.microsoft.com/office/drawing/2014/main" id="{CB6AB9BF-3B3C-E6FF-23B6-E825C22CBB9F}"/>
              </a:ext>
            </a:extLst>
          </p:cNvPr>
          <p:cNvSpPr/>
          <p:nvPr/>
        </p:nvSpPr>
        <p:spPr>
          <a:xfrm>
            <a:off x="233046" y="3350187"/>
            <a:ext cx="6421164" cy="888666"/>
          </a:xfrm>
          <a:prstGeom prst="wedgeRoundRectCallout">
            <a:avLst>
              <a:gd name="adj1" fmla="val 57517"/>
              <a:gd name="adj2" fmla="val -33964"/>
              <a:gd name="adj3" fmla="val 16667"/>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B20390E-0BE4-488E-E2D1-6817F6DFA698}"/>
              </a:ext>
            </a:extLst>
          </p:cNvPr>
          <p:cNvSpPr/>
          <p:nvPr/>
        </p:nvSpPr>
        <p:spPr>
          <a:xfrm>
            <a:off x="342900" y="4601481"/>
            <a:ext cx="8523149" cy="1489640"/>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88C41DD-8408-E0D8-EA5B-B2FD3BA77727}"/>
              </a:ext>
            </a:extLst>
          </p:cNvPr>
          <p:cNvSpPr txBox="1"/>
          <p:nvPr/>
        </p:nvSpPr>
        <p:spPr>
          <a:xfrm>
            <a:off x="2007069" y="1152886"/>
            <a:ext cx="6828209" cy="584775"/>
          </a:xfrm>
          <a:prstGeom prst="rect">
            <a:avLst/>
          </a:prstGeom>
          <a:noFill/>
        </p:spPr>
        <p:txBody>
          <a:bodyPr wrap="square" rtlCol="0">
            <a:spAutoFit/>
          </a:bodyPr>
          <a:lstStyle/>
          <a:p>
            <a:r>
              <a:rPr lang="en-US" altLang="zh-CN" sz="1600" b="1" dirty="0">
                <a:solidFill>
                  <a:schemeClr val="tx2">
                    <a:lumMod val="90000"/>
                    <a:lumOff val="10000"/>
                  </a:schemeClr>
                </a:solidFill>
              </a:rPr>
              <a:t>Is shape classification too subjective? Could an </a:t>
            </a:r>
            <a:r>
              <a:rPr lang="en-US" altLang="zh-CN" sz="1600" b="1" u="sng" dirty="0">
                <a:solidFill>
                  <a:schemeClr val="tx2">
                    <a:lumMod val="90000"/>
                    <a:lumOff val="10000"/>
                  </a:schemeClr>
                </a:solidFill>
              </a:rPr>
              <a:t>objective classification</a:t>
            </a:r>
            <a:r>
              <a:rPr lang="en-US" altLang="zh-CN" sz="1600" b="1" dirty="0">
                <a:solidFill>
                  <a:schemeClr val="tx2">
                    <a:lumMod val="90000"/>
                    <a:lumOff val="10000"/>
                  </a:schemeClr>
                </a:solidFill>
              </a:rPr>
              <a:t> method be proposed?</a:t>
            </a:r>
            <a:endParaRPr lang="zh-CN" altLang="en-US" sz="1600" b="1" dirty="0">
              <a:solidFill>
                <a:schemeClr val="tx2">
                  <a:lumMod val="90000"/>
                  <a:lumOff val="10000"/>
                </a:schemeClr>
              </a:solidFill>
            </a:endParaRPr>
          </a:p>
        </p:txBody>
      </p:sp>
      <p:sp>
        <p:nvSpPr>
          <p:cNvPr id="22" name="文本框 21">
            <a:extLst>
              <a:ext uri="{FF2B5EF4-FFF2-40B4-BE49-F238E27FC236}">
                <a16:creationId xmlns:a16="http://schemas.microsoft.com/office/drawing/2014/main" id="{37EE099B-D286-D438-D8D3-54F5269F3464}"/>
              </a:ext>
            </a:extLst>
          </p:cNvPr>
          <p:cNvSpPr txBox="1"/>
          <p:nvPr/>
        </p:nvSpPr>
        <p:spPr>
          <a:xfrm>
            <a:off x="705996" y="2203329"/>
            <a:ext cx="5687465" cy="830997"/>
          </a:xfrm>
          <a:prstGeom prst="rect">
            <a:avLst/>
          </a:prstGeom>
          <a:noFill/>
        </p:spPr>
        <p:txBody>
          <a:bodyPr wrap="square" rtlCol="0">
            <a:spAutoFit/>
          </a:bodyPr>
          <a:lstStyle/>
          <a:p>
            <a:pPr algn="just"/>
            <a:r>
              <a:rPr lang="en-US" altLang="zh-CN" sz="1600" b="1" dirty="0">
                <a:solidFill>
                  <a:schemeClr val="accent6">
                    <a:lumMod val="50000"/>
                  </a:schemeClr>
                </a:solidFill>
              </a:rPr>
              <a:t>How can vascular shape be </a:t>
            </a:r>
            <a:r>
              <a:rPr lang="en-US" altLang="zh-CN" sz="1600" b="1" u="sng" dirty="0">
                <a:solidFill>
                  <a:schemeClr val="accent6">
                    <a:lumMod val="50000"/>
                  </a:schemeClr>
                </a:solidFill>
              </a:rPr>
              <a:t>quantitatively characterized </a:t>
            </a:r>
            <a:r>
              <a:rPr lang="en-US" altLang="zh-CN" sz="1600" b="1" dirty="0">
                <a:solidFill>
                  <a:schemeClr val="accent6">
                    <a:lumMod val="50000"/>
                  </a:schemeClr>
                </a:solidFill>
              </a:rPr>
              <a:t>to investigate its relationship with hemodynamics, thereby </a:t>
            </a:r>
            <a:r>
              <a:rPr lang="en-US" altLang="zh-CN" sz="1600" b="1" u="sng" dirty="0">
                <a:solidFill>
                  <a:schemeClr val="accent6">
                    <a:lumMod val="50000"/>
                  </a:schemeClr>
                </a:solidFill>
              </a:rPr>
              <a:t>improving objectivity and reliability </a:t>
            </a:r>
            <a:r>
              <a:rPr lang="en-US" altLang="zh-CN" sz="1600" b="1" dirty="0">
                <a:solidFill>
                  <a:schemeClr val="accent6">
                    <a:lumMod val="50000"/>
                  </a:schemeClr>
                </a:solidFill>
              </a:rPr>
              <a:t>…</a:t>
            </a:r>
            <a:endParaRPr lang="zh-CN" altLang="en-US" sz="1600" b="1" dirty="0">
              <a:solidFill>
                <a:schemeClr val="accent6">
                  <a:lumMod val="50000"/>
                </a:schemeClr>
              </a:solidFill>
            </a:endParaRPr>
          </a:p>
        </p:txBody>
      </p:sp>
      <p:sp>
        <p:nvSpPr>
          <p:cNvPr id="23" name="文本框 22">
            <a:extLst>
              <a:ext uri="{FF2B5EF4-FFF2-40B4-BE49-F238E27FC236}">
                <a16:creationId xmlns:a16="http://schemas.microsoft.com/office/drawing/2014/main" id="{47DA58DC-421C-BA8A-DF4F-DA3371B5F6BF}"/>
              </a:ext>
            </a:extLst>
          </p:cNvPr>
          <p:cNvSpPr txBox="1"/>
          <p:nvPr/>
        </p:nvSpPr>
        <p:spPr>
          <a:xfrm>
            <a:off x="348003" y="3487515"/>
            <a:ext cx="6191250" cy="584775"/>
          </a:xfrm>
          <a:prstGeom prst="rect">
            <a:avLst/>
          </a:prstGeom>
          <a:noFill/>
        </p:spPr>
        <p:txBody>
          <a:bodyPr wrap="square" rtlCol="0">
            <a:spAutoFit/>
          </a:bodyPr>
          <a:lstStyle/>
          <a:p>
            <a:r>
              <a:rPr lang="en-US" altLang="zh-CN" sz="1600" b="1" dirty="0">
                <a:solidFill>
                  <a:schemeClr val="accent2">
                    <a:lumMod val="75000"/>
                  </a:schemeClr>
                </a:solidFill>
              </a:rPr>
              <a:t>In what ways can the </a:t>
            </a:r>
            <a:r>
              <a:rPr lang="en-US" altLang="zh-CN" sz="1600" b="1" u="sng" dirty="0">
                <a:solidFill>
                  <a:schemeClr val="accent2">
                    <a:lumMod val="75000"/>
                  </a:schemeClr>
                </a:solidFill>
              </a:rPr>
              <a:t>relationship between vascular shape and hemodynamic characteristics be quantitatively investigated?</a:t>
            </a:r>
            <a:endParaRPr lang="zh-CN" altLang="en-US" sz="1600" b="1" u="sng" dirty="0">
              <a:solidFill>
                <a:schemeClr val="accent2">
                  <a:lumMod val="75000"/>
                </a:schemeClr>
              </a:solidFill>
            </a:endParaRPr>
          </a:p>
        </p:txBody>
      </p:sp>
      <p:pic>
        <p:nvPicPr>
          <p:cNvPr id="24" name="图片 23" descr="图标&#10;&#10;AI 生成的内容可能不正确。">
            <a:extLst>
              <a:ext uri="{FF2B5EF4-FFF2-40B4-BE49-F238E27FC236}">
                <a16:creationId xmlns:a16="http://schemas.microsoft.com/office/drawing/2014/main" id="{43569AB2-63FB-F6D9-7268-11796D3432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1807" y="4189409"/>
            <a:ext cx="563681" cy="552628"/>
          </a:xfrm>
          <a:prstGeom prst="rect">
            <a:avLst/>
          </a:prstGeom>
        </p:spPr>
      </p:pic>
      <p:sp>
        <p:nvSpPr>
          <p:cNvPr id="25" name="文本框 24">
            <a:extLst>
              <a:ext uri="{FF2B5EF4-FFF2-40B4-BE49-F238E27FC236}">
                <a16:creationId xmlns:a16="http://schemas.microsoft.com/office/drawing/2014/main" id="{2287B352-FC98-AA47-96D9-2916362C5162}"/>
              </a:ext>
            </a:extLst>
          </p:cNvPr>
          <p:cNvSpPr txBox="1"/>
          <p:nvPr/>
        </p:nvSpPr>
        <p:spPr>
          <a:xfrm>
            <a:off x="467840" y="4730993"/>
            <a:ext cx="8330296" cy="132343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Standardized extraction of vascular shape parameters</a:t>
            </a:r>
          </a:p>
          <a:p>
            <a:pPr marL="285750" indent="-285750">
              <a:buFont typeface="Arial" panose="020B0604020202020204" pitchFamily="34" charset="0"/>
              <a:buChar char="•"/>
            </a:pPr>
            <a:r>
              <a:rPr lang="en-US" altLang="zh-CN" sz="2000" dirty="0"/>
              <a:t>Objective Shape Classification Using Geometric Features</a:t>
            </a:r>
          </a:p>
          <a:p>
            <a:pPr marL="285750" indent="-285750">
              <a:buFont typeface="Arial" panose="020B0604020202020204" pitchFamily="34" charset="0"/>
              <a:buChar char="•"/>
            </a:pPr>
            <a:r>
              <a:rPr lang="en-US" altLang="zh-CN" sz="2000" dirty="0"/>
              <a:t>Quantitative comparison between shape parameters and hemodynamic characteristics</a:t>
            </a:r>
            <a:endParaRPr lang="zh-CN" altLang="en-US" sz="2000" dirty="0"/>
          </a:p>
        </p:txBody>
      </p:sp>
      <p:sp>
        <p:nvSpPr>
          <p:cNvPr id="26" name="文本框 25">
            <a:extLst>
              <a:ext uri="{FF2B5EF4-FFF2-40B4-BE49-F238E27FC236}">
                <a16:creationId xmlns:a16="http://schemas.microsoft.com/office/drawing/2014/main" id="{B5A2EE04-7BAA-E896-A661-592FFEA40725}"/>
              </a:ext>
            </a:extLst>
          </p:cNvPr>
          <p:cNvSpPr txBox="1"/>
          <p:nvPr/>
        </p:nvSpPr>
        <p:spPr>
          <a:xfrm>
            <a:off x="7115057" y="4584250"/>
            <a:ext cx="1633524" cy="461665"/>
          </a:xfrm>
          <a:prstGeom prst="rect">
            <a:avLst/>
          </a:prstGeom>
          <a:noFill/>
        </p:spPr>
        <p:txBody>
          <a:bodyPr wrap="none" rtlCol="0">
            <a:spAutoFit/>
          </a:bodyPr>
          <a:lstStyle/>
          <a:p>
            <a:r>
              <a:rPr lang="en-US" altLang="zh-CN" sz="2400" b="1" dirty="0"/>
              <a:t>Key Points</a:t>
            </a:r>
            <a:endParaRPr lang="zh-CN" altLang="en-US" sz="2400" b="1" dirty="0"/>
          </a:p>
        </p:txBody>
      </p:sp>
      <p:sp>
        <p:nvSpPr>
          <p:cNvPr id="4" name="灯片编号占位符 1">
            <a:extLst>
              <a:ext uri="{FF2B5EF4-FFF2-40B4-BE49-F238E27FC236}">
                <a16:creationId xmlns:a16="http://schemas.microsoft.com/office/drawing/2014/main" id="{DCA12BBC-74C4-2A6B-9B61-58B56BA95797}"/>
              </a:ext>
            </a:extLst>
          </p:cNvPr>
          <p:cNvSpPr>
            <a:spLocks noGrp="1"/>
          </p:cNvSpPr>
          <p:nvPr>
            <p:ph type="sldNum" sz="quarter" idx="12"/>
          </p:nvPr>
        </p:nvSpPr>
        <p:spPr>
          <a:xfrm>
            <a:off x="7038136" y="6378653"/>
            <a:ext cx="2057400" cy="365125"/>
          </a:xfrm>
        </p:spPr>
        <p:txBody>
          <a:bodyPr/>
          <a:lstStyle/>
          <a:p>
            <a:fld id="{8D04ACF1-8115-4F2A-BC52-125D9799F304}" type="slidenum">
              <a:rPr lang="zh-CN" altLang="en-US" smtClean="0"/>
              <a:t>8</a:t>
            </a:fld>
            <a:endParaRPr lang="zh-CN" altLang="en-US" dirty="0"/>
          </a:p>
        </p:txBody>
      </p:sp>
    </p:spTree>
    <p:extLst>
      <p:ext uri="{BB962C8B-B14F-4D97-AF65-F5344CB8AC3E}">
        <p14:creationId xmlns:p14="http://schemas.microsoft.com/office/powerpoint/2010/main" val="2700695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716F9ED-0FCB-2EB5-8331-9BBCD653706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BD9418A2-B466-8287-0AFB-3B532F014DFA}"/>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20" name="图片 19">
            <a:extLst>
              <a:ext uri="{FF2B5EF4-FFF2-40B4-BE49-F238E27FC236}">
                <a16:creationId xmlns:a16="http://schemas.microsoft.com/office/drawing/2014/main" id="{24893B73-D048-C1D4-805E-1CD246408097}"/>
              </a:ext>
            </a:extLst>
          </p:cNvPr>
          <p:cNvPicPr>
            <a:picLocks noChangeAspect="1"/>
          </p:cNvPicPr>
          <p:nvPr/>
        </p:nvPicPr>
        <p:blipFill>
          <a:blip r:embed="rId3"/>
          <a:stretch>
            <a:fillRect/>
          </a:stretch>
        </p:blipFill>
        <p:spPr>
          <a:xfrm>
            <a:off x="626223" y="517476"/>
            <a:ext cx="7412877" cy="2414266"/>
          </a:xfrm>
          <a:prstGeom prst="rect">
            <a:avLst/>
          </a:prstGeom>
        </p:spPr>
      </p:pic>
      <p:graphicFrame>
        <p:nvGraphicFramePr>
          <p:cNvPr id="2" name="表格 1">
            <a:extLst>
              <a:ext uri="{FF2B5EF4-FFF2-40B4-BE49-F238E27FC236}">
                <a16:creationId xmlns:a16="http://schemas.microsoft.com/office/drawing/2014/main" id="{E394AEB3-75F4-7B3B-6F9B-340C884FF784}"/>
              </a:ext>
            </a:extLst>
          </p:cNvPr>
          <p:cNvGraphicFramePr>
            <a:graphicFrameLocks noGrp="1"/>
          </p:cNvGraphicFramePr>
          <p:nvPr/>
        </p:nvGraphicFramePr>
        <p:xfrm>
          <a:off x="271200" y="4117270"/>
          <a:ext cx="8601600" cy="2072640"/>
        </p:xfrm>
        <a:graphic>
          <a:graphicData uri="http://schemas.openxmlformats.org/drawingml/2006/table">
            <a:tbl>
              <a:tblPr firstRow="1" bandRow="1">
                <a:tableStyleId>{2D5ABB26-0587-4C30-8999-92F81FD0307C}</a:tableStyleId>
              </a:tblPr>
              <a:tblGrid>
                <a:gridCol w="532017">
                  <a:extLst>
                    <a:ext uri="{9D8B030D-6E8A-4147-A177-3AD203B41FA5}">
                      <a16:colId xmlns:a16="http://schemas.microsoft.com/office/drawing/2014/main" val="93128721"/>
                    </a:ext>
                  </a:extLst>
                </a:gridCol>
                <a:gridCol w="685800">
                  <a:extLst>
                    <a:ext uri="{9D8B030D-6E8A-4147-A177-3AD203B41FA5}">
                      <a16:colId xmlns:a16="http://schemas.microsoft.com/office/drawing/2014/main" val="2863868579"/>
                    </a:ext>
                  </a:extLst>
                </a:gridCol>
                <a:gridCol w="625383">
                  <a:extLst>
                    <a:ext uri="{9D8B030D-6E8A-4147-A177-3AD203B41FA5}">
                      <a16:colId xmlns:a16="http://schemas.microsoft.com/office/drawing/2014/main" val="3116950958"/>
                    </a:ext>
                  </a:extLst>
                </a:gridCol>
                <a:gridCol w="614400">
                  <a:extLst>
                    <a:ext uri="{9D8B030D-6E8A-4147-A177-3AD203B41FA5}">
                      <a16:colId xmlns:a16="http://schemas.microsoft.com/office/drawing/2014/main" val="2965795993"/>
                    </a:ext>
                  </a:extLst>
                </a:gridCol>
                <a:gridCol w="614400">
                  <a:extLst>
                    <a:ext uri="{9D8B030D-6E8A-4147-A177-3AD203B41FA5}">
                      <a16:colId xmlns:a16="http://schemas.microsoft.com/office/drawing/2014/main" val="2168417252"/>
                    </a:ext>
                  </a:extLst>
                </a:gridCol>
                <a:gridCol w="614400">
                  <a:extLst>
                    <a:ext uri="{9D8B030D-6E8A-4147-A177-3AD203B41FA5}">
                      <a16:colId xmlns:a16="http://schemas.microsoft.com/office/drawing/2014/main" val="2865856749"/>
                    </a:ext>
                  </a:extLst>
                </a:gridCol>
                <a:gridCol w="614400">
                  <a:extLst>
                    <a:ext uri="{9D8B030D-6E8A-4147-A177-3AD203B41FA5}">
                      <a16:colId xmlns:a16="http://schemas.microsoft.com/office/drawing/2014/main" val="4030387163"/>
                    </a:ext>
                  </a:extLst>
                </a:gridCol>
                <a:gridCol w="614400">
                  <a:extLst>
                    <a:ext uri="{9D8B030D-6E8A-4147-A177-3AD203B41FA5}">
                      <a16:colId xmlns:a16="http://schemas.microsoft.com/office/drawing/2014/main" val="1838664607"/>
                    </a:ext>
                  </a:extLst>
                </a:gridCol>
                <a:gridCol w="614400">
                  <a:extLst>
                    <a:ext uri="{9D8B030D-6E8A-4147-A177-3AD203B41FA5}">
                      <a16:colId xmlns:a16="http://schemas.microsoft.com/office/drawing/2014/main" val="1131728997"/>
                    </a:ext>
                  </a:extLst>
                </a:gridCol>
                <a:gridCol w="614400">
                  <a:extLst>
                    <a:ext uri="{9D8B030D-6E8A-4147-A177-3AD203B41FA5}">
                      <a16:colId xmlns:a16="http://schemas.microsoft.com/office/drawing/2014/main" val="1347598336"/>
                    </a:ext>
                  </a:extLst>
                </a:gridCol>
                <a:gridCol w="614400">
                  <a:extLst>
                    <a:ext uri="{9D8B030D-6E8A-4147-A177-3AD203B41FA5}">
                      <a16:colId xmlns:a16="http://schemas.microsoft.com/office/drawing/2014/main" val="596336267"/>
                    </a:ext>
                  </a:extLst>
                </a:gridCol>
                <a:gridCol w="614400">
                  <a:extLst>
                    <a:ext uri="{9D8B030D-6E8A-4147-A177-3AD203B41FA5}">
                      <a16:colId xmlns:a16="http://schemas.microsoft.com/office/drawing/2014/main" val="356133198"/>
                    </a:ext>
                  </a:extLst>
                </a:gridCol>
                <a:gridCol w="614400">
                  <a:extLst>
                    <a:ext uri="{9D8B030D-6E8A-4147-A177-3AD203B41FA5}">
                      <a16:colId xmlns:a16="http://schemas.microsoft.com/office/drawing/2014/main" val="1115564628"/>
                    </a:ext>
                  </a:extLst>
                </a:gridCol>
                <a:gridCol w="614400">
                  <a:extLst>
                    <a:ext uri="{9D8B030D-6E8A-4147-A177-3AD203B41FA5}">
                      <a16:colId xmlns:a16="http://schemas.microsoft.com/office/drawing/2014/main" val="2931847160"/>
                    </a:ext>
                  </a:extLst>
                </a:gridCol>
              </a:tblGrid>
              <a:tr h="221838">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PC1 – PC2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PC1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altLang="zh-CN" sz="1100" dirty="0"/>
                        <a:t>PC2 – PC3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2367822"/>
                  </a:ext>
                </a:extLst>
              </a:tr>
              <a:tr h="221838">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U</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V</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S</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4620796"/>
                  </a:ext>
                </a:extLst>
              </a:tr>
              <a:tr h="221838">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t>Mean</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355364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9000322"/>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0.46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0.58</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0.70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140936"/>
                  </a:ext>
                </a:extLst>
              </a:tr>
              <a:tr h="221838">
                <a:tc rowSpan="3">
                  <a:txBody>
                    <a:bodyPr/>
                    <a:lstStyle/>
                    <a:p>
                      <a:pPr algn="ctr"/>
                      <a:r>
                        <a:rPr lang="en-US" altLang="zh-CN" sz="1100" dirty="0"/>
                        <a:t>Std</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Feng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0.07</a:t>
                      </a:r>
                      <a:endParaRPr lang="zh-CN" altLang="en-US" sz="11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0.29</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27024"/>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Liang</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0.14</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368296"/>
                  </a:ext>
                </a:extLst>
              </a:tr>
              <a:tr h="221838">
                <a:tc vMerge="1">
                  <a:txBody>
                    <a:bodyPr/>
                    <a:lstStyle/>
                    <a:p>
                      <a:pPr algn="ctr"/>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err="1"/>
                        <a:t>Uezono</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0.27</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0.32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0.11</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0.13</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0.25</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0.12</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0.26</a:t>
                      </a:r>
                      <a:endParaRPr lang="zh-CN" alt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291495"/>
                  </a:ext>
                </a:extLst>
              </a:tr>
            </a:tbl>
          </a:graphicData>
        </a:graphic>
      </p:graphicFrame>
      <p:pic>
        <p:nvPicPr>
          <p:cNvPr id="3" name="图片 2">
            <a:extLst>
              <a:ext uri="{FF2B5EF4-FFF2-40B4-BE49-F238E27FC236}">
                <a16:creationId xmlns:a16="http://schemas.microsoft.com/office/drawing/2014/main" id="{8B057119-6A9F-23F1-1792-6BBF75FA542F}"/>
              </a:ext>
            </a:extLst>
          </p:cNvPr>
          <p:cNvPicPr>
            <a:picLocks noChangeAspect="1"/>
          </p:cNvPicPr>
          <p:nvPr/>
        </p:nvPicPr>
        <p:blipFill>
          <a:blip r:embed="rId4"/>
          <a:stretch>
            <a:fillRect/>
          </a:stretch>
        </p:blipFill>
        <p:spPr>
          <a:xfrm>
            <a:off x="476627" y="3446620"/>
            <a:ext cx="542360" cy="260476"/>
          </a:xfrm>
          <a:prstGeom prst="rect">
            <a:avLst/>
          </a:prstGeom>
        </p:spPr>
      </p:pic>
      <p:pic>
        <p:nvPicPr>
          <p:cNvPr id="4" name="图片 3">
            <a:extLst>
              <a:ext uri="{FF2B5EF4-FFF2-40B4-BE49-F238E27FC236}">
                <a16:creationId xmlns:a16="http://schemas.microsoft.com/office/drawing/2014/main" id="{2B859482-A774-8868-9E5D-0B9B47A705DD}"/>
              </a:ext>
            </a:extLst>
          </p:cNvPr>
          <p:cNvPicPr>
            <a:picLocks noChangeAspect="1"/>
          </p:cNvPicPr>
          <p:nvPr/>
        </p:nvPicPr>
        <p:blipFill>
          <a:blip r:embed="rId5"/>
          <a:stretch>
            <a:fillRect/>
          </a:stretch>
        </p:blipFill>
        <p:spPr>
          <a:xfrm>
            <a:off x="2958694" y="3386599"/>
            <a:ext cx="1573175" cy="453444"/>
          </a:xfrm>
          <a:prstGeom prst="rect">
            <a:avLst/>
          </a:prstGeom>
        </p:spPr>
      </p:pic>
      <p:pic>
        <p:nvPicPr>
          <p:cNvPr id="5" name="图片 4">
            <a:extLst>
              <a:ext uri="{FF2B5EF4-FFF2-40B4-BE49-F238E27FC236}">
                <a16:creationId xmlns:a16="http://schemas.microsoft.com/office/drawing/2014/main" id="{99BD6AA9-1A68-BCF5-FAB4-F7673F53C37B}"/>
              </a:ext>
            </a:extLst>
          </p:cNvPr>
          <p:cNvPicPr>
            <a:picLocks noChangeAspect="1"/>
          </p:cNvPicPr>
          <p:nvPr/>
        </p:nvPicPr>
        <p:blipFill>
          <a:blip r:embed="rId6"/>
          <a:stretch>
            <a:fillRect/>
          </a:stretch>
        </p:blipFill>
        <p:spPr>
          <a:xfrm>
            <a:off x="1372579" y="3455621"/>
            <a:ext cx="1433809" cy="274621"/>
          </a:xfrm>
          <a:prstGeom prst="rect">
            <a:avLst/>
          </a:prstGeom>
        </p:spPr>
      </p:pic>
      <p:pic>
        <p:nvPicPr>
          <p:cNvPr id="8" name="图片 7">
            <a:extLst>
              <a:ext uri="{FF2B5EF4-FFF2-40B4-BE49-F238E27FC236}">
                <a16:creationId xmlns:a16="http://schemas.microsoft.com/office/drawing/2014/main" id="{FD1D5661-9AE2-30AB-46BC-FE60BAEA1576}"/>
              </a:ext>
            </a:extLst>
          </p:cNvPr>
          <p:cNvPicPr>
            <a:picLocks noChangeAspect="1"/>
          </p:cNvPicPr>
          <p:nvPr/>
        </p:nvPicPr>
        <p:blipFill>
          <a:blip r:embed="rId7"/>
          <a:stretch>
            <a:fillRect/>
          </a:stretch>
        </p:blipFill>
        <p:spPr>
          <a:xfrm>
            <a:off x="4770140" y="3371564"/>
            <a:ext cx="1351324" cy="453444"/>
          </a:xfrm>
          <a:prstGeom prst="rect">
            <a:avLst/>
          </a:prstGeom>
        </p:spPr>
      </p:pic>
      <p:pic>
        <p:nvPicPr>
          <p:cNvPr id="10" name="图片 9">
            <a:extLst>
              <a:ext uri="{FF2B5EF4-FFF2-40B4-BE49-F238E27FC236}">
                <a16:creationId xmlns:a16="http://schemas.microsoft.com/office/drawing/2014/main" id="{EEF7086E-4D86-234D-133F-98B29B6A959C}"/>
              </a:ext>
            </a:extLst>
          </p:cNvPr>
          <p:cNvPicPr>
            <a:picLocks noChangeAspect="1"/>
          </p:cNvPicPr>
          <p:nvPr/>
        </p:nvPicPr>
        <p:blipFill>
          <a:blip r:embed="rId8"/>
          <a:stretch>
            <a:fillRect/>
          </a:stretch>
        </p:blipFill>
        <p:spPr>
          <a:xfrm>
            <a:off x="6426076" y="3371564"/>
            <a:ext cx="2446724" cy="485152"/>
          </a:xfrm>
          <a:prstGeom prst="rect">
            <a:avLst/>
          </a:prstGeom>
        </p:spPr>
      </p:pic>
    </p:spTree>
    <p:extLst>
      <p:ext uri="{BB962C8B-B14F-4D97-AF65-F5344CB8AC3E}">
        <p14:creationId xmlns:p14="http://schemas.microsoft.com/office/powerpoint/2010/main" val="980590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CC2BC8-7794-8AB1-5A7F-AADE858E369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813C235-60B2-B22E-05CC-FDB7E407BF44}"/>
              </a:ext>
            </a:extLst>
          </p:cNvPr>
          <p:cNvSpPr txBox="1"/>
          <p:nvPr/>
        </p:nvSpPr>
        <p:spPr>
          <a:xfrm>
            <a:off x="0" y="0"/>
            <a:ext cx="7490564" cy="461665"/>
          </a:xfrm>
          <a:prstGeom prst="rect">
            <a:avLst/>
          </a:prstGeom>
          <a:noFill/>
        </p:spPr>
        <p:txBody>
          <a:bodyPr wrap="square" rtlCol="0">
            <a:spAutoFit/>
          </a:bodyPr>
          <a:lstStyle/>
          <a:p>
            <a:r>
              <a:rPr lang="en-US" altLang="zh-CN" sz="2400" b="1" dirty="0" err="1">
                <a:solidFill>
                  <a:schemeClr val="bg2">
                    <a:lumMod val="25000"/>
                  </a:schemeClr>
                </a:solidFill>
              </a:rPr>
              <a:t>tPCA</a:t>
            </a:r>
            <a:endParaRPr lang="en-US" altLang="zh-CN" sz="2400" b="1" dirty="0">
              <a:solidFill>
                <a:schemeClr val="bg2">
                  <a:lumMod val="25000"/>
                </a:schemeClr>
              </a:solidFill>
            </a:endParaRPr>
          </a:p>
        </p:txBody>
      </p:sp>
      <p:pic>
        <p:nvPicPr>
          <p:cNvPr id="9" name="图片 8">
            <a:extLst>
              <a:ext uri="{FF2B5EF4-FFF2-40B4-BE49-F238E27FC236}">
                <a16:creationId xmlns:a16="http://schemas.microsoft.com/office/drawing/2014/main" id="{C0B4C3FA-D435-01EC-2B11-BA3C89D639C3}"/>
              </a:ext>
            </a:extLst>
          </p:cNvPr>
          <p:cNvPicPr>
            <a:picLocks noChangeAspect="1"/>
          </p:cNvPicPr>
          <p:nvPr/>
        </p:nvPicPr>
        <p:blipFill>
          <a:blip r:embed="rId3"/>
          <a:stretch>
            <a:fillRect/>
          </a:stretch>
        </p:blipFill>
        <p:spPr>
          <a:xfrm>
            <a:off x="215667" y="1097769"/>
            <a:ext cx="8712665" cy="4507900"/>
          </a:xfrm>
          <a:prstGeom prst="rect">
            <a:avLst/>
          </a:prstGeom>
        </p:spPr>
      </p:pic>
      <p:sp>
        <p:nvSpPr>
          <p:cNvPr id="12" name="文本框 11">
            <a:extLst>
              <a:ext uri="{FF2B5EF4-FFF2-40B4-BE49-F238E27FC236}">
                <a16:creationId xmlns:a16="http://schemas.microsoft.com/office/drawing/2014/main" id="{EF495870-9032-2E0D-ABE4-F2B5BC6D9836}"/>
              </a:ext>
            </a:extLst>
          </p:cNvPr>
          <p:cNvSpPr txBox="1"/>
          <p:nvPr/>
        </p:nvSpPr>
        <p:spPr>
          <a:xfrm>
            <a:off x="0" y="300694"/>
            <a:ext cx="8455068" cy="509627"/>
          </a:xfrm>
          <a:prstGeom prst="rect">
            <a:avLst/>
          </a:prstGeom>
          <a:noFill/>
        </p:spPr>
        <p:txBody>
          <a:bodyPr wrap="square">
            <a:spAutoFit/>
          </a:bodyPr>
          <a:lstStyle/>
          <a:p>
            <a:pPr>
              <a:lnSpc>
                <a:spcPct val="150000"/>
              </a:lnSpc>
            </a:pPr>
            <a:r>
              <a:rPr kumimoji="1" lang="en-US" altLang="zh-CN" sz="2000" b="1" dirty="0"/>
              <a:t>Mean Distance and Standard Deviation Across Methods</a:t>
            </a:r>
          </a:p>
        </p:txBody>
      </p:sp>
    </p:spTree>
    <p:extLst>
      <p:ext uri="{BB962C8B-B14F-4D97-AF65-F5344CB8AC3E}">
        <p14:creationId xmlns:p14="http://schemas.microsoft.com/office/powerpoint/2010/main" val="40471193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487721-963F-7AD9-CE42-18E26600475D}"/>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BF53667-973D-13B2-13B6-940EEDB723CC}"/>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82</a:t>
            </a:fld>
            <a:endParaRPr lang="zh-CN" altLang="en-US"/>
          </a:p>
        </p:txBody>
      </p:sp>
      <p:sp>
        <p:nvSpPr>
          <p:cNvPr id="7" name="文本框 6">
            <a:extLst>
              <a:ext uri="{FF2B5EF4-FFF2-40B4-BE49-F238E27FC236}">
                <a16:creationId xmlns:a16="http://schemas.microsoft.com/office/drawing/2014/main" id="{D2808C4D-980C-A46E-5861-4B778FE77E1D}"/>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6" name="图片 5">
            <a:extLst>
              <a:ext uri="{FF2B5EF4-FFF2-40B4-BE49-F238E27FC236}">
                <a16:creationId xmlns:a16="http://schemas.microsoft.com/office/drawing/2014/main" id="{A83FC0F8-B1E4-8676-1E1B-89CA444A5287}"/>
              </a:ext>
            </a:extLst>
          </p:cNvPr>
          <p:cNvPicPr>
            <a:picLocks noChangeAspect="1"/>
          </p:cNvPicPr>
          <p:nvPr/>
        </p:nvPicPr>
        <p:blipFill>
          <a:blip r:embed="rId3"/>
          <a:stretch>
            <a:fillRect/>
          </a:stretch>
        </p:blipFill>
        <p:spPr>
          <a:xfrm>
            <a:off x="852351" y="654896"/>
            <a:ext cx="7091499" cy="3376389"/>
          </a:xfrm>
          <a:prstGeom prst="rect">
            <a:avLst/>
          </a:prstGeom>
        </p:spPr>
      </p:pic>
      <p:pic>
        <p:nvPicPr>
          <p:cNvPr id="5" name="图片 4">
            <a:extLst>
              <a:ext uri="{FF2B5EF4-FFF2-40B4-BE49-F238E27FC236}">
                <a16:creationId xmlns:a16="http://schemas.microsoft.com/office/drawing/2014/main" id="{9CC83863-4F46-F669-3918-C18BD6ED0B40}"/>
              </a:ext>
            </a:extLst>
          </p:cNvPr>
          <p:cNvPicPr>
            <a:picLocks noChangeAspect="1"/>
          </p:cNvPicPr>
          <p:nvPr/>
        </p:nvPicPr>
        <p:blipFill>
          <a:blip r:embed="rId4"/>
          <a:stretch>
            <a:fillRect/>
          </a:stretch>
        </p:blipFill>
        <p:spPr>
          <a:xfrm>
            <a:off x="852351" y="4031284"/>
            <a:ext cx="7091499" cy="1701671"/>
          </a:xfrm>
          <a:prstGeom prst="rect">
            <a:avLst/>
          </a:prstGeom>
        </p:spPr>
      </p:pic>
    </p:spTree>
    <p:extLst>
      <p:ext uri="{BB962C8B-B14F-4D97-AF65-F5344CB8AC3E}">
        <p14:creationId xmlns:p14="http://schemas.microsoft.com/office/powerpoint/2010/main" val="37389715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3CCB05-9BB5-B05C-F839-03E1458A8BF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7A2017-2FAB-C8CB-C714-6FCB32C1F7F2}"/>
              </a:ext>
            </a:extLst>
          </p:cNvPr>
          <p:cNvSpPr>
            <a:spLocks noGrp="1"/>
          </p:cNvSpPr>
          <p:nvPr>
            <p:ph type="sldNum" sz="quarter" idx="12"/>
          </p:nvPr>
        </p:nvSpPr>
        <p:spPr>
          <a:xfrm>
            <a:off x="7015276" y="6283598"/>
            <a:ext cx="2057400" cy="365125"/>
          </a:xfrm>
        </p:spPr>
        <p:txBody>
          <a:bodyPr/>
          <a:lstStyle/>
          <a:p>
            <a:fld id="{8D04ACF1-8115-4F2A-BC52-125D9799F304}" type="slidenum">
              <a:rPr lang="zh-CN" altLang="en-US" smtClean="0"/>
              <a:t>83</a:t>
            </a:fld>
            <a:endParaRPr lang="zh-CN" altLang="en-US"/>
          </a:p>
        </p:txBody>
      </p:sp>
      <p:sp>
        <p:nvSpPr>
          <p:cNvPr id="7" name="文本框 6">
            <a:extLst>
              <a:ext uri="{FF2B5EF4-FFF2-40B4-BE49-F238E27FC236}">
                <a16:creationId xmlns:a16="http://schemas.microsoft.com/office/drawing/2014/main" id="{7EB9C6BD-494C-85B2-3D7D-4BEB0ADAC52E}"/>
              </a:ext>
            </a:extLst>
          </p:cNvPr>
          <p:cNvSpPr txBox="1"/>
          <p:nvPr/>
        </p:nvSpPr>
        <p:spPr>
          <a:xfrm>
            <a:off x="0" y="0"/>
            <a:ext cx="7490564" cy="461665"/>
          </a:xfrm>
          <a:prstGeom prst="rect">
            <a:avLst/>
          </a:prstGeom>
          <a:noFill/>
        </p:spPr>
        <p:txBody>
          <a:bodyPr wrap="square" rtlCol="0">
            <a:spAutoFit/>
          </a:bodyPr>
          <a:lstStyle/>
          <a:p>
            <a:r>
              <a:rPr lang="en-US" altLang="zh-CN" sz="2400" b="1" dirty="0">
                <a:solidFill>
                  <a:schemeClr val="bg2">
                    <a:lumMod val="25000"/>
                  </a:schemeClr>
                </a:solidFill>
              </a:rPr>
              <a:t>Tangent PCA</a:t>
            </a:r>
          </a:p>
        </p:txBody>
      </p:sp>
      <p:pic>
        <p:nvPicPr>
          <p:cNvPr id="4" name="图片 3">
            <a:extLst>
              <a:ext uri="{FF2B5EF4-FFF2-40B4-BE49-F238E27FC236}">
                <a16:creationId xmlns:a16="http://schemas.microsoft.com/office/drawing/2014/main" id="{078518E4-7267-78B8-DEDA-36C2BA98FA3C}"/>
              </a:ext>
            </a:extLst>
          </p:cNvPr>
          <p:cNvPicPr>
            <a:picLocks noChangeAspect="1"/>
          </p:cNvPicPr>
          <p:nvPr/>
        </p:nvPicPr>
        <p:blipFill>
          <a:blip r:embed="rId3"/>
          <a:stretch>
            <a:fillRect/>
          </a:stretch>
        </p:blipFill>
        <p:spPr>
          <a:xfrm>
            <a:off x="530679" y="571500"/>
            <a:ext cx="7825016" cy="5223948"/>
          </a:xfrm>
          <a:prstGeom prst="rect">
            <a:avLst/>
          </a:prstGeom>
        </p:spPr>
      </p:pic>
    </p:spTree>
    <p:extLst>
      <p:ext uri="{BB962C8B-B14F-4D97-AF65-F5344CB8AC3E}">
        <p14:creationId xmlns:p14="http://schemas.microsoft.com/office/powerpoint/2010/main" val="3402730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C2AAF0-CB79-EC5B-3127-4455835ACBA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2A2B02-93CA-DF50-D11A-774385182284}"/>
              </a:ext>
            </a:extLst>
          </p:cNvPr>
          <p:cNvSpPr>
            <a:spLocks noGrp="1"/>
          </p:cNvSpPr>
          <p:nvPr>
            <p:ph type="sldNum" sz="quarter" idx="12"/>
          </p:nvPr>
        </p:nvSpPr>
        <p:spPr/>
        <p:txBody>
          <a:bodyPr/>
          <a:lstStyle/>
          <a:p>
            <a:fld id="{8D04ACF1-8115-4F2A-BC52-125D9799F304}" type="slidenum">
              <a:rPr lang="zh-CN" altLang="en-US" smtClean="0"/>
              <a:t>84</a:t>
            </a:fld>
            <a:endParaRPr lang="zh-CN" altLang="en-US"/>
          </a:p>
        </p:txBody>
      </p:sp>
      <p:sp>
        <p:nvSpPr>
          <p:cNvPr id="3" name="文本框 2">
            <a:extLst>
              <a:ext uri="{FF2B5EF4-FFF2-40B4-BE49-F238E27FC236}">
                <a16:creationId xmlns:a16="http://schemas.microsoft.com/office/drawing/2014/main" id="{0B01C8CC-2850-6E41-E12A-7D812724A793}"/>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Notes</a:t>
            </a:r>
          </a:p>
        </p:txBody>
      </p:sp>
    </p:spTree>
    <p:extLst>
      <p:ext uri="{BB962C8B-B14F-4D97-AF65-F5344CB8AC3E}">
        <p14:creationId xmlns:p14="http://schemas.microsoft.com/office/powerpoint/2010/main" val="1878983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99DF889-64B0-F6FD-8B48-BF116432C91E}"/>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2ACA022B-32EF-2E9C-BB84-E198E4ABEB01}"/>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sp>
        <p:nvSpPr>
          <p:cNvPr id="2" name="文本框 1">
            <a:extLst>
              <a:ext uri="{FF2B5EF4-FFF2-40B4-BE49-F238E27FC236}">
                <a16:creationId xmlns:a16="http://schemas.microsoft.com/office/drawing/2014/main" id="{207F778D-1902-9321-0A32-84D96ABBBBC3}"/>
              </a:ext>
            </a:extLst>
          </p:cNvPr>
          <p:cNvSpPr txBox="1"/>
          <p:nvPr/>
        </p:nvSpPr>
        <p:spPr>
          <a:xfrm>
            <a:off x="0" y="1588889"/>
            <a:ext cx="8934057" cy="715581"/>
          </a:xfrm>
          <a:prstGeom prst="rect">
            <a:avLst/>
          </a:prstGeom>
          <a:noFill/>
        </p:spPr>
        <p:txBody>
          <a:bodyPr wrap="square" rtlCol="0">
            <a:spAutoFit/>
          </a:bodyPr>
          <a:lstStyle/>
          <a:p>
            <a:r>
              <a:rPr kumimoji="1" lang="zh-CN" altLang="en-US" sz="1350"/>
              <a:t>目的</a:t>
            </a:r>
            <a:endParaRPr kumimoji="1" lang="en-US" altLang="zh-CN" sz="1350"/>
          </a:p>
          <a:p>
            <a:r>
              <a:rPr kumimoji="1" lang="zh-CN" altLang="en-US" sz="1350"/>
              <a:t>颅内颈内动脉（</a:t>
            </a:r>
            <a:r>
              <a:rPr kumimoji="1" lang="en-US" altLang="zh-CN" sz="1350"/>
              <a:t>ICA</a:t>
            </a:r>
            <a:r>
              <a:rPr kumimoji="1" lang="zh-CN" altLang="en-US" sz="1350"/>
              <a:t>）狭窄的发展可能与其虹吸段（</a:t>
            </a:r>
            <a:r>
              <a:rPr kumimoji="1" lang="en-US" altLang="zh-CN" sz="1350"/>
              <a:t>siphon</a:t>
            </a:r>
            <a:r>
              <a:rPr kumimoji="1" lang="zh-CN" altLang="en-US" sz="1350"/>
              <a:t>）的形态有关。本研究旨在对</a:t>
            </a:r>
            <a:r>
              <a:rPr kumimoji="1" lang="en-US" altLang="zh-CN" sz="1350"/>
              <a:t>ICA</a:t>
            </a:r>
            <a:r>
              <a:rPr kumimoji="1" lang="zh-CN" altLang="en-US" sz="1350"/>
              <a:t>的几何形态进行定量表征，并开发一种</a:t>
            </a:r>
            <a:r>
              <a:rPr kumimoji="1" lang="en-US" altLang="zh-CN" sz="1350"/>
              <a:t>ICA</a:t>
            </a:r>
            <a:r>
              <a:rPr kumimoji="1" lang="zh-CN" altLang="en-US" sz="1350"/>
              <a:t>形状的分类方法，以探讨其与狭窄位置和发生率之间的关系。</a:t>
            </a:r>
          </a:p>
        </p:txBody>
      </p:sp>
      <p:pic>
        <p:nvPicPr>
          <p:cNvPr id="6" name="图片 5" descr="图示&#10;&#10;AI 生成的内容可能不正确。">
            <a:extLst>
              <a:ext uri="{FF2B5EF4-FFF2-40B4-BE49-F238E27FC236}">
                <a16:creationId xmlns:a16="http://schemas.microsoft.com/office/drawing/2014/main" id="{6C435825-0DED-4ECD-FBB3-FD590B9DA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04" y="3429000"/>
            <a:ext cx="2125250" cy="1171249"/>
          </a:xfrm>
          <a:prstGeom prst="rect">
            <a:avLst/>
          </a:prstGeom>
        </p:spPr>
      </p:pic>
      <p:sp>
        <p:nvSpPr>
          <p:cNvPr id="8" name="文本框 7">
            <a:extLst>
              <a:ext uri="{FF2B5EF4-FFF2-40B4-BE49-F238E27FC236}">
                <a16:creationId xmlns:a16="http://schemas.microsoft.com/office/drawing/2014/main" id="{B15028B1-360F-503B-76E8-E845053D3D52}"/>
              </a:ext>
            </a:extLst>
          </p:cNvPr>
          <p:cNvSpPr txBox="1"/>
          <p:nvPr/>
        </p:nvSpPr>
        <p:spPr>
          <a:xfrm>
            <a:off x="0" y="3076427"/>
            <a:ext cx="8934057" cy="300082"/>
          </a:xfrm>
          <a:prstGeom prst="rect">
            <a:avLst/>
          </a:prstGeom>
          <a:noFill/>
        </p:spPr>
        <p:txBody>
          <a:bodyPr wrap="square" rtlCol="0">
            <a:spAutoFit/>
          </a:bodyPr>
          <a:lstStyle/>
          <a:p>
            <a:r>
              <a:rPr kumimoji="1" lang="zh-CN" altLang="en-US" sz="1350"/>
              <a:t>形状特征定义</a:t>
            </a:r>
          </a:p>
        </p:txBody>
      </p:sp>
      <p:pic>
        <p:nvPicPr>
          <p:cNvPr id="24" name="图片 23" descr="图形用户界面, 文本, 应用程序&#10;&#10;AI 生成的内容可能不正确。">
            <a:extLst>
              <a:ext uri="{FF2B5EF4-FFF2-40B4-BE49-F238E27FC236}">
                <a16:creationId xmlns:a16="http://schemas.microsoft.com/office/drawing/2014/main" id="{4471CF4D-59F4-2F76-9A84-C1BD803FF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425" y="3396408"/>
            <a:ext cx="2979914" cy="2562726"/>
          </a:xfrm>
          <a:prstGeom prst="rect">
            <a:avLst/>
          </a:prstGeom>
        </p:spPr>
      </p:pic>
      <p:sp>
        <p:nvSpPr>
          <p:cNvPr id="25" name="文本框 24">
            <a:extLst>
              <a:ext uri="{FF2B5EF4-FFF2-40B4-BE49-F238E27FC236}">
                <a16:creationId xmlns:a16="http://schemas.microsoft.com/office/drawing/2014/main" id="{DC9FC9A9-3DA0-11A8-0C08-D0490E472106}"/>
              </a:ext>
            </a:extLst>
          </p:cNvPr>
          <p:cNvSpPr txBox="1"/>
          <p:nvPr/>
        </p:nvSpPr>
        <p:spPr>
          <a:xfrm>
            <a:off x="0" y="2387962"/>
            <a:ext cx="8934057" cy="507831"/>
          </a:xfrm>
          <a:prstGeom prst="rect">
            <a:avLst/>
          </a:prstGeom>
          <a:noFill/>
        </p:spPr>
        <p:txBody>
          <a:bodyPr wrap="square" rtlCol="0">
            <a:spAutoFit/>
          </a:bodyPr>
          <a:lstStyle/>
          <a:p>
            <a:r>
              <a:rPr kumimoji="1" lang="zh-CN" altLang="en-US" sz="1350"/>
              <a:t>材料</a:t>
            </a:r>
            <a:endParaRPr kumimoji="1" lang="en-US" altLang="zh-CN" sz="1350"/>
          </a:p>
          <a:p>
            <a:r>
              <a:rPr kumimoji="1" lang="en-US" altLang="zh-CN" sz="1350"/>
              <a:t>74</a:t>
            </a:r>
            <a:r>
              <a:rPr kumimoji="1" lang="zh-CN" altLang="en-US" sz="1350"/>
              <a:t>位受试者（</a:t>
            </a:r>
            <a:r>
              <a:rPr kumimoji="1" lang="en-US" altLang="zh-CN" sz="1350"/>
              <a:t>148</a:t>
            </a:r>
            <a:r>
              <a:rPr kumimoji="1" lang="zh-CN" altLang="en-US" sz="1350"/>
              <a:t>条</a:t>
            </a:r>
            <a:r>
              <a:rPr kumimoji="1" lang="en-US" altLang="zh-CN" sz="1350"/>
              <a:t>ICA</a:t>
            </a:r>
            <a:r>
              <a:rPr kumimoji="1" lang="zh-CN" altLang="en-US" sz="1350"/>
              <a:t>），</a:t>
            </a:r>
            <a:r>
              <a:rPr kumimoji="1" lang="en-US" altLang="zh-CN" sz="1350"/>
              <a:t>44</a:t>
            </a:r>
            <a:r>
              <a:rPr kumimoji="1" lang="zh-CN" altLang="en-US" sz="1350"/>
              <a:t>名患者在虹吸段存在单侧或双侧 </a:t>
            </a:r>
            <a:r>
              <a:rPr kumimoji="1" lang="en-US" altLang="zh-CN" sz="1350"/>
              <a:t>ICA </a:t>
            </a:r>
            <a:r>
              <a:rPr kumimoji="1" lang="zh-CN" altLang="en-US" sz="1350"/>
              <a:t>狭窄，构成狭窄组，其余构成对照组。</a:t>
            </a:r>
          </a:p>
        </p:txBody>
      </p:sp>
      <p:pic>
        <p:nvPicPr>
          <p:cNvPr id="4" name="图片 3">
            <a:extLst>
              <a:ext uri="{FF2B5EF4-FFF2-40B4-BE49-F238E27FC236}">
                <a16:creationId xmlns:a16="http://schemas.microsoft.com/office/drawing/2014/main" id="{F8909E7E-3359-D5C3-E073-57311FDD5A71}"/>
              </a:ext>
            </a:extLst>
          </p:cNvPr>
          <p:cNvPicPr>
            <a:picLocks noChangeAspect="1"/>
          </p:cNvPicPr>
          <p:nvPr/>
        </p:nvPicPr>
        <p:blipFill>
          <a:blip r:embed="rId4"/>
          <a:stretch>
            <a:fillRect/>
          </a:stretch>
        </p:blipFill>
        <p:spPr>
          <a:xfrm>
            <a:off x="2526539" y="3393894"/>
            <a:ext cx="2789387" cy="2415367"/>
          </a:xfrm>
          <a:prstGeom prst="rect">
            <a:avLst/>
          </a:prstGeom>
        </p:spPr>
      </p:pic>
      <p:sp>
        <p:nvSpPr>
          <p:cNvPr id="5" name="灯片编号占位符 25">
            <a:extLst>
              <a:ext uri="{FF2B5EF4-FFF2-40B4-BE49-F238E27FC236}">
                <a16:creationId xmlns:a16="http://schemas.microsoft.com/office/drawing/2014/main" id="{732583A5-91FD-EF51-EB89-DC20AF36C2BF}"/>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85</a:t>
            </a:fld>
            <a:endParaRPr lang="zh-CN" altLang="en-US" sz="2400" dirty="0"/>
          </a:p>
        </p:txBody>
      </p:sp>
    </p:spTree>
    <p:extLst>
      <p:ext uri="{BB962C8B-B14F-4D97-AF65-F5344CB8AC3E}">
        <p14:creationId xmlns:p14="http://schemas.microsoft.com/office/powerpoint/2010/main" val="7978903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14769E-7C02-FDA9-4AB8-DD03360C0106}"/>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F48DE195-F846-5510-2396-ED6F9520A497}"/>
              </a:ext>
            </a:extLst>
          </p:cNvPr>
          <p:cNvSpPr txBox="1"/>
          <p:nvPr/>
        </p:nvSpPr>
        <p:spPr>
          <a:xfrm>
            <a:off x="0" y="857250"/>
            <a:ext cx="4789358" cy="415498"/>
          </a:xfrm>
          <a:prstGeom prst="rect">
            <a:avLst/>
          </a:prstGeom>
          <a:noFill/>
        </p:spPr>
        <p:txBody>
          <a:bodyPr wrap="square" rtlCol="0">
            <a:spAutoFit/>
          </a:bodyPr>
          <a:lstStyle/>
          <a:p>
            <a:r>
              <a:rPr lang="en-US" altLang="zh-CN" sz="2100" b="1"/>
              <a:t>ICA Geometric Classification</a:t>
            </a:r>
            <a:endParaRPr lang="zh-CN" altLang="en-US" sz="2100" b="1"/>
          </a:p>
        </p:txBody>
      </p:sp>
      <p:sp>
        <p:nvSpPr>
          <p:cNvPr id="16" name="文本框 15">
            <a:extLst>
              <a:ext uri="{FF2B5EF4-FFF2-40B4-BE49-F238E27FC236}">
                <a16:creationId xmlns:a16="http://schemas.microsoft.com/office/drawing/2014/main" id="{34D11AF6-7951-D49B-E96B-95522E4BDCE8}"/>
              </a:ext>
            </a:extLst>
          </p:cNvPr>
          <p:cNvSpPr txBox="1"/>
          <p:nvPr/>
        </p:nvSpPr>
        <p:spPr>
          <a:xfrm>
            <a:off x="0" y="1199659"/>
            <a:ext cx="9104915" cy="369332"/>
          </a:xfrm>
          <a:prstGeom prst="rect">
            <a:avLst/>
          </a:prstGeom>
          <a:noFill/>
        </p:spPr>
        <p:txBody>
          <a:bodyPr wrap="square" rtlCol="0">
            <a:spAutoFit/>
          </a:bodyPr>
          <a:lstStyle/>
          <a:p>
            <a:r>
              <a:rPr lang="en-US" altLang="ja-JP" b="1" u="sng"/>
              <a:t>Zhang [2013]</a:t>
            </a:r>
            <a:endParaRPr lang="zh-CN" altLang="en-US" b="1" u="sng"/>
          </a:p>
        </p:txBody>
      </p:sp>
      <p:pic>
        <p:nvPicPr>
          <p:cNvPr id="6" name="图片 5" descr="表格&#10;&#10;AI 生成的内容可能不正确。">
            <a:extLst>
              <a:ext uri="{FF2B5EF4-FFF2-40B4-BE49-F238E27FC236}">
                <a16:creationId xmlns:a16="http://schemas.microsoft.com/office/drawing/2014/main" id="{22E34B2A-3DBE-C210-ACF7-51583E74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07" y="1691336"/>
            <a:ext cx="3895725" cy="2466975"/>
          </a:xfrm>
          <a:prstGeom prst="rect">
            <a:avLst/>
          </a:prstGeom>
        </p:spPr>
      </p:pic>
      <p:sp>
        <p:nvSpPr>
          <p:cNvPr id="8" name="文本框 7">
            <a:extLst>
              <a:ext uri="{FF2B5EF4-FFF2-40B4-BE49-F238E27FC236}">
                <a16:creationId xmlns:a16="http://schemas.microsoft.com/office/drawing/2014/main" id="{3BB059A4-4FFF-8F81-9EA5-7588CDC50CEA}"/>
              </a:ext>
            </a:extLst>
          </p:cNvPr>
          <p:cNvSpPr txBox="1"/>
          <p:nvPr/>
        </p:nvSpPr>
        <p:spPr>
          <a:xfrm>
            <a:off x="3974833" y="2639111"/>
            <a:ext cx="3160643"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a:t>
            </a:r>
            <a:r>
              <a:rPr kumimoji="1" lang="en-US" altLang="zh-CN" sz="1050">
                <a:solidFill>
                  <a:srgbClr val="FF0000"/>
                </a:solidFill>
              </a:rPr>
              <a:t>B1</a:t>
            </a:r>
            <a:r>
              <a:rPr kumimoji="1" lang="zh-CN" altLang="en-US" sz="1050">
                <a:solidFill>
                  <a:srgbClr val="FF0000"/>
                </a:solidFill>
              </a:rPr>
              <a:t>的角度明显不同（</a:t>
            </a:r>
            <a:r>
              <a:rPr kumimoji="1" lang="en-US" altLang="zh-CN" sz="1050">
                <a:solidFill>
                  <a:srgbClr val="FF0000"/>
                </a:solidFill>
              </a:rPr>
              <a:t>p = 0.011</a:t>
            </a:r>
            <a:r>
              <a:rPr kumimoji="1" lang="zh-CN" altLang="en-US" sz="1050">
                <a:solidFill>
                  <a:srgbClr val="FF0000"/>
                </a:solidFill>
              </a:rPr>
              <a:t>）</a:t>
            </a:r>
          </a:p>
        </p:txBody>
      </p:sp>
      <p:sp>
        <p:nvSpPr>
          <p:cNvPr id="10" name="文本框 9">
            <a:extLst>
              <a:ext uri="{FF2B5EF4-FFF2-40B4-BE49-F238E27FC236}">
                <a16:creationId xmlns:a16="http://schemas.microsoft.com/office/drawing/2014/main" id="{4852046E-14E4-1EAF-2911-7ADE3B552825}"/>
              </a:ext>
            </a:extLst>
          </p:cNvPr>
          <p:cNvSpPr txBox="1"/>
          <p:nvPr/>
        </p:nvSpPr>
        <p:spPr>
          <a:xfrm>
            <a:off x="3974832" y="3409554"/>
            <a:ext cx="4627924" cy="253916"/>
          </a:xfrm>
          <a:prstGeom prst="rect">
            <a:avLst/>
          </a:prstGeom>
          <a:noFill/>
        </p:spPr>
        <p:txBody>
          <a:bodyPr wrap="square" rtlCol="0">
            <a:spAutoFit/>
          </a:bodyPr>
          <a:lstStyle/>
          <a:p>
            <a:r>
              <a:rPr kumimoji="1" lang="zh-CN" altLang="en-US" sz="1050">
                <a:solidFill>
                  <a:srgbClr val="FF0000"/>
                </a:solidFill>
              </a:rPr>
              <a:t>在三种类型中</a:t>
            </a:r>
            <a:r>
              <a:rPr kumimoji="1" lang="en-US" altLang="zh-CN" sz="1050">
                <a:solidFill>
                  <a:srgbClr val="FF0000"/>
                </a:solidFill>
              </a:rPr>
              <a:t>B2</a:t>
            </a:r>
            <a:r>
              <a:rPr kumimoji="1" lang="zh-CN" altLang="en-US" sz="1050">
                <a:solidFill>
                  <a:srgbClr val="FF0000"/>
                </a:solidFill>
              </a:rPr>
              <a:t>的角度明显不同（</a:t>
            </a:r>
            <a:r>
              <a:rPr kumimoji="1" lang="en-US" altLang="zh-CN" sz="1050" err="1">
                <a:solidFill>
                  <a:srgbClr val="FF0000"/>
                </a:solidFill>
              </a:rPr>
              <a:t>puv</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p>
        </p:txBody>
      </p:sp>
      <p:sp>
        <p:nvSpPr>
          <p:cNvPr id="17" name="文本框 16">
            <a:extLst>
              <a:ext uri="{FF2B5EF4-FFF2-40B4-BE49-F238E27FC236}">
                <a16:creationId xmlns:a16="http://schemas.microsoft.com/office/drawing/2014/main" id="{C20D278F-29DD-7828-D1D7-AA6E288B25FD}"/>
              </a:ext>
            </a:extLst>
          </p:cNvPr>
          <p:cNvSpPr txBox="1"/>
          <p:nvPr/>
        </p:nvSpPr>
        <p:spPr>
          <a:xfrm>
            <a:off x="3974832" y="3640387"/>
            <a:ext cx="3895725" cy="253916"/>
          </a:xfrm>
          <a:prstGeom prst="rect">
            <a:avLst/>
          </a:prstGeom>
          <a:noFill/>
        </p:spPr>
        <p:txBody>
          <a:bodyPr wrap="square" rtlCol="0">
            <a:spAutoFit/>
          </a:bodyPr>
          <a:lstStyle/>
          <a:p>
            <a:r>
              <a:rPr kumimoji="1" lang="zh-CN" altLang="en-US" sz="1050">
                <a:solidFill>
                  <a:srgbClr val="FF0000"/>
                </a:solidFill>
              </a:rPr>
              <a:t>在</a:t>
            </a:r>
            <a:r>
              <a:rPr kumimoji="1" lang="en-US" altLang="zh-CN" sz="1050">
                <a:solidFill>
                  <a:srgbClr val="FF0000"/>
                </a:solidFill>
              </a:rPr>
              <a:t>U</a:t>
            </a:r>
            <a:r>
              <a:rPr kumimoji="1" lang="zh-CN" altLang="en-US" sz="1050">
                <a:solidFill>
                  <a:srgbClr val="FF0000"/>
                </a:solidFill>
              </a:rPr>
              <a:t>和</a:t>
            </a:r>
            <a:r>
              <a:rPr kumimoji="1" lang="en-US" altLang="zh-CN" sz="1050">
                <a:solidFill>
                  <a:srgbClr val="FF0000"/>
                </a:solidFill>
              </a:rPr>
              <a:t>C</a:t>
            </a:r>
            <a:r>
              <a:rPr kumimoji="1" lang="zh-CN" altLang="en-US" sz="1050">
                <a:solidFill>
                  <a:srgbClr val="FF0000"/>
                </a:solidFill>
              </a:rPr>
              <a:t>型中两个弯之间的距离显著差异（</a:t>
            </a:r>
            <a:r>
              <a:rPr kumimoji="1" lang="en-US" altLang="zh-CN" sz="1050" err="1">
                <a:solidFill>
                  <a:srgbClr val="FF0000"/>
                </a:solidFill>
              </a:rPr>
              <a:t>puc</a:t>
            </a:r>
            <a:r>
              <a:rPr kumimoji="1" lang="en-US" altLang="zh-CN" sz="1050">
                <a:solidFill>
                  <a:srgbClr val="FF0000"/>
                </a:solidFill>
              </a:rPr>
              <a:t> = 0.007</a:t>
            </a:r>
            <a:r>
              <a:rPr kumimoji="1" lang="zh-CN" altLang="en-US" sz="1050">
                <a:solidFill>
                  <a:srgbClr val="FF0000"/>
                </a:solidFill>
              </a:rPr>
              <a:t>）</a:t>
            </a:r>
          </a:p>
        </p:txBody>
      </p:sp>
      <p:sp>
        <p:nvSpPr>
          <p:cNvPr id="18" name="文本框 17">
            <a:extLst>
              <a:ext uri="{FF2B5EF4-FFF2-40B4-BE49-F238E27FC236}">
                <a16:creationId xmlns:a16="http://schemas.microsoft.com/office/drawing/2014/main" id="{E9E6CDED-12BF-FBC2-6ED5-020F5B68962E}"/>
              </a:ext>
            </a:extLst>
          </p:cNvPr>
          <p:cNvSpPr txBox="1"/>
          <p:nvPr/>
        </p:nvSpPr>
        <p:spPr>
          <a:xfrm>
            <a:off x="3974832" y="3874871"/>
            <a:ext cx="4496815" cy="253916"/>
          </a:xfrm>
          <a:prstGeom prst="rect">
            <a:avLst/>
          </a:prstGeom>
          <a:noFill/>
        </p:spPr>
        <p:txBody>
          <a:bodyPr wrap="square" rtlCol="0">
            <a:spAutoFit/>
          </a:bodyPr>
          <a:lstStyle/>
          <a:p>
            <a:r>
              <a:rPr kumimoji="1" lang="zh-CN" altLang="en-US" sz="1050">
                <a:solidFill>
                  <a:srgbClr val="FF0000"/>
                </a:solidFill>
              </a:rPr>
              <a:t>在三种类型中两个弯之间角度明显不同（</a:t>
            </a:r>
            <a:r>
              <a:rPr kumimoji="1" lang="en-US" altLang="zh-CN" sz="1050" err="1">
                <a:solidFill>
                  <a:srgbClr val="FF0000"/>
                </a:solidFill>
              </a:rPr>
              <a:t>puc</a:t>
            </a:r>
            <a:r>
              <a:rPr kumimoji="1" lang="en-US" altLang="zh-CN" sz="1050">
                <a:solidFill>
                  <a:srgbClr val="FF0000"/>
                </a:solidFill>
              </a:rPr>
              <a:t> = 0.000</a:t>
            </a:r>
            <a:r>
              <a:rPr kumimoji="1" lang="zh-CN" altLang="en-US" sz="1050">
                <a:solidFill>
                  <a:srgbClr val="FF0000"/>
                </a:solidFill>
              </a:rPr>
              <a:t>，</a:t>
            </a:r>
            <a:r>
              <a:rPr kumimoji="1" lang="en-US" altLang="zh-CN" sz="1050" err="1">
                <a:solidFill>
                  <a:srgbClr val="FF0000"/>
                </a:solidFill>
              </a:rPr>
              <a:t>pvc</a:t>
            </a:r>
            <a:r>
              <a:rPr kumimoji="1" lang="en-US" altLang="zh-CN" sz="1050">
                <a:solidFill>
                  <a:srgbClr val="FF0000"/>
                </a:solidFill>
              </a:rPr>
              <a:t> = 0.000</a:t>
            </a:r>
            <a:r>
              <a:rPr kumimoji="1" lang="zh-CN" altLang="en-US" sz="1050">
                <a:solidFill>
                  <a:srgbClr val="FF0000"/>
                </a:solidFill>
              </a:rPr>
              <a:t>）</a:t>
            </a:r>
          </a:p>
        </p:txBody>
      </p:sp>
      <p:sp>
        <p:nvSpPr>
          <p:cNvPr id="19" name="文本框 18">
            <a:extLst>
              <a:ext uri="{FF2B5EF4-FFF2-40B4-BE49-F238E27FC236}">
                <a16:creationId xmlns:a16="http://schemas.microsoft.com/office/drawing/2014/main" id="{70683BD4-E93D-FDCD-98FE-292E11297476}"/>
              </a:ext>
            </a:extLst>
          </p:cNvPr>
          <p:cNvSpPr txBox="1"/>
          <p:nvPr/>
        </p:nvSpPr>
        <p:spPr>
          <a:xfrm>
            <a:off x="234175" y="4158310"/>
            <a:ext cx="6439829" cy="300082"/>
          </a:xfrm>
          <a:prstGeom prst="rect">
            <a:avLst/>
          </a:prstGeom>
          <a:noFill/>
        </p:spPr>
        <p:txBody>
          <a:bodyPr wrap="square" rtlCol="0">
            <a:spAutoFit/>
          </a:bodyPr>
          <a:lstStyle/>
          <a:p>
            <a:r>
              <a:rPr kumimoji="1" lang="zh-CN" altLang="en-US" sz="1350"/>
              <a:t>选择了</a:t>
            </a:r>
            <a:r>
              <a:rPr kumimoji="1" lang="en-US" altLang="zh-CN" sz="1350"/>
              <a:t>ROC</a:t>
            </a:r>
            <a:r>
              <a:rPr kumimoji="1" lang="zh-CN" altLang="en-US" sz="1350"/>
              <a:t>分类中</a:t>
            </a:r>
            <a:r>
              <a:rPr kumimoji="1" lang="en-US" altLang="zh-CN" sz="1350"/>
              <a:t>AUC</a:t>
            </a:r>
            <a:r>
              <a:rPr kumimoji="1" lang="zh-CN" altLang="en-US" sz="1350"/>
              <a:t>大于</a:t>
            </a:r>
            <a:r>
              <a:rPr kumimoji="1" lang="en-US" altLang="zh-CN" sz="1350"/>
              <a:t>0.75</a:t>
            </a:r>
            <a:r>
              <a:rPr kumimoji="1" lang="zh-CN" altLang="en-US" sz="1350"/>
              <a:t>的参数（</a:t>
            </a:r>
            <a:r>
              <a:rPr kumimoji="1" lang="en-US" altLang="zh-CN" sz="1350"/>
              <a:t>AUC </a:t>
            </a:r>
            <a:r>
              <a:rPr kumimoji="1" lang="zh-CN" altLang="en-US" sz="1350"/>
              <a:t>越大，表示它对分类贡献最大）</a:t>
            </a:r>
          </a:p>
        </p:txBody>
      </p:sp>
      <p:pic>
        <p:nvPicPr>
          <p:cNvPr id="2" name="图片 1">
            <a:extLst>
              <a:ext uri="{FF2B5EF4-FFF2-40B4-BE49-F238E27FC236}">
                <a16:creationId xmlns:a16="http://schemas.microsoft.com/office/drawing/2014/main" id="{8790E2DF-1F68-A74F-B0B5-A7C360624C2C}"/>
              </a:ext>
            </a:extLst>
          </p:cNvPr>
          <p:cNvPicPr>
            <a:picLocks noChangeAspect="1"/>
          </p:cNvPicPr>
          <p:nvPr/>
        </p:nvPicPr>
        <p:blipFill>
          <a:blip r:embed="rId3"/>
          <a:stretch>
            <a:fillRect/>
          </a:stretch>
        </p:blipFill>
        <p:spPr>
          <a:xfrm>
            <a:off x="4420590" y="4602832"/>
            <a:ext cx="3551089" cy="472883"/>
          </a:xfrm>
          <a:prstGeom prst="rect">
            <a:avLst/>
          </a:prstGeom>
        </p:spPr>
      </p:pic>
      <p:pic>
        <p:nvPicPr>
          <p:cNvPr id="4" name="图片 3">
            <a:extLst>
              <a:ext uri="{FF2B5EF4-FFF2-40B4-BE49-F238E27FC236}">
                <a16:creationId xmlns:a16="http://schemas.microsoft.com/office/drawing/2014/main" id="{4EE64AD0-52A6-AE7D-02DA-55CE12BB2EDE}"/>
              </a:ext>
            </a:extLst>
          </p:cNvPr>
          <p:cNvPicPr>
            <a:picLocks noChangeAspect="1"/>
          </p:cNvPicPr>
          <p:nvPr/>
        </p:nvPicPr>
        <p:blipFill>
          <a:blip r:embed="rId4"/>
          <a:stretch>
            <a:fillRect/>
          </a:stretch>
        </p:blipFill>
        <p:spPr>
          <a:xfrm>
            <a:off x="4481320" y="5028199"/>
            <a:ext cx="3399410" cy="455039"/>
          </a:xfrm>
          <a:prstGeom prst="rect">
            <a:avLst/>
          </a:prstGeom>
        </p:spPr>
      </p:pic>
      <p:sp>
        <p:nvSpPr>
          <p:cNvPr id="5" name="灯片编号占位符 25">
            <a:extLst>
              <a:ext uri="{FF2B5EF4-FFF2-40B4-BE49-F238E27FC236}">
                <a16:creationId xmlns:a16="http://schemas.microsoft.com/office/drawing/2014/main" id="{1A41318F-899D-192D-F404-0773DB310944}"/>
              </a:ext>
            </a:extLst>
          </p:cNvPr>
          <p:cNvSpPr>
            <a:spLocks noGrp="1"/>
          </p:cNvSpPr>
          <p:nvPr>
            <p:ph type="sldNum" sz="quarter" idx="12"/>
          </p:nvPr>
        </p:nvSpPr>
        <p:spPr>
          <a:xfrm>
            <a:off x="6990957" y="6457442"/>
            <a:ext cx="2057400" cy="273844"/>
          </a:xfrm>
        </p:spPr>
        <p:txBody>
          <a:bodyPr/>
          <a:lstStyle/>
          <a:p>
            <a:fld id="{8D04ACF1-8115-4F2A-BC52-125D9799F304}" type="slidenum">
              <a:rPr lang="zh-CN" altLang="en-US" sz="2400"/>
              <a:t>86</a:t>
            </a:fld>
            <a:endParaRPr lang="zh-CN" altLang="en-US" sz="2400" dirty="0"/>
          </a:p>
        </p:txBody>
      </p:sp>
    </p:spTree>
    <p:extLst>
      <p:ext uri="{BB962C8B-B14F-4D97-AF65-F5344CB8AC3E}">
        <p14:creationId xmlns:p14="http://schemas.microsoft.com/office/powerpoint/2010/main" val="26816531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6C4591-55AF-9DF0-2E71-F59837CAFCDE}"/>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48840E-F157-6D1C-962C-5F56753866EF}"/>
              </a:ext>
            </a:extLst>
          </p:cNvPr>
          <p:cNvSpPr>
            <a:spLocks noGrp="1"/>
          </p:cNvSpPr>
          <p:nvPr>
            <p:ph type="sldNum" sz="quarter" idx="12"/>
          </p:nvPr>
        </p:nvSpPr>
        <p:spPr/>
        <p:txBody>
          <a:bodyPr/>
          <a:lstStyle/>
          <a:p>
            <a:fld id="{8D04ACF1-8115-4F2A-BC52-125D9799F304}" type="slidenum">
              <a:rPr lang="zh-CN" altLang="en-US" smtClean="0"/>
              <a:t>87</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D05F4F4-3596-688C-3812-26104767118A}"/>
                  </a:ext>
                </a:extLst>
              </p:cNvPr>
              <p:cNvSpPr txBox="1"/>
              <p:nvPr/>
            </p:nvSpPr>
            <p:spPr>
              <a:xfrm>
                <a:off x="157018" y="175491"/>
                <a:ext cx="6564618" cy="4801314"/>
              </a:xfrm>
              <a:prstGeom prst="rect">
                <a:avLst/>
              </a:prstGeom>
              <a:noFill/>
            </p:spPr>
            <p:txBody>
              <a:bodyPr wrap="none" rtlCol="0">
                <a:spAutoFit/>
              </a:bodyPr>
              <a:lstStyle/>
              <a:p>
                <a:r>
                  <a:rPr kumimoji="1" lang="en-US" altLang="zh-CN" dirty="0"/>
                  <a:t>2013</a:t>
                </a:r>
                <a:r>
                  <a:rPr kumimoji="1" lang="zh-CN" altLang="en-US" dirty="0"/>
                  <a:t>论文</a:t>
                </a:r>
                <a:br>
                  <a:rPr kumimoji="1" lang="en-US" altLang="zh-CN" dirty="0"/>
                </a:br>
                <a:r>
                  <a:rPr kumimoji="1" lang="en-US" altLang="zh-CN" dirty="0"/>
                  <a:t>1.</a:t>
                </a:r>
                <a:r>
                  <a:rPr kumimoji="1" lang="zh-CN" altLang="en-US" dirty="0"/>
                  <a:t> 不同种类的</a:t>
                </a:r>
                <a:r>
                  <a:rPr kumimoji="1" lang="en-US" altLang="zh-CN" dirty="0"/>
                  <a:t>B2</a:t>
                </a:r>
                <a:r>
                  <a:rPr kumimoji="1" lang="zh-CN" altLang="en-US" dirty="0"/>
                  <a:t>处曲率半径明显差别</a:t>
                </a:r>
                <a:br>
                  <a:rPr kumimoji="1" lang="en-US" altLang="zh-CN" dirty="0"/>
                </a:br>
                <a:r>
                  <a:rPr kumimoji="1" lang="en-US" altLang="zh-CN" dirty="0"/>
                  <a:t>2. U</a:t>
                </a:r>
                <a:r>
                  <a:rPr kumimoji="1" lang="zh-CN" altLang="en-US" dirty="0"/>
                  <a:t>和</a:t>
                </a:r>
                <a:r>
                  <a:rPr kumimoji="1" lang="en-US" altLang="zh-CN" dirty="0"/>
                  <a:t>C</a:t>
                </a:r>
                <a:r>
                  <a:rPr kumimoji="1" lang="zh-CN" altLang="en-US" dirty="0"/>
                  <a:t>之间</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1</m:t>
                        </m:r>
                      </m:sub>
                    </m:sSub>
                  </m:oMath>
                </a14:m>
                <a:r>
                  <a:rPr kumimoji="1" lang="zh-CN" altLang="en-US" dirty="0"/>
                  <a:t>显著不同</a:t>
                </a:r>
                <a:endParaRPr kumimoji="1" lang="en-US" altLang="zh-CN" dirty="0"/>
              </a:p>
              <a:p>
                <a:r>
                  <a:rPr kumimoji="1" lang="en-US" altLang="zh-CN" dirty="0"/>
                  <a:t>3.</a:t>
                </a:r>
                <a:r>
                  <a:rPr kumimoji="1" lang="zh-CN" altLang="en-US" dirty="0"/>
                  <a:t> 不同种类的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𝛼</m:t>
                        </m:r>
                      </m:e>
                      <m:sub>
                        <m:r>
                          <a:rPr kumimoji="1" lang="en-US" altLang="zh-CN" i="1">
                            <a:latin typeface="Cambria Math" panose="02040503050406030204" pitchFamily="18" charset="0"/>
                          </a:rPr>
                          <m:t>𝐵</m:t>
                        </m:r>
                        <m:r>
                          <a:rPr kumimoji="1" lang="en-US" altLang="zh-CN" b="0" i="1" smtClean="0">
                            <a:latin typeface="Cambria Math" panose="02040503050406030204" pitchFamily="18" charset="0"/>
                          </a:rPr>
                          <m:t>2</m:t>
                        </m:r>
                      </m:sub>
                    </m:sSub>
                  </m:oMath>
                </a14:m>
                <a:r>
                  <a:rPr kumimoji="1" lang="zh-CN" altLang="en-US" dirty="0"/>
                  <a:t>显著不同</a:t>
                </a:r>
                <a:br>
                  <a:rPr kumimoji="1" lang="en-US" altLang="zh-CN" dirty="0"/>
                </a:br>
                <a:r>
                  <a:rPr kumimoji="1" lang="en-US" altLang="zh-CN" dirty="0"/>
                  <a:t>4.</a:t>
                </a:r>
                <a:r>
                  <a:rPr kumimoji="1" lang="zh-CN" altLang="en-US" dirty="0"/>
                  <a:t> </a:t>
                </a:r>
                <a:r>
                  <a:rPr kumimoji="1" lang="en-US" altLang="zh-CN" dirty="0"/>
                  <a:t>U</a:t>
                </a:r>
                <a:r>
                  <a:rPr kumimoji="1" lang="zh-CN" altLang="en-US" dirty="0"/>
                  <a:t>和</a:t>
                </a:r>
                <a:r>
                  <a:rPr kumimoji="1" lang="en-US" altLang="zh-CN" dirty="0"/>
                  <a:t>C</a:t>
                </a:r>
                <a:r>
                  <a:rPr kumimoji="1" lang="zh-CN" altLang="en-US" dirty="0"/>
                  <a:t>之间</a:t>
                </a:r>
                <a14:m>
                  <m:oMath xmlns:m="http://schemas.openxmlformats.org/officeDocument/2006/math">
                    <m:r>
                      <a:rPr kumimoji="1" lang="en-US" altLang="zh-CN" b="0" i="1" smtClean="0">
                        <a:latin typeface="Cambria Math" panose="02040503050406030204" pitchFamily="18" charset="0"/>
                      </a:rPr>
                      <m:t>𝐷</m:t>
                    </m:r>
                  </m:oMath>
                </a14:m>
                <a:r>
                  <a:rPr kumimoji="1" lang="zh-CN" altLang="en-US" dirty="0"/>
                  <a:t>显著不同</a:t>
                </a:r>
                <a:endParaRPr kumimoji="1" lang="en-US" altLang="zh-CN" dirty="0"/>
              </a:p>
              <a:p>
                <a:r>
                  <a:rPr kumimoji="1" lang="en-US" altLang="zh-CN" dirty="0"/>
                  <a:t>5.</a:t>
                </a:r>
                <a:r>
                  <a:rPr kumimoji="1" lang="zh-CN" altLang="en-US" dirty="0"/>
                  <a:t> 不同种类中的</a:t>
                </a:r>
                <a14:m>
                  <m:oMath xmlns:m="http://schemas.openxmlformats.org/officeDocument/2006/math">
                    <m:r>
                      <a:rPr kumimoji="1" lang="zh-CN" altLang="en-US" i="1" smtClean="0">
                        <a:latin typeface="Cambria Math" panose="02040503050406030204" pitchFamily="18" charset="0"/>
                      </a:rPr>
                      <m:t>𝛽</m:t>
                    </m:r>
                  </m:oMath>
                </a14:m>
                <a:r>
                  <a:rPr kumimoji="1" lang="zh-CN" altLang="en-US" dirty="0"/>
                  <a:t>显著不同</a:t>
                </a:r>
                <a:endParaRPr kumimoji="1" lang="en-US" altLang="zh-CN" dirty="0"/>
              </a:p>
              <a:p>
                <a:endParaRPr kumimoji="1" lang="en-US" altLang="zh-CN" dirty="0"/>
              </a:p>
              <a:p>
                <a:endParaRPr kumimoji="1" lang="en-US" altLang="zh-CN" dirty="0"/>
              </a:p>
              <a:p>
                <a:pPr marL="342900" indent="-342900">
                  <a:buAutoNum type="arabicPeriod"/>
                </a:pPr>
                <a:r>
                  <a:rPr kumimoji="1" lang="zh-CN" altLang="en-US" dirty="0"/>
                  <a:t>虹吸部狭窄发生在</a:t>
                </a:r>
                <a:r>
                  <a:rPr kumimoji="1" lang="en-US" altLang="zh-CN" dirty="0"/>
                  <a:t>C2</a:t>
                </a:r>
                <a:r>
                  <a:rPr kumimoji="1" lang="zh-CN" altLang="en-US" dirty="0"/>
                  <a:t>（</a:t>
                </a:r>
                <a:r>
                  <a:rPr kumimoji="1" lang="en-US" altLang="zh-CN" dirty="0"/>
                  <a:t>B1</a:t>
                </a:r>
                <a:r>
                  <a:rPr kumimoji="1" lang="zh-CN" altLang="en-US" dirty="0"/>
                  <a:t>后半部） 和</a:t>
                </a:r>
                <a:r>
                  <a:rPr kumimoji="1" lang="en-US" altLang="zh-CN" dirty="0"/>
                  <a:t>C4</a:t>
                </a:r>
                <a:r>
                  <a:rPr kumimoji="1" lang="zh-CN" altLang="en-US" dirty="0"/>
                  <a:t>（整个</a:t>
                </a:r>
                <a:r>
                  <a:rPr kumimoji="1" lang="en-US" altLang="zh-CN" dirty="0"/>
                  <a:t>B2</a:t>
                </a:r>
                <a:r>
                  <a:rPr kumimoji="1" lang="zh-CN" altLang="en-US" dirty="0"/>
                  <a:t>）</a:t>
                </a:r>
                <a:endParaRPr kumimoji="1" lang="en-US" altLang="zh-CN" dirty="0"/>
              </a:p>
              <a:p>
                <a:pPr marL="342900" indent="-342900">
                  <a:buAutoNum type="arabicPeriod"/>
                </a:pPr>
                <a:r>
                  <a:rPr kumimoji="1" lang="en-US" altLang="zh-CN" dirty="0"/>
                  <a:t>U</a:t>
                </a:r>
                <a:r>
                  <a:rPr kumimoji="1" lang="zh-CN" altLang="en-US" dirty="0"/>
                  <a:t>型的发病率高</a:t>
                </a:r>
                <a:endParaRPr kumimoji="1" lang="en-US" altLang="zh-CN" dirty="0"/>
              </a:p>
              <a:p>
                <a:pPr marL="342900" indent="-342900">
                  <a:buAutoNum type="arabicPeriod"/>
                </a:pPr>
                <a:r>
                  <a:rPr kumimoji="1" lang="en-US" altLang="zh-CN" dirty="0"/>
                  <a:t>C2</a:t>
                </a:r>
                <a:r>
                  <a:rPr kumimoji="1" lang="zh-CN" altLang="en-US" dirty="0"/>
                  <a:t>部分发病率没有明显区别，</a:t>
                </a:r>
                <a:r>
                  <a:rPr kumimoji="1" lang="en-US" altLang="zh-CN" dirty="0"/>
                  <a:t>C4</a:t>
                </a:r>
                <a:r>
                  <a:rPr kumimoji="1" lang="zh-CN" altLang="en-US" dirty="0"/>
                  <a:t>部分里</a:t>
                </a:r>
                <a:r>
                  <a:rPr kumimoji="1" lang="en-US" altLang="zh-CN" dirty="0"/>
                  <a:t>U</a:t>
                </a:r>
                <a:r>
                  <a:rPr kumimoji="1" lang="zh-CN" altLang="en-US" dirty="0"/>
                  <a:t>型发病率明显更高</a:t>
                </a:r>
                <a:endParaRPr kumimoji="1" lang="en-US" altLang="zh-CN" dirty="0"/>
              </a:p>
              <a:p>
                <a:pPr marL="342900" indent="-342900">
                  <a:buAutoNum type="arabicPeriod"/>
                </a:pPr>
                <a:endParaRPr kumimoji="1" lang="en-US" altLang="zh-CN" dirty="0"/>
              </a:p>
              <a:p>
                <a:pPr marL="342900" indent="-342900">
                  <a:buAutoNum type="arabicPeriod"/>
                </a:pPr>
                <a:endParaRPr kumimoji="1" lang="en-US" altLang="zh-CN" dirty="0"/>
              </a:p>
              <a:p>
                <a:pPr marL="342900" indent="-342900">
                  <a:buAutoNum type="arabicPeriod"/>
                </a:pPr>
                <a:r>
                  <a:rPr kumimoji="1" lang="en-US" altLang="zh-CN" dirty="0"/>
                  <a:t>U</a:t>
                </a:r>
                <a:r>
                  <a:rPr kumimoji="1" lang="zh-CN" altLang="en-US" dirty="0"/>
                  <a:t>型的</a:t>
                </a:r>
                <a:r>
                  <a:rPr kumimoji="1" lang="en-US" altLang="zh-CN" dirty="0"/>
                  <a:t>B2</a:t>
                </a:r>
                <a:r>
                  <a:rPr kumimoji="1" lang="zh-CN" altLang="en-US" dirty="0"/>
                  <a:t>具有更大角度，曲率半径更小（</a:t>
                </a:r>
                <a:r>
                  <a:rPr kumimoji="1" lang="en-US" altLang="zh-CN" dirty="0"/>
                  <a:t>B2</a:t>
                </a:r>
                <a:r>
                  <a:rPr kumimoji="1" lang="zh-CN" altLang="en-US" dirty="0"/>
                  <a:t>更弯一点）</a:t>
                </a:r>
                <a:endParaRPr kumimoji="1" lang="en-US" altLang="zh-CN" dirty="0"/>
              </a:p>
              <a:p>
                <a:pPr marL="342900" indent="-342900">
                  <a:buAutoNum type="arabicPeriod"/>
                </a:pPr>
                <a:r>
                  <a:rPr kumimoji="1" lang="en-US" altLang="zh-CN" dirty="0"/>
                  <a:t>C</a:t>
                </a:r>
                <a:r>
                  <a:rPr kumimoji="1" lang="zh-CN" altLang="en-US" dirty="0"/>
                  <a:t>型的两个弯中间的角度更大（两个弯的扭转）</a:t>
                </a:r>
                <a:endParaRPr kumimoji="1" lang="en-US" altLang="zh-CN" dirty="0"/>
              </a:p>
              <a:p>
                <a:pPr marL="342900" indent="-342900">
                  <a:buAutoNum type="arabicPeriod"/>
                </a:pPr>
                <a:endParaRPr kumimoji="1" lang="en-US" altLang="zh-CN" dirty="0"/>
              </a:p>
              <a:p>
                <a:pPr marL="342900" indent="-342900">
                  <a:buAutoNum type="arabicPeriod"/>
                </a:pPr>
                <a:endParaRPr kumimoji="1" lang="zh-CN" altLang="en-US" dirty="0"/>
              </a:p>
            </p:txBody>
          </p:sp>
        </mc:Choice>
        <mc:Fallback xmlns="">
          <p:sp>
            <p:nvSpPr>
              <p:cNvPr id="5" name="文本框 4">
                <a:extLst>
                  <a:ext uri="{FF2B5EF4-FFF2-40B4-BE49-F238E27FC236}">
                    <a16:creationId xmlns:a16="http://schemas.microsoft.com/office/drawing/2014/main" id="{BA6E603D-5BEB-6F51-B49D-9BC2AC422E8A}"/>
                  </a:ext>
                </a:extLst>
              </p:cNvPr>
              <p:cNvSpPr txBox="1">
                <a:spLocks noRot="1" noChangeAspect="1" noMove="1" noResize="1" noEditPoints="1" noAdjustHandles="1" noChangeArrowheads="1" noChangeShapeType="1" noTextEdit="1"/>
              </p:cNvSpPr>
              <p:nvPr/>
            </p:nvSpPr>
            <p:spPr>
              <a:xfrm>
                <a:off x="157018" y="175491"/>
                <a:ext cx="6564618" cy="4801314"/>
              </a:xfrm>
              <a:prstGeom prst="rect">
                <a:avLst/>
              </a:prstGeom>
              <a:blipFill>
                <a:blip r:embed="rId3"/>
                <a:stretch>
                  <a:fillRect l="-772" t="-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58E3131-C8E7-7227-58D7-A179129D29F9}"/>
                  </a:ext>
                </a:extLst>
              </p:cNvPr>
              <p:cNvSpPr txBox="1"/>
              <p:nvPr/>
            </p:nvSpPr>
            <p:spPr>
              <a:xfrm>
                <a:off x="4647441" y="1319863"/>
                <a:ext cx="18623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𝐶𝑅</m:t>
                          </m:r>
                        </m:e>
                        <m:sub>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 &gt; </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2</m:t>
                          </m:r>
                        </m:sub>
                      </m:sSub>
                    </m:oMath>
                  </m:oMathPara>
                </a14:m>
                <a:endParaRPr kumimoji="1" lang="zh-CN" altLang="en-US" dirty="0"/>
              </a:p>
            </p:txBody>
          </p:sp>
        </mc:Choice>
        <mc:Fallback xmlns="">
          <p:sp>
            <p:nvSpPr>
              <p:cNvPr id="7" name="文本框 6">
                <a:extLst>
                  <a:ext uri="{FF2B5EF4-FFF2-40B4-BE49-F238E27FC236}">
                    <a16:creationId xmlns:a16="http://schemas.microsoft.com/office/drawing/2014/main" id="{69F1CD0C-3012-C129-A732-40CF9BA010E7}"/>
                  </a:ext>
                </a:extLst>
              </p:cNvPr>
              <p:cNvSpPr txBox="1">
                <a:spLocks noRot="1" noChangeAspect="1" noMove="1" noResize="1" noEditPoints="1" noAdjustHandles="1" noChangeArrowheads="1" noChangeShapeType="1" noTextEdit="1"/>
              </p:cNvSpPr>
              <p:nvPr/>
            </p:nvSpPr>
            <p:spPr>
              <a:xfrm>
                <a:off x="4647441" y="1319863"/>
                <a:ext cx="1862369" cy="276999"/>
              </a:xfrm>
              <a:prstGeom prst="rect">
                <a:avLst/>
              </a:prstGeom>
              <a:blipFill>
                <a:blip r:embed="rId4"/>
                <a:stretch>
                  <a:fillRect l="-2027" t="-9091" r="-676" b="-4090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E5653F8-1475-1709-9D7B-2AF6DAF1247E}"/>
              </a:ext>
            </a:extLst>
          </p:cNvPr>
          <p:cNvSpPr txBox="1"/>
          <p:nvPr/>
        </p:nvSpPr>
        <p:spPr>
          <a:xfrm>
            <a:off x="4518132" y="840509"/>
            <a:ext cx="1107996" cy="369332"/>
          </a:xfrm>
          <a:prstGeom prst="rect">
            <a:avLst/>
          </a:prstGeom>
          <a:noFill/>
        </p:spPr>
        <p:txBody>
          <a:bodyPr wrap="none" rtlCol="0">
            <a:spAutoFit/>
          </a:bodyPr>
          <a:lstStyle/>
          <a:p>
            <a:r>
              <a:rPr kumimoji="1" lang="zh-CN" altLang="en-US" dirty="0"/>
              <a:t>重要性：</a:t>
            </a:r>
          </a:p>
        </p:txBody>
      </p:sp>
      <p:sp>
        <p:nvSpPr>
          <p:cNvPr id="9" name="文本框 8">
            <a:extLst>
              <a:ext uri="{FF2B5EF4-FFF2-40B4-BE49-F238E27FC236}">
                <a16:creationId xmlns:a16="http://schemas.microsoft.com/office/drawing/2014/main" id="{BE8B625B-0D32-BFDB-522C-678E6DC1F9CC}"/>
              </a:ext>
            </a:extLst>
          </p:cNvPr>
          <p:cNvSpPr txBox="1"/>
          <p:nvPr/>
        </p:nvSpPr>
        <p:spPr>
          <a:xfrm>
            <a:off x="6106419" y="3776476"/>
            <a:ext cx="2422458" cy="1200329"/>
          </a:xfrm>
          <a:prstGeom prst="rect">
            <a:avLst/>
          </a:prstGeom>
          <a:noFill/>
        </p:spPr>
        <p:txBody>
          <a:bodyPr wrap="none" rtlCol="0">
            <a:spAutoFit/>
          </a:bodyPr>
          <a:lstStyle/>
          <a:p>
            <a:r>
              <a:rPr kumimoji="1" lang="zh-CN" altLang="en-US" dirty="0"/>
              <a:t>猜测</a:t>
            </a:r>
            <a:endParaRPr kumimoji="1" lang="en-US" altLang="zh-CN" dirty="0"/>
          </a:p>
          <a:p>
            <a:r>
              <a:rPr kumimoji="1" lang="en-US" altLang="zh-CN" dirty="0"/>
              <a:t>U</a:t>
            </a:r>
            <a:r>
              <a:rPr kumimoji="1" lang="zh-CN" altLang="en-US" dirty="0"/>
              <a:t>：</a:t>
            </a:r>
            <a:r>
              <a:rPr kumimoji="1" lang="en-US" altLang="zh-CN" dirty="0"/>
              <a:t>B2</a:t>
            </a:r>
            <a:r>
              <a:rPr kumimoji="1" lang="zh-CN" altLang="en-US" dirty="0"/>
              <a:t>最弯</a:t>
            </a:r>
            <a:endParaRPr kumimoji="1" lang="en-US" altLang="zh-CN" dirty="0"/>
          </a:p>
          <a:p>
            <a:r>
              <a:rPr kumimoji="1" lang="en-US" altLang="zh-CN" dirty="0"/>
              <a:t>V</a:t>
            </a:r>
            <a:r>
              <a:rPr kumimoji="1" lang="zh-CN" altLang="en-US" dirty="0"/>
              <a:t>：</a:t>
            </a:r>
            <a:r>
              <a:rPr kumimoji="1" lang="en-US" altLang="zh-CN" dirty="0"/>
              <a:t>B2</a:t>
            </a:r>
            <a:r>
              <a:rPr kumimoji="1" lang="zh-CN" altLang="en-US" dirty="0"/>
              <a:t>没那么弯</a:t>
            </a:r>
            <a:endParaRPr kumimoji="1" lang="en-US" altLang="zh-CN" dirty="0"/>
          </a:p>
          <a:p>
            <a:r>
              <a:rPr kumimoji="1" lang="en-US" altLang="zh-CN" dirty="0"/>
              <a:t>C</a:t>
            </a:r>
            <a:r>
              <a:rPr kumimoji="1" lang="zh-CN" altLang="en-US" dirty="0"/>
              <a:t>：两个弯扭转度最大</a:t>
            </a:r>
          </a:p>
        </p:txBody>
      </p:sp>
      <p:sp>
        <p:nvSpPr>
          <p:cNvPr id="11" name="文本框 10">
            <a:extLst>
              <a:ext uri="{FF2B5EF4-FFF2-40B4-BE49-F238E27FC236}">
                <a16:creationId xmlns:a16="http://schemas.microsoft.com/office/drawing/2014/main" id="{C3E78A04-3099-1B98-AC75-E2A093D02DB3}"/>
              </a:ext>
            </a:extLst>
          </p:cNvPr>
          <p:cNvSpPr txBox="1"/>
          <p:nvPr/>
        </p:nvSpPr>
        <p:spPr>
          <a:xfrm>
            <a:off x="157018" y="5717308"/>
            <a:ext cx="1186543"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形状</a:t>
            </a:r>
          </a:p>
        </p:txBody>
      </p:sp>
      <p:sp>
        <p:nvSpPr>
          <p:cNvPr id="4" name="文本框 3">
            <a:extLst>
              <a:ext uri="{FF2B5EF4-FFF2-40B4-BE49-F238E27FC236}">
                <a16:creationId xmlns:a16="http://schemas.microsoft.com/office/drawing/2014/main" id="{E6F7E53A-7B53-6CBB-6637-E31BEA9E2E38}"/>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26693651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0DC19A-3EC6-55C3-F599-4C77ED069490}"/>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3835DE-2A80-7BB0-5784-0CA357ECF010}"/>
              </a:ext>
            </a:extLst>
          </p:cNvPr>
          <p:cNvSpPr>
            <a:spLocks noGrp="1"/>
          </p:cNvSpPr>
          <p:nvPr>
            <p:ph type="sldNum" sz="quarter" idx="12"/>
          </p:nvPr>
        </p:nvSpPr>
        <p:spPr/>
        <p:txBody>
          <a:bodyPr/>
          <a:lstStyle/>
          <a:p>
            <a:fld id="{8D04ACF1-8115-4F2A-BC52-125D9799F304}" type="slidenum">
              <a:rPr lang="zh-CN" altLang="en-US" smtClean="0"/>
              <a:t>88</a:t>
            </a:fld>
            <a:endParaRPr lang="zh-CN" altLang="en-US"/>
          </a:p>
        </p:txBody>
      </p:sp>
      <p:sp>
        <p:nvSpPr>
          <p:cNvPr id="4" name="文本框 3">
            <a:extLst>
              <a:ext uri="{FF2B5EF4-FFF2-40B4-BE49-F238E27FC236}">
                <a16:creationId xmlns:a16="http://schemas.microsoft.com/office/drawing/2014/main" id="{9607EC57-099A-B667-40DB-5E05046BB794}"/>
              </a:ext>
            </a:extLst>
          </p:cNvPr>
          <p:cNvSpPr txBox="1"/>
          <p:nvPr/>
        </p:nvSpPr>
        <p:spPr>
          <a:xfrm>
            <a:off x="230909" y="550039"/>
            <a:ext cx="7583054" cy="4247317"/>
          </a:xfrm>
          <a:prstGeom prst="rect">
            <a:avLst/>
          </a:prstGeom>
          <a:noFill/>
        </p:spPr>
        <p:txBody>
          <a:bodyPr wrap="square">
            <a:spAutoFit/>
          </a:bodyPr>
          <a:lstStyle/>
          <a:p>
            <a:pPr marL="342900" indent="-342900">
              <a:buAutoNum type="arabicPeriod"/>
            </a:pPr>
            <a:r>
              <a:rPr lang="zh-CN" altLang="en-US" dirty="0"/>
              <a:t>所有类型的ICA中有三个低WSS区域：</a:t>
            </a:r>
            <a:endParaRPr lang="en-US" altLang="zh-CN" dirty="0"/>
          </a:p>
          <a:p>
            <a:pPr marL="800100" lvl="1" indent="-342900">
              <a:buFont typeface="Arial" panose="020B0604020202020204" pitchFamily="34" charset="0"/>
              <a:buChar char="•"/>
            </a:pPr>
            <a:r>
              <a:rPr lang="zh-CN" altLang="en-US" dirty="0"/>
              <a:t>B2前半部分的外壁</a:t>
            </a:r>
            <a:endParaRPr lang="en-US" altLang="zh-CN" dirty="0"/>
          </a:p>
          <a:p>
            <a:pPr marL="800100" lvl="1" indent="-342900">
              <a:buFont typeface="Arial" panose="020B0604020202020204" pitchFamily="34" charset="0"/>
              <a:buChar char="•"/>
            </a:pPr>
            <a:r>
              <a:rPr lang="zh-CN" altLang="en-US" dirty="0"/>
              <a:t>B2后半段的内壁</a:t>
            </a:r>
            <a:endParaRPr lang="en-US" altLang="zh-CN" dirty="0"/>
          </a:p>
          <a:p>
            <a:pPr marL="800100" lvl="1" indent="-342900">
              <a:buFont typeface="Arial" panose="020B0604020202020204" pitchFamily="34" charset="0"/>
              <a:buChar char="•"/>
            </a:pPr>
            <a:r>
              <a:rPr lang="zh-CN" altLang="en-US" dirty="0"/>
              <a:t>B1后半段的内壁</a:t>
            </a:r>
            <a:endParaRPr lang="en-US" altLang="zh-CN" dirty="0"/>
          </a:p>
          <a:p>
            <a:pPr marL="342900" indent="-342900">
              <a:buFont typeface="+mj-lt"/>
              <a:buAutoNum type="arabicPeriod"/>
            </a:pPr>
            <a:r>
              <a:rPr lang="en-US" altLang="zh-CN" dirty="0"/>
              <a:t>WSS</a:t>
            </a:r>
          </a:p>
          <a:p>
            <a:pPr marL="800100" lvl="1" indent="-342900">
              <a:buFont typeface="Arial" panose="020B0604020202020204" pitchFamily="34" charset="0"/>
              <a:buChar char="•"/>
            </a:pPr>
            <a:r>
              <a:rPr lang="zh-CN" altLang="en-US" dirty="0"/>
              <a:t>U形：在前两个区域的WSS的大小低于其他两种类型</a:t>
            </a:r>
            <a:endParaRPr lang="en-US" altLang="zh-CN" dirty="0"/>
          </a:p>
          <a:p>
            <a:pPr marL="342900" indent="-342900">
              <a:buFont typeface="+mj-lt"/>
              <a:buAutoNum type="arabicPeriod"/>
            </a:pPr>
            <a:r>
              <a:rPr lang="en-US" altLang="zh-CN" dirty="0"/>
              <a:t>OSI</a:t>
            </a:r>
          </a:p>
          <a:p>
            <a:pPr marL="800100" lvl="1" indent="-342900">
              <a:buFont typeface="Arial" panose="020B0604020202020204" pitchFamily="34" charset="0"/>
              <a:buChar char="•"/>
            </a:pPr>
            <a:r>
              <a:rPr lang="zh-CN" altLang="en-US" dirty="0"/>
              <a:t>U形：三个区域的</a:t>
            </a:r>
            <a:r>
              <a:rPr lang="en-US" altLang="zh-CN" dirty="0"/>
              <a:t>OSI</a:t>
            </a:r>
            <a:r>
              <a:rPr lang="zh-CN" altLang="en-US" dirty="0"/>
              <a:t>都很高，第三个区域的</a:t>
            </a:r>
            <a:r>
              <a:rPr lang="en-US" altLang="zh-CN" dirty="0"/>
              <a:t>OSI</a:t>
            </a:r>
            <a:r>
              <a:rPr lang="zh-CN" altLang="en-US" dirty="0"/>
              <a:t>最高</a:t>
            </a:r>
            <a:endParaRPr lang="en-US" altLang="zh-CN" dirty="0"/>
          </a:p>
          <a:p>
            <a:pPr marL="800100" lvl="1" indent="-342900">
              <a:buFont typeface="Arial" panose="020B0604020202020204" pitchFamily="34" charset="0"/>
              <a:buChar char="•"/>
            </a:pPr>
            <a:r>
              <a:rPr lang="zh-CN" altLang="en-US" dirty="0"/>
              <a:t>V和C形：只有第三个区域的内壁</a:t>
            </a:r>
            <a:r>
              <a:rPr lang="en-US" altLang="zh-CN" dirty="0"/>
              <a:t>OSI</a:t>
            </a:r>
            <a:r>
              <a:rPr lang="zh-CN" altLang="en-US" dirty="0"/>
              <a:t>很高。</a:t>
            </a:r>
            <a:endParaRPr lang="en-US" altLang="zh-CN" dirty="0"/>
          </a:p>
          <a:p>
            <a:pPr marL="342900" indent="-342900">
              <a:buFont typeface="+mj-lt"/>
              <a:buAutoNum type="arabicPeriod"/>
            </a:pPr>
            <a:r>
              <a:rPr lang="zh-CN" altLang="en-US" dirty="0"/>
              <a:t>结论</a:t>
            </a:r>
            <a:endParaRPr lang="en-US" altLang="zh-CN" dirty="0"/>
          </a:p>
          <a:p>
            <a:pPr marL="742950" lvl="1" indent="-285750">
              <a:buFont typeface="Arial" panose="020B0604020202020204" pitchFamily="34" charset="0"/>
              <a:buChar char="•"/>
            </a:pPr>
            <a:r>
              <a:rPr lang="zh-CN" altLang="en-US" dirty="0"/>
              <a:t>U形更多易发生狭窄的位置，并具有更高的动脉粥样硬化风险</a:t>
            </a:r>
            <a:endParaRPr lang="en-US" altLang="zh-CN" dirty="0"/>
          </a:p>
          <a:p>
            <a:endParaRPr lang="en-US" altLang="zh-CN" dirty="0"/>
          </a:p>
          <a:p>
            <a:r>
              <a:rPr lang="en-US" altLang="zh-CN" dirty="0"/>
              <a:t>S</a:t>
            </a:r>
            <a:r>
              <a:rPr lang="zh-CN" altLang="en-US" dirty="0"/>
              <a:t>的研究</a:t>
            </a:r>
            <a:endParaRPr lang="en-US" altLang="zh-CN" dirty="0"/>
          </a:p>
          <a:p>
            <a:pPr marL="342900" indent="-342900">
              <a:buAutoNum type="arabicPeriod"/>
            </a:pPr>
            <a:r>
              <a:rPr lang="en-US" altLang="zh-CN" dirty="0"/>
              <a:t>V</a:t>
            </a:r>
            <a:r>
              <a:rPr lang="zh-CN" altLang="en-US" dirty="0"/>
              <a:t>型占多数</a:t>
            </a:r>
            <a:endParaRPr lang="en-US" altLang="zh-CN" dirty="0"/>
          </a:p>
          <a:p>
            <a:pPr marL="342900" indent="-342900">
              <a:buAutoNum type="arabicPeriod"/>
            </a:pPr>
            <a:r>
              <a:rPr lang="en-US" altLang="zh-CN" dirty="0"/>
              <a:t>U</a:t>
            </a:r>
            <a:r>
              <a:rPr lang="zh-CN" altLang="en-US" dirty="0"/>
              <a:t>型不含动脉瘤</a:t>
            </a:r>
          </a:p>
        </p:txBody>
      </p:sp>
      <p:sp>
        <p:nvSpPr>
          <p:cNvPr id="5" name="文本框 4">
            <a:extLst>
              <a:ext uri="{FF2B5EF4-FFF2-40B4-BE49-F238E27FC236}">
                <a16:creationId xmlns:a16="http://schemas.microsoft.com/office/drawing/2014/main" id="{870727F2-F1EE-715B-CD6B-9687FE086812}"/>
              </a:ext>
            </a:extLst>
          </p:cNvPr>
          <p:cNvSpPr txBox="1"/>
          <p:nvPr/>
        </p:nvSpPr>
        <p:spPr>
          <a:xfrm>
            <a:off x="157018" y="5717308"/>
            <a:ext cx="1879041" cy="369332"/>
          </a:xfrm>
          <a:prstGeom prst="rect">
            <a:avLst/>
          </a:prstGeom>
          <a:noFill/>
        </p:spPr>
        <p:txBody>
          <a:bodyPr wrap="none" rtlCol="0">
            <a:spAutoFit/>
          </a:bodyPr>
          <a:lstStyle/>
          <a:p>
            <a:r>
              <a:rPr kumimoji="1" lang="en-US" altLang="zh-CN" dirty="0">
                <a:solidFill>
                  <a:srgbClr val="FF0000"/>
                </a:solidFill>
              </a:rPr>
              <a:t>2013 </a:t>
            </a:r>
            <a:r>
              <a:rPr kumimoji="1" lang="zh-CN" altLang="en-US" dirty="0">
                <a:solidFill>
                  <a:srgbClr val="FF0000"/>
                </a:solidFill>
              </a:rPr>
              <a:t>流体・疾病</a:t>
            </a:r>
          </a:p>
        </p:txBody>
      </p:sp>
      <p:sp>
        <p:nvSpPr>
          <p:cNvPr id="3" name="文本框 2">
            <a:extLst>
              <a:ext uri="{FF2B5EF4-FFF2-40B4-BE49-F238E27FC236}">
                <a16:creationId xmlns:a16="http://schemas.microsoft.com/office/drawing/2014/main" id="{228B1C0D-AB15-55A2-5A20-0F9AECF9AFE7}"/>
              </a:ext>
            </a:extLst>
          </p:cNvPr>
          <p:cNvSpPr txBox="1"/>
          <p:nvPr/>
        </p:nvSpPr>
        <p:spPr>
          <a:xfrm>
            <a:off x="48464" y="6253438"/>
            <a:ext cx="8117378" cy="307777"/>
          </a:xfrm>
          <a:prstGeom prst="rect">
            <a:avLst/>
          </a:prstGeom>
          <a:noFill/>
        </p:spPr>
        <p:txBody>
          <a:bodyPr wrap="square">
            <a:spAutoFit/>
          </a:bodyPr>
          <a:lstStyle/>
          <a:p>
            <a:r>
              <a:rPr lang="en-US" altLang="zh-CN" sz="1400" dirty="0"/>
              <a:t>[1] </a:t>
            </a:r>
            <a:r>
              <a:rPr lang="zh-CN" altLang="en-US" sz="1400" dirty="0"/>
              <a:t>Geometric classification of the carotid siphon: association between geometry and stenoses</a:t>
            </a:r>
          </a:p>
        </p:txBody>
      </p:sp>
    </p:spTree>
    <p:extLst>
      <p:ext uri="{BB962C8B-B14F-4D97-AF65-F5344CB8AC3E}">
        <p14:creationId xmlns:p14="http://schemas.microsoft.com/office/powerpoint/2010/main" val="12011427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D7F0E2-39A0-56C4-5B1B-6A39527F522C}"/>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1B4FF9-291E-89ED-6AB3-9C83E0C3AC07}"/>
              </a:ext>
            </a:extLst>
          </p:cNvPr>
          <p:cNvSpPr>
            <a:spLocks noGrp="1"/>
          </p:cNvSpPr>
          <p:nvPr>
            <p:ph type="sldNum" sz="quarter" idx="12"/>
          </p:nvPr>
        </p:nvSpPr>
        <p:spPr/>
        <p:txBody>
          <a:bodyPr/>
          <a:lstStyle/>
          <a:p>
            <a:fld id="{8D04ACF1-8115-4F2A-BC52-125D9799F304}" type="slidenum">
              <a:rPr lang="zh-CN" altLang="en-US" smtClean="0"/>
              <a:t>89</a:t>
            </a:fld>
            <a:endParaRPr lang="zh-CN" altLang="en-US"/>
          </a:p>
        </p:txBody>
      </p:sp>
      <p:sp>
        <p:nvSpPr>
          <p:cNvPr id="4" name="文本框 3">
            <a:extLst>
              <a:ext uri="{FF2B5EF4-FFF2-40B4-BE49-F238E27FC236}">
                <a16:creationId xmlns:a16="http://schemas.microsoft.com/office/drawing/2014/main" id="{EF2AD099-C65A-4250-7581-D8D95AD4C883}"/>
              </a:ext>
            </a:extLst>
          </p:cNvPr>
          <p:cNvSpPr txBox="1"/>
          <p:nvPr/>
        </p:nvSpPr>
        <p:spPr>
          <a:xfrm>
            <a:off x="41119" y="560430"/>
            <a:ext cx="9054417" cy="4801314"/>
          </a:xfrm>
          <a:prstGeom prst="rect">
            <a:avLst/>
          </a:prstGeom>
          <a:noFill/>
        </p:spPr>
        <p:txBody>
          <a:bodyPr wrap="square">
            <a:spAutoFit/>
          </a:bodyPr>
          <a:lstStyle/>
          <a:p>
            <a:r>
              <a:rPr lang="zh-CN" altLang="en-US" dirty="0"/>
              <a:t>虹吸部动脉瘤</a:t>
            </a:r>
            <a:endParaRPr lang="en-US" altLang="zh-CN" dirty="0"/>
          </a:p>
          <a:p>
            <a:pPr marL="342900" indent="-342900">
              <a:buAutoNum type="arabicPeriod"/>
            </a:pPr>
            <a:r>
              <a:rPr lang="zh-CN" altLang="en-US" dirty="0"/>
              <a:t>诱发：</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，高</a:t>
            </a:r>
            <a:r>
              <a:rPr lang="en-US" altLang="zh-CN" b="1" dirty="0">
                <a:solidFill>
                  <a:schemeClr val="accent3">
                    <a:lumMod val="60000"/>
                    <a:lumOff val="40000"/>
                  </a:schemeClr>
                </a:solidFill>
              </a:rPr>
              <a:t>WSSG</a:t>
            </a:r>
            <a:r>
              <a:rPr lang="zh-CN" altLang="en-US" dirty="0"/>
              <a:t>（上游影响下游，特别是</a:t>
            </a:r>
            <a:r>
              <a:rPr lang="en-US" altLang="zh-CN" dirty="0"/>
              <a:t>C7</a:t>
            </a:r>
            <a:r>
              <a:rPr lang="zh-CN" altLang="en-US" dirty="0"/>
              <a:t>部分）</a:t>
            </a:r>
            <a:r>
              <a:rPr lang="en-US" altLang="zh-CN" dirty="0"/>
              <a:t>[1]</a:t>
            </a:r>
          </a:p>
          <a:p>
            <a:pPr marL="800100" lvl="1" indent="-342900">
              <a:buFont typeface="Arial" panose="020B0604020202020204" pitchFamily="34" charset="0"/>
              <a:buChar char="•"/>
            </a:pPr>
            <a:r>
              <a:rPr lang="zh-CN" altLang="en-US" dirty="0"/>
              <a:t>内皮细胞形态改变（圆形、无方向性）；</a:t>
            </a:r>
            <a:endParaRPr lang="en-US" altLang="zh-CN" dirty="0"/>
          </a:p>
          <a:p>
            <a:pPr marL="800100" lvl="1" indent="-342900">
              <a:buFont typeface="Arial" panose="020B0604020202020204" pitchFamily="34" charset="0"/>
              <a:buChar char="•"/>
            </a:pPr>
            <a:r>
              <a:rPr lang="zh-CN" altLang="en-US" dirty="0"/>
              <a:t>细胞内胞骨架重构，高 </a:t>
            </a:r>
            <a:r>
              <a:rPr lang="en-US" altLang="zh-CN" dirty="0"/>
              <a:t>WSS </a:t>
            </a:r>
            <a:r>
              <a:rPr lang="zh-CN" altLang="en-US" dirty="0"/>
              <a:t>激活一系列信号通路（如 </a:t>
            </a:r>
            <a:r>
              <a:rPr lang="en-US" altLang="zh-CN" dirty="0" err="1"/>
              <a:t>eNOS</a:t>
            </a:r>
            <a:r>
              <a:rPr lang="zh-CN" altLang="en-US" dirty="0"/>
              <a:t>、钙调素、</a:t>
            </a:r>
            <a:r>
              <a:rPr lang="en-US" altLang="zh-CN" dirty="0"/>
              <a:t>PKC/AKT</a:t>
            </a:r>
            <a:r>
              <a:rPr lang="zh-CN" altLang="en-US" dirty="0"/>
              <a:t>）</a:t>
            </a:r>
            <a:endParaRPr lang="en-US" altLang="zh-CN" dirty="0"/>
          </a:p>
          <a:p>
            <a:pPr marL="800100" lvl="1" indent="-342900">
              <a:buFont typeface="Arial" panose="020B0604020202020204" pitchFamily="34" charset="0"/>
              <a:buChar char="•"/>
            </a:pPr>
            <a:r>
              <a:rPr lang="zh-CN" altLang="en-US" dirty="0"/>
              <a:t>内皮损伤、基底膜失稳、局部炎症启动，形成增生区域。</a:t>
            </a:r>
            <a:endParaRPr lang="en-US" altLang="zh-CN" dirty="0"/>
          </a:p>
          <a:p>
            <a:pPr marL="342900" indent="-342900">
              <a:buAutoNum type="arabicPeriod"/>
            </a:pPr>
            <a:r>
              <a:rPr lang="zh-CN" altLang="en-US" dirty="0"/>
              <a:t>形成：</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降低，高</a:t>
            </a:r>
            <a:r>
              <a:rPr lang="en-US" altLang="zh-CN" b="1" dirty="0">
                <a:solidFill>
                  <a:schemeClr val="accent3">
                    <a:lumMod val="60000"/>
                    <a:lumOff val="40000"/>
                  </a:schemeClr>
                </a:solidFill>
              </a:rPr>
              <a:t>OSI</a:t>
            </a:r>
            <a:r>
              <a:rPr lang="zh-CN" altLang="en-US" b="1" dirty="0">
                <a:solidFill>
                  <a:schemeClr val="accent3">
                    <a:lumMod val="60000"/>
                    <a:lumOff val="40000"/>
                  </a:schemeClr>
                </a:solidFill>
              </a:rPr>
              <a:t>，伴随低 </a:t>
            </a:r>
            <a:r>
              <a:rPr lang="en-US" altLang="zh-CN" b="1" dirty="0">
                <a:solidFill>
                  <a:schemeClr val="accent3">
                    <a:lumMod val="60000"/>
                    <a:lumOff val="40000"/>
                  </a:schemeClr>
                </a:solidFill>
              </a:rPr>
              <a:t>WSS </a:t>
            </a:r>
            <a:r>
              <a:rPr lang="zh-CN" altLang="en-US" b="1" dirty="0">
                <a:solidFill>
                  <a:schemeClr val="accent3">
                    <a:lumMod val="60000"/>
                    <a:lumOff val="40000"/>
                  </a:schemeClr>
                </a:solidFill>
              </a:rPr>
              <a:t>区域血液滞留（</a:t>
            </a:r>
            <a:r>
              <a:rPr lang="en-US" altLang="zh-CN" b="1" dirty="0">
                <a:solidFill>
                  <a:schemeClr val="accent3">
                    <a:lumMod val="60000"/>
                    <a:lumOff val="40000"/>
                  </a:schemeClr>
                </a:solidFill>
              </a:rPr>
              <a:t>RRT </a:t>
            </a:r>
            <a:r>
              <a:rPr lang="zh-CN" altLang="en-US" b="1" dirty="0">
                <a:solidFill>
                  <a:schemeClr val="accent3">
                    <a:lumMod val="60000"/>
                    <a:lumOff val="40000"/>
                  </a:schemeClr>
                </a:solidFill>
              </a:rPr>
              <a:t>增加）</a:t>
            </a:r>
            <a:r>
              <a:rPr lang="zh-CN" altLang="en-US" b="1" dirty="0">
                <a:solidFill>
                  <a:srgbClr val="FF0000"/>
                </a:solidFill>
              </a:rPr>
              <a:t>（这里还不明确</a:t>
            </a:r>
            <a:r>
              <a:rPr lang="en-US" altLang="zh-CN" b="1" dirty="0">
                <a:solidFill>
                  <a:srgbClr val="FF0000"/>
                </a:solidFill>
              </a:rPr>
              <a:t>,</a:t>
            </a:r>
            <a:r>
              <a:rPr lang="zh-CN" altLang="en-US" b="1" dirty="0">
                <a:solidFill>
                  <a:srgbClr val="FF0000"/>
                </a:solidFill>
              </a:rPr>
              <a:t>低和超高动脉瘤性</a:t>
            </a:r>
            <a:r>
              <a:rPr lang="en-US" altLang="zh-CN" b="1" dirty="0">
                <a:solidFill>
                  <a:srgbClr val="FF0000"/>
                </a:solidFill>
              </a:rPr>
              <a:t>WSS</a:t>
            </a:r>
            <a:r>
              <a:rPr lang="zh-CN" altLang="en-US" b="1" dirty="0">
                <a:solidFill>
                  <a:srgbClr val="FF0000"/>
                </a:solidFill>
              </a:rPr>
              <a:t>在内皮细胞中表现出涉及细胞骨架和细胞外基质蛋白的基因表达调控相反）</a:t>
            </a:r>
            <a:r>
              <a:rPr lang="en-US" altLang="zh-CN" dirty="0"/>
              <a:t>[1,2]</a:t>
            </a:r>
          </a:p>
          <a:p>
            <a:pPr marL="800100" lvl="1" indent="-342900">
              <a:buFont typeface="Arial" panose="020B0604020202020204" pitchFamily="34" charset="0"/>
              <a:buChar char="•"/>
            </a:pPr>
            <a:r>
              <a:rPr lang="en-US" altLang="zh-CN" dirty="0"/>
              <a:t>OSI </a:t>
            </a:r>
            <a:r>
              <a:rPr lang="zh-CN" altLang="en-US" dirty="0"/>
              <a:t>增高与高振荡剪切促使：内皮细胞分泌促炎因子、</a:t>
            </a:r>
            <a:r>
              <a:rPr lang="en-US" altLang="zh-CN" dirty="0"/>
              <a:t>MMP </a:t>
            </a:r>
            <a:r>
              <a:rPr lang="zh-CN" altLang="en-US" dirty="0"/>
              <a:t>等；</a:t>
            </a:r>
            <a:endParaRPr lang="en-US" altLang="zh-CN" dirty="0"/>
          </a:p>
          <a:p>
            <a:pPr marL="800100" lvl="1" indent="-342900">
              <a:buFont typeface="Arial" panose="020B0604020202020204" pitchFamily="34" charset="0"/>
              <a:buChar char="•"/>
            </a:pPr>
            <a:r>
              <a:rPr lang="zh-CN" altLang="en-US" dirty="0"/>
              <a:t>细胞形态异常，无方向排列；</a:t>
            </a:r>
            <a:endParaRPr lang="en-US" altLang="zh-CN" dirty="0"/>
          </a:p>
          <a:p>
            <a:pPr marL="800100" lvl="1" indent="-342900">
              <a:buFont typeface="Arial" panose="020B0604020202020204" pitchFamily="34" charset="0"/>
              <a:buChar char="•"/>
            </a:pPr>
            <a:r>
              <a:rPr lang="zh-CN" altLang="en-US" dirty="0"/>
              <a:t>血管壁重塑、外膜及中膜细胞功能改变，促使瘤体继续扩张</a:t>
            </a:r>
            <a:endParaRPr lang="en-US" altLang="zh-CN" dirty="0"/>
          </a:p>
          <a:p>
            <a:pPr marL="342900" indent="-342900">
              <a:buAutoNum type="arabicPeriod"/>
            </a:pPr>
            <a:r>
              <a:rPr lang="zh-CN" altLang="en-US" dirty="0"/>
              <a:t>未破裂：</a:t>
            </a:r>
            <a:r>
              <a:rPr lang="en-US" altLang="zh-CN" dirty="0"/>
              <a:t>WSS</a:t>
            </a:r>
            <a:r>
              <a:rPr lang="zh-CN" altLang="en-US" dirty="0"/>
              <a:t>和</a:t>
            </a:r>
            <a:r>
              <a:rPr lang="en-US" altLang="zh-CN" dirty="0"/>
              <a:t>TAWSS</a:t>
            </a:r>
            <a:r>
              <a:rPr lang="zh-CN" altLang="en-US" dirty="0"/>
              <a:t>较高，</a:t>
            </a:r>
            <a:r>
              <a:rPr lang="en-US" altLang="zh-CN" dirty="0"/>
              <a:t>OSI</a:t>
            </a:r>
            <a:r>
              <a:rPr lang="zh-CN" altLang="en-US" dirty="0"/>
              <a:t>较低</a:t>
            </a:r>
            <a:r>
              <a:rPr lang="en-US" altLang="zh-CN" dirty="0"/>
              <a:t> [2]</a:t>
            </a:r>
            <a:r>
              <a:rPr lang="zh-CN" altLang="en-US" dirty="0"/>
              <a:t>，但最小</a:t>
            </a:r>
            <a:r>
              <a:rPr lang="en-US" altLang="zh-CN" dirty="0"/>
              <a:t>WSS</a:t>
            </a:r>
            <a:r>
              <a:rPr lang="zh-CN" altLang="en-US" dirty="0"/>
              <a:t>比破裂组高</a:t>
            </a:r>
            <a:endParaRPr lang="en-US" altLang="zh-CN" dirty="0"/>
          </a:p>
          <a:p>
            <a:pPr marL="342900" indent="-342900">
              <a:buAutoNum type="arabicPeriod"/>
            </a:pPr>
            <a:r>
              <a:rPr lang="zh-CN" altLang="en-US" dirty="0"/>
              <a:t>破裂：</a:t>
            </a:r>
            <a:r>
              <a:rPr lang="zh-CN" altLang="en-US" b="1" dirty="0">
                <a:solidFill>
                  <a:schemeClr val="accent3">
                    <a:lumMod val="60000"/>
                    <a:lumOff val="40000"/>
                  </a:schemeClr>
                </a:solidFill>
              </a:rPr>
              <a:t>局部极低</a:t>
            </a:r>
            <a:r>
              <a:rPr lang="en-US" altLang="zh-CN" b="1" dirty="0">
                <a:solidFill>
                  <a:schemeClr val="accent3">
                    <a:lumMod val="60000"/>
                    <a:lumOff val="40000"/>
                  </a:schemeClr>
                </a:solidFill>
              </a:rPr>
              <a:t>WSS</a:t>
            </a:r>
            <a:r>
              <a:rPr lang="zh-CN" altLang="en-US" b="1" dirty="0">
                <a:solidFill>
                  <a:schemeClr val="accent3">
                    <a:lumMod val="60000"/>
                    <a:lumOff val="40000"/>
                  </a:schemeClr>
                </a:solidFill>
              </a:rPr>
              <a:t>，极高</a:t>
            </a:r>
            <a:r>
              <a:rPr lang="en-US" altLang="zh-CN" b="1" dirty="0">
                <a:solidFill>
                  <a:schemeClr val="accent3">
                    <a:lumMod val="60000"/>
                    <a:lumOff val="40000"/>
                  </a:schemeClr>
                </a:solidFill>
              </a:rPr>
              <a:t>OSI</a:t>
            </a:r>
            <a:r>
              <a:rPr lang="en-US" altLang="zh-CN" dirty="0"/>
              <a:t>: </a:t>
            </a:r>
            <a:r>
              <a:rPr lang="zh-CN" altLang="en-US" dirty="0"/>
              <a:t>破裂动脉瘤中 </a:t>
            </a:r>
            <a:r>
              <a:rPr lang="en-US" altLang="zh-CN" dirty="0"/>
              <a:t>WSS </a:t>
            </a:r>
            <a:r>
              <a:rPr lang="zh-CN" altLang="en-US" dirty="0"/>
              <a:t>为显著较低 </a:t>
            </a:r>
            <a:r>
              <a:rPr lang="en-US" altLang="zh-CN" dirty="0"/>
              <a:t>(&lt;1.5 Pa)</a:t>
            </a:r>
            <a:r>
              <a:rPr lang="zh-CN" altLang="en-US" dirty="0"/>
              <a:t>，同时 </a:t>
            </a:r>
            <a:r>
              <a:rPr lang="en-US" altLang="zh-CN" dirty="0"/>
              <a:t>OSI </a:t>
            </a:r>
            <a:r>
              <a:rPr lang="zh-CN" altLang="en-US" dirty="0"/>
              <a:t>极高（</a:t>
            </a:r>
            <a:r>
              <a:rPr lang="en-US" altLang="zh-CN" dirty="0"/>
              <a:t>OR ≈2.17</a:t>
            </a:r>
            <a:r>
              <a:rPr lang="zh-CN" altLang="en-US" dirty="0"/>
              <a:t>）</a:t>
            </a:r>
            <a:r>
              <a:rPr lang="zh-CN" altLang="en-US" b="1" dirty="0">
                <a:solidFill>
                  <a:srgbClr val="FF0000"/>
                </a:solidFill>
              </a:rPr>
              <a:t>（和动脉瘤的位置，大小，血管也有关）</a:t>
            </a:r>
            <a:endParaRPr lang="en-US" altLang="zh-CN" b="1" dirty="0">
              <a:solidFill>
                <a:srgbClr val="FF0000"/>
              </a:solidFill>
            </a:endParaRPr>
          </a:p>
          <a:p>
            <a:pPr marL="800100" lvl="1" indent="-342900">
              <a:buFont typeface="Arial" panose="020B0604020202020204" pitchFamily="34" charset="0"/>
              <a:buChar char="•"/>
            </a:pPr>
            <a:r>
              <a:rPr lang="zh-CN" altLang="en-US" dirty="0"/>
              <a:t>破裂前区域通常发现：压力差峰值；</a:t>
            </a:r>
            <a:r>
              <a:rPr lang="en-US" altLang="zh-CN" dirty="0"/>
              <a:t>OSI </a:t>
            </a:r>
            <a:r>
              <a:rPr lang="zh-CN" altLang="en-US" dirty="0"/>
              <a:t>峰值所在处倾向于出现 </a:t>
            </a:r>
            <a:r>
              <a:rPr lang="en-US" altLang="zh-CN" dirty="0"/>
              <a:t>bleb </a:t>
            </a:r>
            <a:r>
              <a:rPr lang="zh-CN" altLang="en-US" dirty="0"/>
              <a:t>或破裂点 </a:t>
            </a:r>
          </a:p>
          <a:p>
            <a:pPr marL="800100" lvl="1" indent="-342900">
              <a:buFont typeface="Arial" panose="020B0604020202020204" pitchFamily="34" charset="0"/>
              <a:buChar char="•"/>
            </a:pPr>
            <a:r>
              <a:rPr lang="zh-CN" altLang="en-US" dirty="0"/>
              <a:t>生理机制：长期低 </a:t>
            </a:r>
            <a:r>
              <a:rPr lang="en-US" altLang="zh-CN" dirty="0"/>
              <a:t>WSS + </a:t>
            </a:r>
            <a:r>
              <a:rPr lang="zh-CN" altLang="en-US" dirty="0"/>
              <a:t>高 </a:t>
            </a:r>
            <a:r>
              <a:rPr lang="en-US" altLang="zh-CN" dirty="0"/>
              <a:t>OSI </a:t>
            </a:r>
            <a:r>
              <a:rPr lang="zh-CN" altLang="en-US" dirty="0"/>
              <a:t>导致内皮功能严重失衡、慢性炎症、</a:t>
            </a:r>
            <a:r>
              <a:rPr lang="en-US" altLang="zh-CN" dirty="0"/>
              <a:t>MMP </a:t>
            </a:r>
            <a:r>
              <a:rPr lang="zh-CN" altLang="en-US" dirty="0"/>
              <a:t>活性增强、壁薄弱结构进一步瓦解。</a:t>
            </a:r>
          </a:p>
        </p:txBody>
      </p:sp>
      <p:sp>
        <p:nvSpPr>
          <p:cNvPr id="5" name="文本框 4">
            <a:extLst>
              <a:ext uri="{FF2B5EF4-FFF2-40B4-BE49-F238E27FC236}">
                <a16:creationId xmlns:a16="http://schemas.microsoft.com/office/drawing/2014/main" id="{6B5DC81C-A1AB-5D4B-43DF-914EA72C022D}"/>
              </a:ext>
            </a:extLst>
          </p:cNvPr>
          <p:cNvSpPr txBox="1"/>
          <p:nvPr/>
        </p:nvSpPr>
        <p:spPr>
          <a:xfrm>
            <a:off x="157018" y="5717308"/>
            <a:ext cx="877163" cy="369332"/>
          </a:xfrm>
          <a:prstGeom prst="rect">
            <a:avLst/>
          </a:prstGeom>
          <a:noFill/>
        </p:spPr>
        <p:txBody>
          <a:bodyPr wrap="none" rtlCol="0">
            <a:spAutoFit/>
          </a:bodyPr>
          <a:lstStyle/>
          <a:p>
            <a:r>
              <a:rPr kumimoji="1" lang="zh-CN" altLang="en-US" b="1" dirty="0">
                <a:solidFill>
                  <a:srgbClr val="FF0000"/>
                </a:solidFill>
              </a:rPr>
              <a:t>動脈瘤</a:t>
            </a:r>
          </a:p>
        </p:txBody>
      </p:sp>
      <p:sp>
        <p:nvSpPr>
          <p:cNvPr id="3" name="文本框 2">
            <a:extLst>
              <a:ext uri="{FF2B5EF4-FFF2-40B4-BE49-F238E27FC236}">
                <a16:creationId xmlns:a16="http://schemas.microsoft.com/office/drawing/2014/main" id="{C5BCD0E9-F08A-D169-CC53-F82603D2C640}"/>
              </a:ext>
            </a:extLst>
          </p:cNvPr>
          <p:cNvSpPr txBox="1"/>
          <p:nvPr/>
        </p:nvSpPr>
        <p:spPr>
          <a:xfrm>
            <a:off x="41119" y="6238049"/>
            <a:ext cx="7774436" cy="646331"/>
          </a:xfrm>
          <a:prstGeom prst="rect">
            <a:avLst/>
          </a:prstGeom>
          <a:noFill/>
        </p:spPr>
        <p:txBody>
          <a:bodyPr wrap="none" rtlCol="0">
            <a:spAutoFit/>
          </a:bodyPr>
          <a:lstStyle/>
          <a:p>
            <a:r>
              <a:rPr kumimoji="1" lang="en-US" altLang="zh-CN" sz="1200" dirty="0"/>
              <a:t>[1] Effects of Low and High Aneurysmal Wall Shear Stress on Endothelial Cell Behavior: Differences and Similarities</a:t>
            </a:r>
          </a:p>
          <a:p>
            <a:r>
              <a:rPr kumimoji="1" lang="en-US" altLang="zh-CN" sz="1200" dirty="0"/>
              <a:t>[2] Hemodynamic Markers: CFD-Based Prediction of Cerebral Aneurysm Rupture Risk</a:t>
            </a:r>
          </a:p>
          <a:p>
            <a:endParaRPr kumimoji="1" lang="zh-CN" altLang="en-US" sz="1200" dirty="0"/>
          </a:p>
        </p:txBody>
      </p:sp>
    </p:spTree>
    <p:extLst>
      <p:ext uri="{BB962C8B-B14F-4D97-AF65-F5344CB8AC3E}">
        <p14:creationId xmlns:p14="http://schemas.microsoft.com/office/powerpoint/2010/main" val="2636319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0C14-F001-8CF7-94A5-8651EAAD38D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9492C0-9F43-4C67-55A2-5262EB7F38ED}"/>
              </a:ext>
            </a:extLst>
          </p:cNvPr>
          <p:cNvSpPr>
            <a:spLocks noGrp="1"/>
          </p:cNvSpPr>
          <p:nvPr>
            <p:ph type="sldNum" sz="quarter" idx="12"/>
          </p:nvPr>
        </p:nvSpPr>
        <p:spPr/>
        <p:txBody>
          <a:bodyPr/>
          <a:lstStyle/>
          <a:p>
            <a:fld id="{8D04ACF1-8115-4F2A-BC52-125D9799F304}" type="slidenum">
              <a:rPr lang="zh-CN" altLang="en-US" smtClean="0"/>
              <a:t>9</a:t>
            </a:fld>
            <a:endParaRPr lang="zh-CN" altLang="en-US"/>
          </a:p>
        </p:txBody>
      </p:sp>
      <p:sp>
        <p:nvSpPr>
          <p:cNvPr id="6" name="文本框 5">
            <a:extLst>
              <a:ext uri="{FF2B5EF4-FFF2-40B4-BE49-F238E27FC236}">
                <a16:creationId xmlns:a16="http://schemas.microsoft.com/office/drawing/2014/main" id="{A534A8F9-B2BF-E055-A793-C61245739F69}"/>
              </a:ext>
            </a:extLst>
          </p:cNvPr>
          <p:cNvSpPr txBox="1"/>
          <p:nvPr/>
        </p:nvSpPr>
        <p:spPr>
          <a:xfrm>
            <a:off x="0" y="378763"/>
            <a:ext cx="6889315" cy="509627"/>
          </a:xfrm>
          <a:prstGeom prst="rect">
            <a:avLst/>
          </a:prstGeom>
          <a:noFill/>
        </p:spPr>
        <p:txBody>
          <a:bodyPr wrap="square">
            <a:spAutoFit/>
          </a:bodyPr>
          <a:lstStyle/>
          <a:p>
            <a:pPr>
              <a:lnSpc>
                <a:spcPct val="150000"/>
              </a:lnSpc>
            </a:pPr>
            <a:r>
              <a:rPr kumimoji="1" lang="en-US" altLang="zh-CN" sz="2000" b="1" dirty="0"/>
              <a:t>Data Information and Research</a:t>
            </a:r>
            <a:r>
              <a:rPr kumimoji="1" lang="zh-CN" altLang="en-US" sz="2000" b="1" dirty="0"/>
              <a:t> </a:t>
            </a:r>
            <a:r>
              <a:rPr kumimoji="1" lang="en-US" altLang="zh-CN" sz="2000" b="1" dirty="0"/>
              <a:t>Process </a:t>
            </a:r>
          </a:p>
        </p:txBody>
      </p:sp>
      <p:sp>
        <p:nvSpPr>
          <p:cNvPr id="3" name="文本框 2">
            <a:extLst>
              <a:ext uri="{FF2B5EF4-FFF2-40B4-BE49-F238E27FC236}">
                <a16:creationId xmlns:a16="http://schemas.microsoft.com/office/drawing/2014/main" id="{00F6B833-7317-20F6-57AA-0E673154A727}"/>
              </a:ext>
            </a:extLst>
          </p:cNvPr>
          <p:cNvSpPr txBox="1"/>
          <p:nvPr/>
        </p:nvSpPr>
        <p:spPr>
          <a:xfrm>
            <a:off x="0" y="0"/>
            <a:ext cx="5711868" cy="523220"/>
          </a:xfrm>
          <a:prstGeom prst="rect">
            <a:avLst/>
          </a:prstGeom>
          <a:noFill/>
        </p:spPr>
        <p:txBody>
          <a:bodyPr wrap="square" rtlCol="0">
            <a:spAutoFit/>
          </a:bodyPr>
          <a:lstStyle/>
          <a:p>
            <a:r>
              <a:rPr lang="en-US" altLang="zh-CN" sz="2800" b="1" dirty="0">
                <a:solidFill>
                  <a:schemeClr val="bg2">
                    <a:lumMod val="25000"/>
                  </a:schemeClr>
                </a:solidFill>
              </a:rPr>
              <a:t>Introduction</a:t>
            </a:r>
          </a:p>
        </p:txBody>
      </p:sp>
      <p:sp>
        <p:nvSpPr>
          <p:cNvPr id="10" name="圆角矩形 10">
            <a:extLst>
              <a:ext uri="{FF2B5EF4-FFF2-40B4-BE49-F238E27FC236}">
                <a16:creationId xmlns:a16="http://schemas.microsoft.com/office/drawing/2014/main" id="{F8CD3CDA-A53A-C2EB-5FAB-CCF9D0D75218}"/>
              </a:ext>
            </a:extLst>
          </p:cNvPr>
          <p:cNvSpPr/>
          <p:nvPr/>
        </p:nvSpPr>
        <p:spPr>
          <a:xfrm>
            <a:off x="341863" y="2520666"/>
            <a:ext cx="8609540" cy="3585178"/>
          </a:xfrm>
          <a:prstGeom prst="roundRect">
            <a:avLst>
              <a:gd name="adj" fmla="val 5353"/>
            </a:avLst>
          </a:prstGeom>
          <a:ln w="1905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a:p>
            <a:pPr algn="ctr"/>
            <a:endParaRPr kumimoji="1" lang="en-US" altLang="zh-CN" dirty="0"/>
          </a:p>
        </p:txBody>
      </p:sp>
      <p:graphicFrame>
        <p:nvGraphicFramePr>
          <p:cNvPr id="14" name="表格 13">
            <a:extLst>
              <a:ext uri="{FF2B5EF4-FFF2-40B4-BE49-F238E27FC236}">
                <a16:creationId xmlns:a16="http://schemas.microsoft.com/office/drawing/2014/main" id="{E3418CDC-9058-5288-3B03-3F0AC7474317}"/>
              </a:ext>
            </a:extLst>
          </p:cNvPr>
          <p:cNvGraphicFramePr>
            <a:graphicFrameLocks noGrp="1"/>
          </p:cNvGraphicFramePr>
          <p:nvPr>
            <p:extLst>
              <p:ext uri="{D42A27DB-BD31-4B8C-83A1-F6EECF244321}">
                <p14:modId xmlns:p14="http://schemas.microsoft.com/office/powerpoint/2010/main" val="119264696"/>
              </p:ext>
            </p:extLst>
          </p:nvPr>
        </p:nvGraphicFramePr>
        <p:xfrm>
          <a:off x="440629" y="1189785"/>
          <a:ext cx="8163339" cy="822960"/>
        </p:xfrm>
        <a:graphic>
          <a:graphicData uri="http://schemas.openxmlformats.org/drawingml/2006/table">
            <a:tbl>
              <a:tblPr firstRow="1" bandRow="1">
                <a:tableStyleId>{2D5ABB26-0587-4C30-8999-92F81FD0307C}</a:tableStyleId>
              </a:tblPr>
              <a:tblGrid>
                <a:gridCol w="1877565">
                  <a:extLst>
                    <a:ext uri="{9D8B030D-6E8A-4147-A177-3AD203B41FA5}">
                      <a16:colId xmlns:a16="http://schemas.microsoft.com/office/drawing/2014/main" val="2637865243"/>
                    </a:ext>
                  </a:extLst>
                </a:gridCol>
                <a:gridCol w="3564661">
                  <a:extLst>
                    <a:ext uri="{9D8B030D-6E8A-4147-A177-3AD203B41FA5}">
                      <a16:colId xmlns:a16="http://schemas.microsoft.com/office/drawing/2014/main" val="2125262580"/>
                    </a:ext>
                  </a:extLst>
                </a:gridCol>
                <a:gridCol w="2721113">
                  <a:extLst>
                    <a:ext uri="{9D8B030D-6E8A-4147-A177-3AD203B41FA5}">
                      <a16:colId xmlns:a16="http://schemas.microsoft.com/office/drawing/2014/main" val="3384912336"/>
                    </a:ext>
                  </a:extLst>
                </a:gridCol>
              </a:tblGrid>
              <a:tr h="204948">
                <a:tc>
                  <a:txBody>
                    <a:bodyPr/>
                    <a:lstStyle/>
                    <a:p>
                      <a:pPr algn="ct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ja-JP" sz="1200" dirty="0" err="1"/>
                        <a:t>BraVa</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Nagahama</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256088"/>
                  </a:ext>
                </a:extLst>
              </a:tr>
              <a:tr h="204948">
                <a:tc>
                  <a:txBody>
                    <a:bodyPr/>
                    <a:lstStyle/>
                    <a:p>
                      <a:pPr algn="ctr"/>
                      <a:r>
                        <a:rPr lang="en-US" altLang="zh-CN" sz="1200" dirty="0"/>
                        <a:t>Total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110</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t>About 4800 cases</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844252"/>
                  </a:ext>
                </a:extLst>
              </a:tr>
              <a:tr h="204948">
                <a:tc>
                  <a:txBody>
                    <a:bodyPr/>
                    <a:lstStyle/>
                    <a:p>
                      <a:pPr algn="ctr"/>
                      <a:r>
                        <a:rPr lang="en-US" altLang="zh-CN" sz="1200" dirty="0"/>
                        <a:t>Usable Number</a:t>
                      </a:r>
                      <a:endParaRPr lang="zh-CN" altLang="en-U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77</a:t>
                      </a:r>
                      <a:endParaRPr lang="zh-CN" alt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t>1633 cases (Anzai-sensei)*</a:t>
                      </a:r>
                      <a:endParaRPr lang="zh-CN" altLang="en-US" sz="12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273983"/>
                  </a:ext>
                </a:extLst>
              </a:tr>
            </a:tbl>
          </a:graphicData>
        </a:graphic>
      </p:graphicFrame>
      <p:sp>
        <p:nvSpPr>
          <p:cNvPr id="16" name="文本框 15">
            <a:extLst>
              <a:ext uri="{FF2B5EF4-FFF2-40B4-BE49-F238E27FC236}">
                <a16:creationId xmlns:a16="http://schemas.microsoft.com/office/drawing/2014/main" id="{D665903A-0291-F93A-42D9-BFAF396C70CA}"/>
              </a:ext>
            </a:extLst>
          </p:cNvPr>
          <p:cNvSpPr txBox="1"/>
          <p:nvPr/>
        </p:nvSpPr>
        <p:spPr>
          <a:xfrm>
            <a:off x="341863" y="2101737"/>
            <a:ext cx="6505275" cy="276999"/>
          </a:xfrm>
          <a:prstGeom prst="rect">
            <a:avLst/>
          </a:prstGeom>
          <a:noFill/>
        </p:spPr>
        <p:txBody>
          <a:bodyPr wrap="square" rtlCol="0">
            <a:spAutoFit/>
          </a:bodyPr>
          <a:lstStyle/>
          <a:p>
            <a:r>
              <a:rPr kumimoji="1" lang="en-US" altLang="zh-CN" sz="1200" dirty="0"/>
              <a:t>*Further confirmation is required</a:t>
            </a:r>
          </a:p>
        </p:txBody>
      </p:sp>
      <p:sp>
        <p:nvSpPr>
          <p:cNvPr id="20" name="矩形 19">
            <a:extLst>
              <a:ext uri="{FF2B5EF4-FFF2-40B4-BE49-F238E27FC236}">
                <a16:creationId xmlns:a16="http://schemas.microsoft.com/office/drawing/2014/main" id="{D64EBB55-8E38-8571-CF90-0DF9892DA220}"/>
              </a:ext>
            </a:extLst>
          </p:cNvPr>
          <p:cNvSpPr/>
          <p:nvPr/>
        </p:nvSpPr>
        <p:spPr>
          <a:xfrm>
            <a:off x="2216221" y="1102365"/>
            <a:ext cx="3750565" cy="100052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F03BC283-8967-B269-8A1B-0C4299E9FF4A}"/>
              </a:ext>
            </a:extLst>
          </p:cNvPr>
          <p:cNvSpPr/>
          <p:nvPr/>
        </p:nvSpPr>
        <p:spPr>
          <a:xfrm>
            <a:off x="582694" y="2705058"/>
            <a:ext cx="90019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FECF697-9CD8-40C1-E1BB-EC622D926FBE}"/>
              </a:ext>
            </a:extLst>
          </p:cNvPr>
          <p:cNvSpPr txBox="1"/>
          <p:nvPr/>
        </p:nvSpPr>
        <p:spPr>
          <a:xfrm>
            <a:off x="665810" y="2722613"/>
            <a:ext cx="1175657" cy="276999"/>
          </a:xfrm>
          <a:prstGeom prst="rect">
            <a:avLst/>
          </a:prstGeom>
          <a:noFill/>
        </p:spPr>
        <p:txBody>
          <a:bodyPr wrap="square" rtlCol="0">
            <a:spAutoFit/>
          </a:bodyPr>
          <a:lstStyle/>
          <a:p>
            <a:r>
              <a:rPr lang="en-US" altLang="zh-CN" sz="1200" dirty="0"/>
              <a:t>Dataset</a:t>
            </a:r>
            <a:endParaRPr lang="zh-CN" altLang="en-US" sz="1200" dirty="0"/>
          </a:p>
        </p:txBody>
      </p:sp>
      <p:cxnSp>
        <p:nvCxnSpPr>
          <p:cNvPr id="29" name="直接箭头连接符 28">
            <a:extLst>
              <a:ext uri="{FF2B5EF4-FFF2-40B4-BE49-F238E27FC236}">
                <a16:creationId xmlns:a16="http://schemas.microsoft.com/office/drawing/2014/main" id="{717D509B-0CCC-5077-CAD8-CA8E550A151A}"/>
              </a:ext>
            </a:extLst>
          </p:cNvPr>
          <p:cNvCxnSpPr>
            <a:cxnSpLocks/>
          </p:cNvCxnSpPr>
          <p:nvPr/>
        </p:nvCxnSpPr>
        <p:spPr>
          <a:xfrm>
            <a:off x="1048551" y="2999612"/>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矩形 30">
            <a:extLst>
              <a:ext uri="{FF2B5EF4-FFF2-40B4-BE49-F238E27FC236}">
                <a16:creationId xmlns:a16="http://schemas.microsoft.com/office/drawing/2014/main" id="{02DEA1F2-0F59-518D-F3B9-47DF698F4B41}"/>
              </a:ext>
            </a:extLst>
          </p:cNvPr>
          <p:cNvSpPr/>
          <p:nvPr/>
        </p:nvSpPr>
        <p:spPr>
          <a:xfrm>
            <a:off x="2323353" y="2911521"/>
            <a:ext cx="162117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ADA8F17D-807F-6A0D-9E60-C9710AFBE87C}"/>
              </a:ext>
            </a:extLst>
          </p:cNvPr>
          <p:cNvSpPr txBox="1"/>
          <p:nvPr/>
        </p:nvSpPr>
        <p:spPr>
          <a:xfrm>
            <a:off x="2417297" y="2908871"/>
            <a:ext cx="1433283" cy="461665"/>
          </a:xfrm>
          <a:prstGeom prst="rect">
            <a:avLst/>
          </a:prstGeom>
          <a:noFill/>
        </p:spPr>
        <p:txBody>
          <a:bodyPr wrap="square" rtlCol="0">
            <a:spAutoFit/>
          </a:bodyPr>
          <a:lstStyle/>
          <a:p>
            <a:pPr algn="ctr"/>
            <a:r>
              <a:rPr lang="en-US" altLang="zh-CN" sz="1200" dirty="0"/>
              <a:t>Siphon Extraction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cxnSp>
        <p:nvCxnSpPr>
          <p:cNvPr id="41" name="直接连接符 40">
            <a:extLst>
              <a:ext uri="{FF2B5EF4-FFF2-40B4-BE49-F238E27FC236}">
                <a16:creationId xmlns:a16="http://schemas.microsoft.com/office/drawing/2014/main" id="{26044727-4765-0C71-19F4-A6E7A5CAF4E9}"/>
              </a:ext>
            </a:extLst>
          </p:cNvPr>
          <p:cNvCxnSpPr>
            <a:cxnSpLocks/>
          </p:cNvCxnSpPr>
          <p:nvPr/>
        </p:nvCxnSpPr>
        <p:spPr>
          <a:xfrm>
            <a:off x="3936904" y="3554293"/>
            <a:ext cx="1881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直接连接符 42">
            <a:extLst>
              <a:ext uri="{FF2B5EF4-FFF2-40B4-BE49-F238E27FC236}">
                <a16:creationId xmlns:a16="http://schemas.microsoft.com/office/drawing/2014/main" id="{6E34FAB3-CD8E-964C-ABF7-BFC8761AB775}"/>
              </a:ext>
            </a:extLst>
          </p:cNvPr>
          <p:cNvCxnSpPr>
            <a:cxnSpLocks/>
          </p:cNvCxnSpPr>
          <p:nvPr/>
        </p:nvCxnSpPr>
        <p:spPr>
          <a:xfrm>
            <a:off x="4125013" y="3173100"/>
            <a:ext cx="7620" cy="881844"/>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直接箭头连接符 43">
            <a:extLst>
              <a:ext uri="{FF2B5EF4-FFF2-40B4-BE49-F238E27FC236}">
                <a16:creationId xmlns:a16="http://schemas.microsoft.com/office/drawing/2014/main" id="{417C5AE0-A67D-7DC3-0527-774D35F7877E}"/>
              </a:ext>
            </a:extLst>
          </p:cNvPr>
          <p:cNvCxnSpPr>
            <a:cxnSpLocks/>
          </p:cNvCxnSpPr>
          <p:nvPr/>
        </p:nvCxnSpPr>
        <p:spPr>
          <a:xfrm>
            <a:off x="4109092" y="3181068"/>
            <a:ext cx="3667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矩形 49">
            <a:extLst>
              <a:ext uri="{FF2B5EF4-FFF2-40B4-BE49-F238E27FC236}">
                <a16:creationId xmlns:a16="http://schemas.microsoft.com/office/drawing/2014/main" id="{3C458B1E-2A33-8D2B-4E3F-025AF77C73F3}"/>
              </a:ext>
            </a:extLst>
          </p:cNvPr>
          <p:cNvSpPr/>
          <p:nvPr/>
        </p:nvSpPr>
        <p:spPr>
          <a:xfrm>
            <a:off x="4483422" y="2821367"/>
            <a:ext cx="2656752" cy="115497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5E96ED15-F0DB-1AAA-C974-42B1FC4A96C0}"/>
              </a:ext>
            </a:extLst>
          </p:cNvPr>
          <p:cNvSpPr txBox="1"/>
          <p:nvPr/>
        </p:nvSpPr>
        <p:spPr>
          <a:xfrm>
            <a:off x="4722020" y="2811760"/>
            <a:ext cx="2179556" cy="276999"/>
          </a:xfrm>
          <a:prstGeom prst="rect">
            <a:avLst/>
          </a:prstGeom>
          <a:noFill/>
        </p:spPr>
        <p:txBody>
          <a:bodyPr wrap="square" rtlCol="0">
            <a:spAutoFit/>
          </a:bodyPr>
          <a:lstStyle/>
          <a:p>
            <a:pPr algn="ctr"/>
            <a:r>
              <a:rPr lang="en-US" altLang="zh-CN" sz="1200" dirty="0"/>
              <a:t>Shape Classification</a:t>
            </a:r>
            <a:endParaRPr lang="zh-CN" altLang="en-US" sz="1200" dirty="0">
              <a:solidFill>
                <a:schemeClr val="tx2">
                  <a:lumMod val="50000"/>
                  <a:lumOff val="50000"/>
                </a:schemeClr>
              </a:solidFill>
            </a:endParaRPr>
          </a:p>
        </p:txBody>
      </p:sp>
      <p:pic>
        <p:nvPicPr>
          <p:cNvPr id="56" name="图片 55" descr="卡通人物&#10;&#10;AI 生成的内容可能不正确。">
            <a:extLst>
              <a:ext uri="{FF2B5EF4-FFF2-40B4-BE49-F238E27FC236}">
                <a16:creationId xmlns:a16="http://schemas.microsoft.com/office/drawing/2014/main" id="{E5122C00-62AE-4A64-BAFC-E7B1CCA29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3342" y="3361463"/>
            <a:ext cx="394321" cy="733353"/>
          </a:xfrm>
          <a:prstGeom prst="rect">
            <a:avLst/>
          </a:prstGeom>
        </p:spPr>
      </p:pic>
      <p:pic>
        <p:nvPicPr>
          <p:cNvPr id="57" name="图片 56" descr="卡通人物&#10;&#10;AI 生成的内容可能不正确。">
            <a:extLst>
              <a:ext uri="{FF2B5EF4-FFF2-40B4-BE49-F238E27FC236}">
                <a16:creationId xmlns:a16="http://schemas.microsoft.com/office/drawing/2014/main" id="{6DAB744E-3DFF-8AF5-F190-DE159F97DB32}"/>
              </a:ext>
            </a:extLst>
          </p:cNvPr>
          <p:cNvPicPr>
            <a:picLocks noChangeAspect="1"/>
          </p:cNvPicPr>
          <p:nvPr/>
        </p:nvPicPr>
        <p:blipFill>
          <a:blip r:embed="rId3">
            <a:extLst>
              <a:ext uri="{28A0092B-C50C-407E-A947-70E740481C1C}">
                <a14:useLocalDpi xmlns:a14="http://schemas.microsoft.com/office/drawing/2010/main" val="0"/>
              </a:ext>
            </a:extLst>
          </a:blip>
          <a:srcRect l="7339" t="9822" r="24718" b="59798"/>
          <a:stretch>
            <a:fillRect/>
          </a:stretch>
        </p:blipFill>
        <p:spPr>
          <a:xfrm>
            <a:off x="3104371" y="3448983"/>
            <a:ext cx="706022" cy="587121"/>
          </a:xfrm>
          <a:prstGeom prst="rect">
            <a:avLst/>
          </a:prstGeom>
        </p:spPr>
      </p:pic>
      <p:sp>
        <p:nvSpPr>
          <p:cNvPr id="59" name="箭头: 右 58">
            <a:extLst>
              <a:ext uri="{FF2B5EF4-FFF2-40B4-BE49-F238E27FC236}">
                <a16:creationId xmlns:a16="http://schemas.microsoft.com/office/drawing/2014/main" id="{3942B116-2E92-EA1F-A803-2D50A76CD264}"/>
              </a:ext>
            </a:extLst>
          </p:cNvPr>
          <p:cNvSpPr/>
          <p:nvPr/>
        </p:nvSpPr>
        <p:spPr>
          <a:xfrm>
            <a:off x="3060544" y="3835137"/>
            <a:ext cx="218464" cy="17984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2" name="直接箭头连接符 71">
            <a:extLst>
              <a:ext uri="{FF2B5EF4-FFF2-40B4-BE49-F238E27FC236}">
                <a16:creationId xmlns:a16="http://schemas.microsoft.com/office/drawing/2014/main" id="{71471CAD-497D-E4A7-6D77-67647AF93825}"/>
              </a:ext>
            </a:extLst>
          </p:cNvPr>
          <p:cNvCxnSpPr>
            <a:cxnSpLocks/>
          </p:cNvCxnSpPr>
          <p:nvPr/>
        </p:nvCxnSpPr>
        <p:spPr>
          <a:xfrm>
            <a:off x="4132633" y="4054944"/>
            <a:ext cx="31876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1" name="图片 80" descr="图表&#10;&#10;AI 生成的内容可能不正确。">
            <a:extLst>
              <a:ext uri="{FF2B5EF4-FFF2-40B4-BE49-F238E27FC236}">
                <a16:creationId xmlns:a16="http://schemas.microsoft.com/office/drawing/2014/main" id="{3FFB2EC1-24A2-D894-C666-13B15A15A1BD}"/>
              </a:ext>
            </a:extLst>
          </p:cNvPr>
          <p:cNvPicPr>
            <a:picLocks noChangeAspect="1"/>
          </p:cNvPicPr>
          <p:nvPr/>
        </p:nvPicPr>
        <p:blipFill>
          <a:blip r:embed="rId4">
            <a:extLst>
              <a:ext uri="{28A0092B-C50C-407E-A947-70E740481C1C}">
                <a14:useLocalDpi xmlns:a14="http://schemas.microsoft.com/office/drawing/2010/main" val="0"/>
              </a:ext>
            </a:extLst>
          </a:blip>
          <a:srcRect r="434"/>
          <a:stretch>
            <a:fillRect/>
          </a:stretch>
        </p:blipFill>
        <p:spPr>
          <a:xfrm>
            <a:off x="4539302" y="3022022"/>
            <a:ext cx="816971" cy="917818"/>
          </a:xfrm>
          <a:prstGeom prst="rect">
            <a:avLst/>
          </a:prstGeom>
        </p:spPr>
      </p:pic>
      <p:sp>
        <p:nvSpPr>
          <p:cNvPr id="82" name="箭头: 右 81">
            <a:extLst>
              <a:ext uri="{FF2B5EF4-FFF2-40B4-BE49-F238E27FC236}">
                <a16:creationId xmlns:a16="http://schemas.microsoft.com/office/drawing/2014/main" id="{FC36DF0C-26C0-CB0B-DC8A-013343C7AD78}"/>
              </a:ext>
            </a:extLst>
          </p:cNvPr>
          <p:cNvSpPr/>
          <p:nvPr/>
        </p:nvSpPr>
        <p:spPr>
          <a:xfrm>
            <a:off x="5284509" y="3295091"/>
            <a:ext cx="259873" cy="20412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3" name="图片 82">
            <a:extLst>
              <a:ext uri="{FF2B5EF4-FFF2-40B4-BE49-F238E27FC236}">
                <a16:creationId xmlns:a16="http://schemas.microsoft.com/office/drawing/2014/main" id="{B9C689F1-478A-704B-0EC5-86B85880BF69}"/>
              </a:ext>
            </a:extLst>
          </p:cNvPr>
          <p:cNvPicPr>
            <a:picLocks noChangeAspect="1"/>
          </p:cNvPicPr>
          <p:nvPr/>
        </p:nvPicPr>
        <p:blipFill>
          <a:blip r:embed="rId5"/>
          <a:stretch>
            <a:fillRect/>
          </a:stretch>
        </p:blipFill>
        <p:spPr>
          <a:xfrm>
            <a:off x="5588576" y="3029570"/>
            <a:ext cx="1421966" cy="809660"/>
          </a:xfrm>
          <a:prstGeom prst="rect">
            <a:avLst/>
          </a:prstGeom>
        </p:spPr>
      </p:pic>
      <p:sp>
        <p:nvSpPr>
          <p:cNvPr id="88" name="矩形 87">
            <a:extLst>
              <a:ext uri="{FF2B5EF4-FFF2-40B4-BE49-F238E27FC236}">
                <a16:creationId xmlns:a16="http://schemas.microsoft.com/office/drawing/2014/main" id="{C50E8A2A-DD27-22DE-60ED-5E535CA3CB8B}"/>
              </a:ext>
            </a:extLst>
          </p:cNvPr>
          <p:cNvSpPr/>
          <p:nvPr/>
        </p:nvSpPr>
        <p:spPr>
          <a:xfrm>
            <a:off x="7320328" y="2950259"/>
            <a:ext cx="1479591" cy="125599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CF757A2D-927D-3BEE-5054-EA348C366FC8}"/>
              </a:ext>
            </a:extLst>
          </p:cNvPr>
          <p:cNvSpPr txBox="1"/>
          <p:nvPr/>
        </p:nvSpPr>
        <p:spPr>
          <a:xfrm>
            <a:off x="6992220" y="2956635"/>
            <a:ext cx="2179556" cy="276999"/>
          </a:xfrm>
          <a:prstGeom prst="rect">
            <a:avLst/>
          </a:prstGeom>
          <a:noFill/>
        </p:spPr>
        <p:txBody>
          <a:bodyPr wrap="square" rtlCol="0">
            <a:spAutoFit/>
          </a:bodyPr>
          <a:lstStyle/>
          <a:p>
            <a:pPr algn="ctr"/>
            <a:r>
              <a:rPr lang="en-US" altLang="zh-CN" sz="1200" dirty="0"/>
              <a:t>Tangent PCA</a:t>
            </a:r>
            <a:endParaRPr lang="zh-CN" altLang="en-US" sz="1200" dirty="0">
              <a:solidFill>
                <a:schemeClr val="tx2">
                  <a:lumMod val="50000"/>
                  <a:lumOff val="50000"/>
                </a:schemeClr>
              </a:solidFill>
            </a:endParaRPr>
          </a:p>
        </p:txBody>
      </p:sp>
      <p:pic>
        <p:nvPicPr>
          <p:cNvPr id="90" name="图片 89">
            <a:extLst>
              <a:ext uri="{FF2B5EF4-FFF2-40B4-BE49-F238E27FC236}">
                <a16:creationId xmlns:a16="http://schemas.microsoft.com/office/drawing/2014/main" id="{5B9D0479-C40B-5662-C8BC-044C6E33B8D0}"/>
              </a:ext>
            </a:extLst>
          </p:cNvPr>
          <p:cNvPicPr>
            <a:picLocks noChangeAspect="1"/>
          </p:cNvPicPr>
          <p:nvPr/>
        </p:nvPicPr>
        <p:blipFill>
          <a:blip r:embed="rId6"/>
          <a:srcRect r="59980" b="49975"/>
          <a:stretch>
            <a:fillRect/>
          </a:stretch>
        </p:blipFill>
        <p:spPr>
          <a:xfrm>
            <a:off x="7404950" y="3257099"/>
            <a:ext cx="1301139" cy="774379"/>
          </a:xfrm>
          <a:prstGeom prst="rect">
            <a:avLst/>
          </a:prstGeom>
        </p:spPr>
      </p:pic>
      <p:sp>
        <p:nvSpPr>
          <p:cNvPr id="94" name="矩形 93">
            <a:extLst>
              <a:ext uri="{FF2B5EF4-FFF2-40B4-BE49-F238E27FC236}">
                <a16:creationId xmlns:a16="http://schemas.microsoft.com/office/drawing/2014/main" id="{645FD1A8-57E4-B971-268F-8F63F5E9D059}"/>
              </a:ext>
            </a:extLst>
          </p:cNvPr>
          <p:cNvSpPr/>
          <p:nvPr/>
        </p:nvSpPr>
        <p:spPr>
          <a:xfrm>
            <a:off x="499314" y="3177925"/>
            <a:ext cx="1135901"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D55AC459-59FF-22D4-CDA8-B34C48C52FD0}"/>
              </a:ext>
            </a:extLst>
          </p:cNvPr>
          <p:cNvSpPr txBox="1"/>
          <p:nvPr/>
        </p:nvSpPr>
        <p:spPr>
          <a:xfrm>
            <a:off x="499314" y="3187566"/>
            <a:ext cx="1175657" cy="276999"/>
          </a:xfrm>
          <a:prstGeom prst="rect">
            <a:avLst/>
          </a:prstGeom>
          <a:noFill/>
        </p:spPr>
        <p:txBody>
          <a:bodyPr wrap="square" rtlCol="0">
            <a:spAutoFit/>
          </a:bodyPr>
          <a:lstStyle/>
          <a:p>
            <a:r>
              <a:rPr lang="en-US" altLang="zh-CN" sz="1200" dirty="0"/>
              <a:t>Preprocessing</a:t>
            </a:r>
            <a:endParaRPr lang="zh-CN" altLang="en-US" sz="1200" dirty="0"/>
          </a:p>
        </p:txBody>
      </p:sp>
      <p:sp>
        <p:nvSpPr>
          <p:cNvPr id="98" name="矩形 97">
            <a:extLst>
              <a:ext uri="{FF2B5EF4-FFF2-40B4-BE49-F238E27FC236}">
                <a16:creationId xmlns:a16="http://schemas.microsoft.com/office/drawing/2014/main" id="{A91B09E7-B084-1B98-281F-0C84CE708716}"/>
              </a:ext>
            </a:extLst>
          </p:cNvPr>
          <p:cNvSpPr/>
          <p:nvPr/>
        </p:nvSpPr>
        <p:spPr>
          <a:xfrm>
            <a:off x="562236" y="3654991"/>
            <a:ext cx="991317" cy="2962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53F75063-510D-A001-0FD5-96D485A9F38D}"/>
              </a:ext>
            </a:extLst>
          </p:cNvPr>
          <p:cNvSpPr txBox="1"/>
          <p:nvPr/>
        </p:nvSpPr>
        <p:spPr>
          <a:xfrm>
            <a:off x="582694" y="3664633"/>
            <a:ext cx="922416" cy="276999"/>
          </a:xfrm>
          <a:prstGeom prst="rect">
            <a:avLst/>
          </a:prstGeom>
          <a:noFill/>
        </p:spPr>
        <p:txBody>
          <a:bodyPr wrap="square" rtlCol="0">
            <a:spAutoFit/>
          </a:bodyPr>
          <a:lstStyle/>
          <a:p>
            <a:r>
              <a:rPr lang="en-US" altLang="zh-CN" sz="1200" dirty="0"/>
              <a:t>Centerline</a:t>
            </a:r>
            <a:endParaRPr lang="zh-CN" altLang="en-US" sz="1200" dirty="0"/>
          </a:p>
        </p:txBody>
      </p:sp>
      <p:cxnSp>
        <p:nvCxnSpPr>
          <p:cNvPr id="104" name="直接箭头连接符 103">
            <a:extLst>
              <a:ext uri="{FF2B5EF4-FFF2-40B4-BE49-F238E27FC236}">
                <a16:creationId xmlns:a16="http://schemas.microsoft.com/office/drawing/2014/main" id="{76186029-7AC5-2F62-FA49-23AA4B1C132C}"/>
              </a:ext>
            </a:extLst>
          </p:cNvPr>
          <p:cNvCxnSpPr>
            <a:cxnSpLocks/>
          </p:cNvCxnSpPr>
          <p:nvPr/>
        </p:nvCxnSpPr>
        <p:spPr>
          <a:xfrm>
            <a:off x="1553553" y="3831946"/>
            <a:ext cx="7514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直接箭头连接符 106">
            <a:extLst>
              <a:ext uri="{FF2B5EF4-FFF2-40B4-BE49-F238E27FC236}">
                <a16:creationId xmlns:a16="http://schemas.microsoft.com/office/drawing/2014/main" id="{54FE3568-4221-FC6B-9218-51CA962E7640}"/>
              </a:ext>
            </a:extLst>
          </p:cNvPr>
          <p:cNvCxnSpPr>
            <a:cxnSpLocks/>
          </p:cNvCxnSpPr>
          <p:nvPr/>
        </p:nvCxnSpPr>
        <p:spPr>
          <a:xfrm>
            <a:off x="1067601" y="3474207"/>
            <a:ext cx="0" cy="168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直接箭头连接符 110">
            <a:extLst>
              <a:ext uri="{FF2B5EF4-FFF2-40B4-BE49-F238E27FC236}">
                <a16:creationId xmlns:a16="http://schemas.microsoft.com/office/drawing/2014/main" id="{78CFCABF-D5AF-33B6-7FDB-25057BCA78AA}"/>
              </a:ext>
            </a:extLst>
          </p:cNvPr>
          <p:cNvCxnSpPr>
            <a:cxnSpLocks/>
          </p:cNvCxnSpPr>
          <p:nvPr/>
        </p:nvCxnSpPr>
        <p:spPr>
          <a:xfrm>
            <a:off x="1068109" y="3965429"/>
            <a:ext cx="0" cy="476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矩形 112">
            <a:extLst>
              <a:ext uri="{FF2B5EF4-FFF2-40B4-BE49-F238E27FC236}">
                <a16:creationId xmlns:a16="http://schemas.microsoft.com/office/drawing/2014/main" id="{8C4C0F52-6E13-F5FE-FC43-DF4861731F1A}"/>
              </a:ext>
            </a:extLst>
          </p:cNvPr>
          <p:cNvSpPr/>
          <p:nvPr/>
        </p:nvSpPr>
        <p:spPr>
          <a:xfrm>
            <a:off x="571866" y="4444512"/>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a:extLst>
              <a:ext uri="{FF2B5EF4-FFF2-40B4-BE49-F238E27FC236}">
                <a16:creationId xmlns:a16="http://schemas.microsoft.com/office/drawing/2014/main" id="{91B6D07D-6A7D-BAAF-0793-660EECE42F5C}"/>
              </a:ext>
            </a:extLst>
          </p:cNvPr>
          <p:cNvSpPr txBox="1"/>
          <p:nvPr/>
        </p:nvSpPr>
        <p:spPr>
          <a:xfrm>
            <a:off x="407593" y="4428169"/>
            <a:ext cx="2534756" cy="461665"/>
          </a:xfrm>
          <a:prstGeom prst="rect">
            <a:avLst/>
          </a:prstGeom>
          <a:noFill/>
        </p:spPr>
        <p:txBody>
          <a:bodyPr wrap="square" rtlCol="0">
            <a:spAutoFit/>
          </a:bodyPr>
          <a:lstStyle/>
          <a:p>
            <a:pPr algn="ctr"/>
            <a:r>
              <a:rPr lang="en-US" altLang="zh-CN" sz="1200" dirty="0"/>
              <a:t>Surface Model Construction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15" name="图片 114" descr="图示&#10;&#10;AI 生成的内容可能不正确。">
            <a:extLst>
              <a:ext uri="{FF2B5EF4-FFF2-40B4-BE49-F238E27FC236}">
                <a16:creationId xmlns:a16="http://schemas.microsoft.com/office/drawing/2014/main" id="{95FFCAAB-AD01-FB36-CF77-87FD2FD2E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322" y="4844803"/>
            <a:ext cx="1910405" cy="1103070"/>
          </a:xfrm>
          <a:prstGeom prst="rect">
            <a:avLst/>
          </a:prstGeom>
        </p:spPr>
      </p:pic>
      <p:sp>
        <p:nvSpPr>
          <p:cNvPr id="117" name="矩形 116">
            <a:extLst>
              <a:ext uri="{FF2B5EF4-FFF2-40B4-BE49-F238E27FC236}">
                <a16:creationId xmlns:a16="http://schemas.microsoft.com/office/drawing/2014/main" id="{B0EC8C61-5E1A-811E-0508-937649DBFACE}"/>
              </a:ext>
            </a:extLst>
          </p:cNvPr>
          <p:cNvSpPr/>
          <p:nvPr/>
        </p:nvSpPr>
        <p:spPr>
          <a:xfrm>
            <a:off x="3068164" y="4441637"/>
            <a:ext cx="2178875" cy="15546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文本框 117">
            <a:extLst>
              <a:ext uri="{FF2B5EF4-FFF2-40B4-BE49-F238E27FC236}">
                <a16:creationId xmlns:a16="http://schemas.microsoft.com/office/drawing/2014/main" id="{65966249-38C0-81B5-CF13-6CB03A98E6ED}"/>
              </a:ext>
            </a:extLst>
          </p:cNvPr>
          <p:cNvSpPr txBox="1"/>
          <p:nvPr/>
        </p:nvSpPr>
        <p:spPr>
          <a:xfrm>
            <a:off x="2899572" y="4468638"/>
            <a:ext cx="2534756" cy="461665"/>
          </a:xfrm>
          <a:prstGeom prst="rect">
            <a:avLst/>
          </a:prstGeom>
          <a:noFill/>
        </p:spPr>
        <p:txBody>
          <a:bodyPr wrap="square" rtlCol="0">
            <a:spAutoFit/>
          </a:bodyPr>
          <a:lstStyle/>
          <a:p>
            <a:pPr algn="ctr"/>
            <a:r>
              <a:rPr lang="en-US" altLang="zh-CN" sz="1200" dirty="0"/>
              <a:t>Mesh Generation</a:t>
            </a:r>
          </a:p>
          <a:p>
            <a:pPr algn="ctr"/>
            <a:r>
              <a:rPr lang="en-US" altLang="zh-CN" sz="1200" dirty="0">
                <a:solidFill>
                  <a:schemeClr val="tx2">
                    <a:lumMod val="50000"/>
                    <a:lumOff val="50000"/>
                  </a:schemeClr>
                </a:solidFill>
              </a:rPr>
              <a:t>(batch-processing)</a:t>
            </a:r>
            <a:endParaRPr lang="zh-CN" altLang="en-US" sz="1200" dirty="0">
              <a:solidFill>
                <a:schemeClr val="tx2">
                  <a:lumMod val="50000"/>
                  <a:lumOff val="50000"/>
                </a:schemeClr>
              </a:solidFill>
            </a:endParaRPr>
          </a:p>
        </p:txBody>
      </p:sp>
      <p:pic>
        <p:nvPicPr>
          <p:cNvPr id="121" name="图片 120">
            <a:extLst>
              <a:ext uri="{FF2B5EF4-FFF2-40B4-BE49-F238E27FC236}">
                <a16:creationId xmlns:a16="http://schemas.microsoft.com/office/drawing/2014/main" id="{73B0EAFF-28AD-DCFE-DAE0-8CE3452EFB11}"/>
              </a:ext>
            </a:extLst>
          </p:cNvPr>
          <p:cNvPicPr>
            <a:picLocks noChangeAspect="1"/>
          </p:cNvPicPr>
          <p:nvPr/>
        </p:nvPicPr>
        <p:blipFill>
          <a:blip r:embed="rId8"/>
          <a:stretch>
            <a:fillRect/>
          </a:stretch>
        </p:blipFill>
        <p:spPr>
          <a:xfrm>
            <a:off x="3214820" y="4858967"/>
            <a:ext cx="1862974" cy="1070563"/>
          </a:xfrm>
          <a:prstGeom prst="rect">
            <a:avLst/>
          </a:prstGeom>
        </p:spPr>
      </p:pic>
      <p:cxnSp>
        <p:nvCxnSpPr>
          <p:cNvPr id="122" name="直接箭头连接符 121">
            <a:extLst>
              <a:ext uri="{FF2B5EF4-FFF2-40B4-BE49-F238E27FC236}">
                <a16:creationId xmlns:a16="http://schemas.microsoft.com/office/drawing/2014/main" id="{34419504-D9D2-19A2-0A20-233FD6C7EE3D}"/>
              </a:ext>
            </a:extLst>
          </p:cNvPr>
          <p:cNvCxnSpPr>
            <a:cxnSpLocks/>
            <a:stCxn id="113" idx="3"/>
            <a:endCxn id="117" idx="1"/>
          </p:cNvCxnSpPr>
          <p:nvPr/>
        </p:nvCxnSpPr>
        <p:spPr>
          <a:xfrm flipV="1">
            <a:off x="2750741" y="5218938"/>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直接箭头连接符 129">
            <a:extLst>
              <a:ext uri="{FF2B5EF4-FFF2-40B4-BE49-F238E27FC236}">
                <a16:creationId xmlns:a16="http://schemas.microsoft.com/office/drawing/2014/main" id="{472D878C-ED2C-2F5D-CE77-5B937D3D6883}"/>
              </a:ext>
            </a:extLst>
          </p:cNvPr>
          <p:cNvCxnSpPr>
            <a:cxnSpLocks/>
          </p:cNvCxnSpPr>
          <p:nvPr/>
        </p:nvCxnSpPr>
        <p:spPr>
          <a:xfrm flipV="1">
            <a:off x="5234983" y="5217386"/>
            <a:ext cx="317423" cy="2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矩形 130">
            <a:extLst>
              <a:ext uri="{FF2B5EF4-FFF2-40B4-BE49-F238E27FC236}">
                <a16:creationId xmlns:a16="http://schemas.microsoft.com/office/drawing/2014/main" id="{07A140D8-27A0-E44B-784D-139DCA2F9264}"/>
              </a:ext>
            </a:extLst>
          </p:cNvPr>
          <p:cNvSpPr/>
          <p:nvPr/>
        </p:nvSpPr>
        <p:spPr>
          <a:xfrm>
            <a:off x="5560143" y="4767912"/>
            <a:ext cx="2909425" cy="121408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文本框 131">
            <a:extLst>
              <a:ext uri="{FF2B5EF4-FFF2-40B4-BE49-F238E27FC236}">
                <a16:creationId xmlns:a16="http://schemas.microsoft.com/office/drawing/2014/main" id="{9B7CEEBB-B01D-9611-FA18-098A0C78307D}"/>
              </a:ext>
            </a:extLst>
          </p:cNvPr>
          <p:cNvSpPr txBox="1"/>
          <p:nvPr/>
        </p:nvSpPr>
        <p:spPr>
          <a:xfrm>
            <a:off x="5775509" y="4767912"/>
            <a:ext cx="2534756" cy="276999"/>
          </a:xfrm>
          <a:prstGeom prst="rect">
            <a:avLst/>
          </a:prstGeom>
          <a:noFill/>
        </p:spPr>
        <p:txBody>
          <a:bodyPr wrap="square" rtlCol="0">
            <a:spAutoFit/>
          </a:bodyPr>
          <a:lstStyle/>
          <a:p>
            <a:pPr algn="ctr"/>
            <a:r>
              <a:rPr lang="en-US" altLang="zh-CN" sz="1200" dirty="0"/>
              <a:t>Blood Flow Simulation</a:t>
            </a:r>
          </a:p>
        </p:txBody>
      </p:sp>
      <p:pic>
        <p:nvPicPr>
          <p:cNvPr id="133" name="图片 132" descr="图示&#10;&#10;AI 生成的内容可能不正确。">
            <a:extLst>
              <a:ext uri="{FF2B5EF4-FFF2-40B4-BE49-F238E27FC236}">
                <a16:creationId xmlns:a16="http://schemas.microsoft.com/office/drawing/2014/main" id="{F68F9EC8-47BA-5AB7-F33C-4B3DFCF57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5969" y="5018067"/>
            <a:ext cx="617450" cy="875076"/>
          </a:xfrm>
          <a:prstGeom prst="rect">
            <a:avLst/>
          </a:prstGeom>
        </p:spPr>
      </p:pic>
      <p:pic>
        <p:nvPicPr>
          <p:cNvPr id="134" name="图片 133" descr="图表, 图示&#10;&#10;AI 生成的内容可能不正确。">
            <a:extLst>
              <a:ext uri="{FF2B5EF4-FFF2-40B4-BE49-F238E27FC236}">
                <a16:creationId xmlns:a16="http://schemas.microsoft.com/office/drawing/2014/main" id="{5E8F5C35-D826-4837-3414-7BCDF971EB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4134" y="5018067"/>
            <a:ext cx="630375" cy="856487"/>
          </a:xfrm>
          <a:prstGeom prst="rect">
            <a:avLst/>
          </a:prstGeom>
        </p:spPr>
      </p:pic>
      <p:pic>
        <p:nvPicPr>
          <p:cNvPr id="135" name="图片 134" descr="图示&#10;&#10;AI 生成的内容可能不正确。">
            <a:extLst>
              <a:ext uri="{FF2B5EF4-FFF2-40B4-BE49-F238E27FC236}">
                <a16:creationId xmlns:a16="http://schemas.microsoft.com/office/drawing/2014/main" id="{16611CC0-26A6-3D62-D941-91D7DB64D9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46349" y="5046910"/>
            <a:ext cx="681138" cy="865914"/>
          </a:xfrm>
          <a:prstGeom prst="rect">
            <a:avLst/>
          </a:prstGeom>
        </p:spPr>
      </p:pic>
      <p:pic>
        <p:nvPicPr>
          <p:cNvPr id="136" name="图片 135" descr="图示&#10;&#10;AI 生成的内容可能不正确。">
            <a:extLst>
              <a:ext uri="{FF2B5EF4-FFF2-40B4-BE49-F238E27FC236}">
                <a16:creationId xmlns:a16="http://schemas.microsoft.com/office/drawing/2014/main" id="{37C677F0-A868-1367-375C-1C38FB55964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52937" y="5030391"/>
            <a:ext cx="640027" cy="843834"/>
          </a:xfrm>
          <a:prstGeom prst="rect">
            <a:avLst/>
          </a:prstGeom>
        </p:spPr>
      </p:pic>
      <p:cxnSp>
        <p:nvCxnSpPr>
          <p:cNvPr id="138" name="直接箭头连接符 137">
            <a:extLst>
              <a:ext uri="{FF2B5EF4-FFF2-40B4-BE49-F238E27FC236}">
                <a16:creationId xmlns:a16="http://schemas.microsoft.com/office/drawing/2014/main" id="{52C242F1-5C04-6F41-46F3-F210CA495477}"/>
              </a:ext>
            </a:extLst>
          </p:cNvPr>
          <p:cNvCxnSpPr/>
          <p:nvPr/>
        </p:nvCxnSpPr>
        <p:spPr>
          <a:xfrm flipV="1">
            <a:off x="6463957" y="3976341"/>
            <a:ext cx="0" cy="775501"/>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0" name="直接连接符 139">
            <a:extLst>
              <a:ext uri="{FF2B5EF4-FFF2-40B4-BE49-F238E27FC236}">
                <a16:creationId xmlns:a16="http://schemas.microsoft.com/office/drawing/2014/main" id="{6F626951-ED91-B178-FA88-310BC9974CD1}"/>
              </a:ext>
            </a:extLst>
          </p:cNvPr>
          <p:cNvCxnSpPr>
            <a:cxnSpLocks/>
          </p:cNvCxnSpPr>
          <p:nvPr/>
        </p:nvCxnSpPr>
        <p:spPr>
          <a:xfrm>
            <a:off x="6470307" y="4529359"/>
            <a:ext cx="1839958"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41" name="直接箭头连接符 140">
            <a:extLst>
              <a:ext uri="{FF2B5EF4-FFF2-40B4-BE49-F238E27FC236}">
                <a16:creationId xmlns:a16="http://schemas.microsoft.com/office/drawing/2014/main" id="{C1A0CCC4-2670-87D1-A851-7E45F4CF0597}"/>
              </a:ext>
            </a:extLst>
          </p:cNvPr>
          <p:cNvCxnSpPr>
            <a:cxnSpLocks/>
          </p:cNvCxnSpPr>
          <p:nvPr/>
        </p:nvCxnSpPr>
        <p:spPr>
          <a:xfrm flipV="1">
            <a:off x="8310265" y="4230473"/>
            <a:ext cx="0" cy="319186"/>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43" name="文本框 142">
            <a:extLst>
              <a:ext uri="{FF2B5EF4-FFF2-40B4-BE49-F238E27FC236}">
                <a16:creationId xmlns:a16="http://schemas.microsoft.com/office/drawing/2014/main" id="{36A457CE-93C5-0773-7A00-909135BFA342}"/>
              </a:ext>
            </a:extLst>
          </p:cNvPr>
          <p:cNvSpPr txBox="1"/>
          <p:nvPr/>
        </p:nvSpPr>
        <p:spPr>
          <a:xfrm>
            <a:off x="6299559" y="4271949"/>
            <a:ext cx="2102733" cy="276999"/>
          </a:xfrm>
          <a:prstGeom prst="rect">
            <a:avLst/>
          </a:prstGeom>
          <a:noFill/>
        </p:spPr>
        <p:txBody>
          <a:bodyPr wrap="square" rtlCol="0">
            <a:spAutoFit/>
          </a:bodyPr>
          <a:lstStyle/>
          <a:p>
            <a:pPr algn="ctr"/>
            <a:r>
              <a:rPr lang="en-US" altLang="zh-CN" sz="1200" dirty="0">
                <a:solidFill>
                  <a:srgbClr val="FF0000"/>
                </a:solidFill>
              </a:rPr>
              <a:t>Shape–Flow Analysis</a:t>
            </a:r>
          </a:p>
        </p:txBody>
      </p:sp>
    </p:spTree>
    <p:extLst>
      <p:ext uri="{BB962C8B-B14F-4D97-AF65-F5344CB8AC3E}">
        <p14:creationId xmlns:p14="http://schemas.microsoft.com/office/powerpoint/2010/main" val="8263298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A71EBF-B5AF-1BE0-9A99-EF7E779973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662A6AD-15E2-9F8D-4E1B-37A629826FE6}"/>
              </a:ext>
            </a:extLst>
          </p:cNvPr>
          <p:cNvSpPr>
            <a:spLocks noGrp="1"/>
          </p:cNvSpPr>
          <p:nvPr>
            <p:ph type="sldNum" sz="quarter" idx="12"/>
          </p:nvPr>
        </p:nvSpPr>
        <p:spPr/>
        <p:txBody>
          <a:bodyPr/>
          <a:lstStyle/>
          <a:p>
            <a:fld id="{8D04ACF1-8115-4F2A-BC52-125D9799F304}" type="slidenum">
              <a:rPr lang="zh-CN" altLang="en-US" smtClean="0"/>
              <a:t>90</a:t>
            </a:fld>
            <a:endParaRPr lang="zh-CN" altLang="en-US"/>
          </a:p>
        </p:txBody>
      </p:sp>
      <p:sp>
        <p:nvSpPr>
          <p:cNvPr id="4" name="文本框 3">
            <a:extLst>
              <a:ext uri="{FF2B5EF4-FFF2-40B4-BE49-F238E27FC236}">
                <a16:creationId xmlns:a16="http://schemas.microsoft.com/office/drawing/2014/main" id="{2BD56DE4-1286-399A-E88D-3D1BC664B919}"/>
              </a:ext>
            </a:extLst>
          </p:cNvPr>
          <p:cNvSpPr txBox="1"/>
          <p:nvPr/>
        </p:nvSpPr>
        <p:spPr>
          <a:xfrm>
            <a:off x="41119" y="560430"/>
            <a:ext cx="9054417" cy="3970318"/>
          </a:xfrm>
          <a:prstGeom prst="rect">
            <a:avLst/>
          </a:prstGeom>
          <a:noFill/>
        </p:spPr>
        <p:txBody>
          <a:bodyPr wrap="square">
            <a:spAutoFit/>
          </a:bodyPr>
          <a:lstStyle/>
          <a:p>
            <a:r>
              <a:rPr lang="zh-CN" altLang="en-US" dirty="0"/>
              <a:t>摘要</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FontTx/>
              <a:buAutoNum type="arabicPeriod"/>
            </a:pPr>
            <a:r>
              <a:rPr lang="zh-CN" altLang="en-US" dirty="0"/>
              <a:t>动脉瘤位置存在于低</a:t>
            </a:r>
            <a:r>
              <a:rPr lang="en-US" altLang="zh-CN" dirty="0"/>
              <a:t>WSS</a:t>
            </a:r>
            <a:r>
              <a:rPr lang="zh-CN" altLang="en-US" dirty="0"/>
              <a:t>区，相反，作者强调的是高曲率导致的高</a:t>
            </a:r>
            <a:r>
              <a:rPr lang="en-US" altLang="zh-CN" dirty="0"/>
              <a:t>WSS</a:t>
            </a:r>
            <a:r>
              <a:rPr lang="zh-CN" altLang="en-US" dirty="0"/>
              <a:t>和高</a:t>
            </a:r>
            <a:r>
              <a:rPr lang="en-US" altLang="zh-CN" dirty="0"/>
              <a:t>WSSG</a:t>
            </a:r>
            <a:r>
              <a:rPr lang="zh-CN" altLang="en-US" dirty="0"/>
              <a:t>波动，以及这种波动与局部流动滞缓区的相邻共存；</a:t>
            </a:r>
            <a:endParaRPr lang="en-US" altLang="zh-CN" dirty="0"/>
          </a:p>
          <a:p>
            <a:pPr marL="342900" indent="-342900">
              <a:buFontTx/>
              <a:buAutoNum type="arabicPeriod"/>
            </a:pPr>
            <a:r>
              <a:rPr lang="zh-CN" altLang="en-US" dirty="0"/>
              <a:t>高度弯曲的弯道会引起近端</a:t>
            </a:r>
            <a:r>
              <a:rPr lang="en-US" altLang="zh-CN" dirty="0"/>
              <a:t>WSS</a:t>
            </a:r>
            <a:r>
              <a:rPr lang="zh-CN" altLang="en-US" dirty="0"/>
              <a:t>和</a:t>
            </a:r>
            <a:r>
              <a:rPr lang="en-US" altLang="zh-CN" dirty="0"/>
              <a:t>WSSG</a:t>
            </a:r>
            <a:r>
              <a:rPr lang="zh-CN" altLang="en-US" dirty="0"/>
              <a:t>的动态波动，随后在远端形成流动停滞和涡流区域，从而导致局部血管壁结构破坏性重塑，诱发动脉瘤形成。</a:t>
            </a:r>
          </a:p>
          <a:p>
            <a:endParaRPr lang="en-US" altLang="zh-CN" dirty="0"/>
          </a:p>
          <a:p>
            <a:r>
              <a:rPr lang="zh-CN" altLang="en-US" dirty="0"/>
              <a:t>重点</a:t>
            </a:r>
            <a:endParaRPr lang="en-US" altLang="zh-CN" dirty="0"/>
          </a:p>
          <a:p>
            <a:pPr marL="342900" indent="-342900">
              <a:buAutoNum type="arabicPeriod"/>
            </a:pPr>
            <a:r>
              <a:rPr lang="zh-CN" altLang="en-US" dirty="0"/>
              <a:t>曲率半径：通过</a:t>
            </a:r>
            <a:r>
              <a:rPr lang="en-US" altLang="zh-CN" dirty="0"/>
              <a:t>MPR(Multiplanar Reconstruction)</a:t>
            </a:r>
            <a:r>
              <a:rPr lang="zh-CN" altLang="en-US" dirty="0"/>
              <a:t>进行人工估算</a:t>
            </a:r>
            <a:r>
              <a:rPr lang="en-US" altLang="zh-CN" dirty="0"/>
              <a:t>:</a:t>
            </a:r>
            <a:r>
              <a:rPr lang="zh-CN" altLang="en-US" dirty="0"/>
              <a:t>将三维扫描重建为任意角度的二维切面，通过人工选点来测量血管弯曲的几何特征。</a:t>
            </a:r>
            <a:r>
              <a:rPr lang="en-US" altLang="zh-CN" dirty="0"/>
              <a:t>[2]</a:t>
            </a:r>
          </a:p>
          <a:p>
            <a:pPr marL="342900" indent="-342900">
              <a:buAutoNum type="arabicPeriod"/>
            </a:pPr>
            <a:r>
              <a:rPr lang="zh-CN" altLang="en-US" dirty="0"/>
              <a:t>合成模型：曲率半径为</a:t>
            </a:r>
            <a:r>
              <a:rPr lang="en-US" altLang="zh-CN" dirty="0"/>
              <a:t>5</a:t>
            </a:r>
            <a:r>
              <a:rPr lang="zh-CN" altLang="en-US" dirty="0"/>
              <a:t>～</a:t>
            </a:r>
            <a:r>
              <a:rPr lang="en-US" altLang="zh-CN" dirty="0"/>
              <a:t>3mm</a:t>
            </a:r>
          </a:p>
          <a:p>
            <a:pPr marL="342900" indent="-342900">
              <a:buAutoNum type="arabicPeriod"/>
            </a:pPr>
            <a:r>
              <a:rPr lang="zh-CN" altLang="en-US" dirty="0"/>
              <a:t>患者模型：使用</a:t>
            </a:r>
            <a:r>
              <a:rPr lang="en-US" altLang="zh-CN" dirty="0"/>
              <a:t>Laplacian</a:t>
            </a:r>
            <a:r>
              <a:rPr lang="zh-CN" altLang="en-US" dirty="0"/>
              <a:t>平滑手法平滑动脉瘤</a:t>
            </a:r>
            <a:endParaRPr lang="en-US" altLang="zh-CN" dirty="0"/>
          </a:p>
          <a:p>
            <a:pPr marL="342900" indent="-342900">
              <a:buAutoNum type="arabicPeriod"/>
            </a:pPr>
            <a:r>
              <a:rPr lang="zh-CN" altLang="en-US" dirty="0"/>
              <a:t>分析弯曲内侧的</a:t>
            </a:r>
            <a:r>
              <a:rPr lang="en-US" altLang="zh-CN" dirty="0"/>
              <a:t>WSS</a:t>
            </a:r>
            <a:r>
              <a:rPr lang="zh-CN" altLang="en-US" dirty="0"/>
              <a:t>，</a:t>
            </a:r>
            <a:r>
              <a:rPr lang="en-US" altLang="zh-CN" dirty="0"/>
              <a:t>WSSG</a:t>
            </a:r>
            <a:r>
              <a:rPr lang="zh-CN" altLang="en-US" dirty="0"/>
              <a:t>和他们的乘积（动脉瘤薄壁的值比较小）</a:t>
            </a:r>
            <a:r>
              <a:rPr lang="en-US" altLang="zh-CN" dirty="0"/>
              <a:t>[3]</a:t>
            </a:r>
          </a:p>
          <a:p>
            <a:endParaRPr lang="en-US" altLang="zh-CN" dirty="0"/>
          </a:p>
        </p:txBody>
      </p:sp>
      <p:sp>
        <p:nvSpPr>
          <p:cNvPr id="5" name="文本框 4">
            <a:extLst>
              <a:ext uri="{FF2B5EF4-FFF2-40B4-BE49-F238E27FC236}">
                <a16:creationId xmlns:a16="http://schemas.microsoft.com/office/drawing/2014/main" id="{3DA409CF-C7ED-4D45-627E-8066DBB6BB20}"/>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4B960B03-BB2B-EF92-0FAB-15D3EBE7897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18695803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29ADE5-6FAF-5821-400B-FB13F802BF41}"/>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390AEC0-F660-63A6-C684-37E121B4B6BA}"/>
              </a:ext>
            </a:extLst>
          </p:cNvPr>
          <p:cNvSpPr>
            <a:spLocks noGrp="1"/>
          </p:cNvSpPr>
          <p:nvPr>
            <p:ph type="sldNum" sz="quarter" idx="12"/>
          </p:nvPr>
        </p:nvSpPr>
        <p:spPr/>
        <p:txBody>
          <a:bodyPr/>
          <a:lstStyle/>
          <a:p>
            <a:fld id="{8D04ACF1-8115-4F2A-BC52-125D9799F304}" type="slidenum">
              <a:rPr lang="zh-CN" altLang="en-US" smtClean="0"/>
              <a:t>91</a:t>
            </a:fld>
            <a:endParaRPr lang="zh-CN" altLang="en-US"/>
          </a:p>
        </p:txBody>
      </p:sp>
      <p:sp>
        <p:nvSpPr>
          <p:cNvPr id="4" name="文本框 3">
            <a:extLst>
              <a:ext uri="{FF2B5EF4-FFF2-40B4-BE49-F238E27FC236}">
                <a16:creationId xmlns:a16="http://schemas.microsoft.com/office/drawing/2014/main" id="{D764B63B-E087-F4CE-18C8-A24F35EC524F}"/>
              </a:ext>
            </a:extLst>
          </p:cNvPr>
          <p:cNvSpPr txBox="1"/>
          <p:nvPr/>
        </p:nvSpPr>
        <p:spPr>
          <a:xfrm>
            <a:off x="41119" y="560430"/>
            <a:ext cx="9054417" cy="2308324"/>
          </a:xfrm>
          <a:prstGeom prst="rect">
            <a:avLst/>
          </a:prstGeom>
          <a:noFill/>
        </p:spPr>
        <p:txBody>
          <a:bodyPr wrap="square">
            <a:spAutoFit/>
          </a:bodyPr>
          <a:lstStyle/>
          <a:p>
            <a:r>
              <a:rPr lang="zh-CN" altLang="en-US" dirty="0"/>
              <a:t>结果</a:t>
            </a:r>
            <a:endParaRPr lang="en-US" altLang="zh-CN" dirty="0"/>
          </a:p>
          <a:p>
            <a:pPr marL="342900" indent="-342900">
              <a:buAutoNum type="arabicPeriod"/>
            </a:pPr>
            <a:r>
              <a:rPr lang="zh-CN" altLang="en-US" dirty="0"/>
              <a:t>在所有合成模型中，弯曲结构都会在弯曲内侧产生流动滞留区（</a:t>
            </a:r>
            <a:r>
              <a:rPr lang="en-US" altLang="zh-CN" dirty="0"/>
              <a:t>flow stagnation area</a:t>
            </a:r>
            <a:r>
              <a:rPr lang="zh-CN" altLang="en-US" dirty="0"/>
              <a:t>），同时伴随</a:t>
            </a:r>
            <a:r>
              <a:rPr lang="en-US" altLang="zh-CN" dirty="0"/>
              <a:t>WSS</a:t>
            </a:r>
            <a:r>
              <a:rPr lang="zh-CN" altLang="en-US" dirty="0"/>
              <a:t>值的显著下降。滞留区的位置与大小取决于弯曲程度：在低曲率模型中，滞留区位于弯曲之后的流出段内侧（即远端）；而在更高曲率模型中，该滞留区扩大并向弯曲中心靠近。</a:t>
            </a:r>
            <a:endParaRPr lang="en-US" altLang="zh-CN" dirty="0"/>
          </a:p>
          <a:p>
            <a:pPr marL="342900" indent="-342900">
              <a:buAutoNum type="arabicPeriod"/>
            </a:pPr>
            <a:r>
              <a:rPr lang="zh-CN" altLang="en-US" dirty="0"/>
              <a:t>存在动脉瘤的虹吸部曲率峰值较高，而整体曲率半径无明显差异</a:t>
            </a:r>
            <a:endParaRPr lang="en-US" altLang="zh-CN" dirty="0"/>
          </a:p>
          <a:p>
            <a:pPr marL="342900" indent="-342900">
              <a:buAutoNum type="arabicPeriod"/>
            </a:pPr>
            <a:r>
              <a:rPr lang="zh-CN" altLang="en-US" dirty="0"/>
              <a:t>动脉瘤组虹吸段内壁表现出高波动性的</a:t>
            </a:r>
            <a:r>
              <a:rPr lang="en-US" altLang="zh-CN" dirty="0"/>
              <a:t>WSS</a:t>
            </a:r>
            <a:r>
              <a:rPr lang="zh-CN" altLang="en-US" dirty="0"/>
              <a:t>值，并在其后方出现低速流动区域。无动脉瘤病例的虹吸段呈现出低且几乎恒定的</a:t>
            </a:r>
            <a:r>
              <a:rPr lang="en-US" altLang="zh-CN" dirty="0"/>
              <a:t>WSS</a:t>
            </a:r>
            <a:r>
              <a:rPr lang="zh-CN" altLang="en-US" dirty="0"/>
              <a:t>与</a:t>
            </a:r>
            <a:r>
              <a:rPr lang="en-US" altLang="zh-CN" dirty="0"/>
              <a:t>WSSG</a:t>
            </a:r>
            <a:r>
              <a:rPr lang="zh-CN" altLang="en-US" dirty="0"/>
              <a:t>分布，变化范围非常小。</a:t>
            </a:r>
          </a:p>
        </p:txBody>
      </p:sp>
      <p:sp>
        <p:nvSpPr>
          <p:cNvPr id="5" name="文本框 4">
            <a:extLst>
              <a:ext uri="{FF2B5EF4-FFF2-40B4-BE49-F238E27FC236}">
                <a16:creationId xmlns:a16="http://schemas.microsoft.com/office/drawing/2014/main" id="{31B43B08-8A8F-8C95-2E1A-38B45230E05B}"/>
              </a:ext>
            </a:extLst>
          </p:cNvPr>
          <p:cNvSpPr txBox="1"/>
          <p:nvPr/>
        </p:nvSpPr>
        <p:spPr>
          <a:xfrm>
            <a:off x="157018" y="5717308"/>
            <a:ext cx="2542684" cy="369332"/>
          </a:xfrm>
          <a:prstGeom prst="rect">
            <a:avLst/>
          </a:prstGeom>
          <a:noFill/>
        </p:spPr>
        <p:txBody>
          <a:bodyPr wrap="none" rtlCol="0">
            <a:spAutoFit/>
          </a:bodyPr>
          <a:lstStyle/>
          <a:p>
            <a:r>
              <a:rPr kumimoji="1" lang="zh-CN" altLang="en-US" b="1" dirty="0">
                <a:solidFill>
                  <a:srgbClr val="FF0000"/>
                </a:solidFill>
              </a:rPr>
              <a:t>動脈瘤与曲率的关系</a:t>
            </a:r>
            <a:r>
              <a:rPr kumimoji="1" lang="en-US" altLang="zh-CN" b="1" dirty="0">
                <a:solidFill>
                  <a:srgbClr val="FF0000"/>
                </a:solidFill>
              </a:rPr>
              <a:t>[1]</a:t>
            </a:r>
            <a:endParaRPr kumimoji="1" lang="zh-CN" altLang="en-US" b="1" dirty="0">
              <a:solidFill>
                <a:srgbClr val="FF0000"/>
              </a:solidFill>
            </a:endParaRPr>
          </a:p>
        </p:txBody>
      </p:sp>
      <p:sp>
        <p:nvSpPr>
          <p:cNvPr id="3" name="文本框 2">
            <a:extLst>
              <a:ext uri="{FF2B5EF4-FFF2-40B4-BE49-F238E27FC236}">
                <a16:creationId xmlns:a16="http://schemas.microsoft.com/office/drawing/2014/main" id="{65E34C3D-721A-7AAE-AF81-0587BB067E43}"/>
              </a:ext>
            </a:extLst>
          </p:cNvPr>
          <p:cNvSpPr txBox="1"/>
          <p:nvPr/>
        </p:nvSpPr>
        <p:spPr>
          <a:xfrm>
            <a:off x="41119" y="6238049"/>
            <a:ext cx="9597151" cy="830997"/>
          </a:xfrm>
          <a:prstGeom prst="rect">
            <a:avLst/>
          </a:prstGeom>
          <a:noFill/>
        </p:spPr>
        <p:txBody>
          <a:bodyPr wrap="square" rtlCol="0">
            <a:spAutoFit/>
          </a:bodyPr>
          <a:lstStyle/>
          <a:p>
            <a:r>
              <a:rPr kumimoji="1" lang="en-US" altLang="zh-CN" sz="1200" dirty="0"/>
              <a:t>[1] Curvature effect on hemodynamic conditions at the inner bend of the carotid siphon and its relation to aneurysm formation</a:t>
            </a:r>
          </a:p>
          <a:p>
            <a:r>
              <a:rPr kumimoji="1" lang="en-US" altLang="zh-CN" sz="1200" dirty="0"/>
              <a:t>[2] </a:t>
            </a:r>
            <a:r>
              <a:rPr lang="en-US" altLang="zh-CN" sz="1200" dirty="0"/>
              <a:t>Parent Vessel Size and Curvature Strongly Influence Risk of Incomplete Stent Apposition in Enterprise Intracranial Aneurysm Stent Coiling</a:t>
            </a:r>
            <a:endParaRPr kumimoji="1" lang="en-US" altLang="zh-CN" sz="1200" dirty="0"/>
          </a:p>
          <a:p>
            <a:r>
              <a:rPr kumimoji="1" lang="en-US" altLang="zh-CN" sz="1200" dirty="0"/>
              <a:t>[3] Colocalization of thin-walled dome regions with low hemodynamic wall shear stress in unruptured cerebral aneurysms</a:t>
            </a:r>
          </a:p>
          <a:p>
            <a:endParaRPr kumimoji="1" lang="en-US" altLang="zh-CN" sz="1200" dirty="0"/>
          </a:p>
        </p:txBody>
      </p:sp>
    </p:spTree>
    <p:extLst>
      <p:ext uri="{BB962C8B-B14F-4D97-AF65-F5344CB8AC3E}">
        <p14:creationId xmlns:p14="http://schemas.microsoft.com/office/powerpoint/2010/main" val="21754140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C3EED8-9866-6DB6-B401-CA8880A00F87}"/>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1E017D9-87BD-7153-2D23-168754894ACE}"/>
              </a:ext>
            </a:extLst>
          </p:cNvPr>
          <p:cNvSpPr>
            <a:spLocks noGrp="1"/>
          </p:cNvSpPr>
          <p:nvPr>
            <p:ph type="sldNum" sz="quarter" idx="12"/>
          </p:nvPr>
        </p:nvSpPr>
        <p:spPr/>
        <p:txBody>
          <a:bodyPr/>
          <a:lstStyle/>
          <a:p>
            <a:fld id="{8D04ACF1-8115-4F2A-BC52-125D9799F304}" type="slidenum">
              <a:rPr lang="zh-CN" altLang="en-US" smtClean="0"/>
              <a:t>92</a:t>
            </a:fld>
            <a:endParaRPr lang="zh-CN" altLang="en-US"/>
          </a:p>
        </p:txBody>
      </p:sp>
      <p:sp>
        <p:nvSpPr>
          <p:cNvPr id="7" name="文本框 6">
            <a:extLst>
              <a:ext uri="{FF2B5EF4-FFF2-40B4-BE49-F238E27FC236}">
                <a16:creationId xmlns:a16="http://schemas.microsoft.com/office/drawing/2014/main" id="{3F2CCEFA-B5CD-206C-6C4C-A4FCE2E3A6DD}"/>
              </a:ext>
            </a:extLst>
          </p:cNvPr>
          <p:cNvSpPr txBox="1"/>
          <p:nvPr/>
        </p:nvSpPr>
        <p:spPr>
          <a:xfrm>
            <a:off x="41119" y="560430"/>
            <a:ext cx="9054417" cy="8956298"/>
          </a:xfrm>
          <a:prstGeom prst="rect">
            <a:avLst/>
          </a:prstGeom>
          <a:noFill/>
        </p:spPr>
        <p:txBody>
          <a:bodyPr wrap="square">
            <a:spAutoFit/>
          </a:bodyPr>
          <a:lstStyle/>
          <a:p>
            <a:r>
              <a:rPr lang="en-US" altLang="zh-CN" dirty="0"/>
              <a:t>0630</a:t>
            </a:r>
            <a:r>
              <a:rPr lang="zh-CN" altLang="en-US" dirty="0"/>
              <a:t>研究会</a:t>
            </a:r>
            <a:endParaRPr lang="en-US" altLang="zh-CN" dirty="0"/>
          </a:p>
          <a:p>
            <a:pPr marL="342900" indent="-342900">
              <a:buFont typeface="Arial" panose="020B0604020202020204" pitchFamily="34" charset="0"/>
              <a:buChar char="•"/>
            </a:pPr>
            <a:r>
              <a:rPr lang="zh-CN" altLang="en-US" dirty="0"/>
              <a:t>题目英语部分需要修正，不是形状驱动（</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这个不是人工误差，而是不确定性 </a:t>
            </a:r>
            <a:r>
              <a:rPr lang="en-US" altLang="zh-CN" dirty="0"/>
              <a:t>uncertainty</a:t>
            </a:r>
            <a:r>
              <a:rPr lang="zh-CN" altLang="en-US" dirty="0"/>
              <a:t>。要怎么去对应，这里修要改</a:t>
            </a:r>
            <a:endParaRPr lang="en-US" altLang="zh-CN" dirty="0"/>
          </a:p>
          <a:p>
            <a:pPr marL="342900" indent="-342900">
              <a:buFont typeface="Arial" panose="020B0604020202020204" pitchFamily="34" charset="0"/>
              <a:buChar char="•"/>
            </a:pPr>
            <a:r>
              <a:rPr lang="zh-CN" altLang="en-US" dirty="0"/>
              <a:t>关于专业名词需要和陈桑统一一下（</a:t>
            </a:r>
            <a:r>
              <a:rPr lang="en-US" altLang="zh-CN" dirty="0"/>
              <a:t>shape</a:t>
            </a:r>
            <a:r>
              <a:rPr lang="zh-CN" altLang="en-US" dirty="0"/>
              <a:t>，</a:t>
            </a:r>
            <a:r>
              <a:rPr lang="en-US" altLang="zh-CN" dirty="0"/>
              <a:t>geometry</a:t>
            </a:r>
            <a:r>
              <a:rPr lang="zh-CN" altLang="en-US" dirty="0"/>
              <a:t>，</a:t>
            </a:r>
            <a:r>
              <a:rPr lang="en-US" altLang="zh-CN" dirty="0" err="1"/>
              <a:t>mo</a:t>
            </a:r>
            <a:r>
              <a:rPr lang="zh-CN" altLang="en-US" dirty="0"/>
              <a:t>～）</a:t>
            </a:r>
            <a:r>
              <a:rPr lang="en-US" altLang="zh-CN" dirty="0"/>
              <a:t>geometry</a:t>
            </a:r>
            <a:r>
              <a:rPr lang="zh-CN" altLang="en-US" dirty="0"/>
              <a:t>会更加好。</a:t>
            </a:r>
            <a:r>
              <a:rPr lang="en-US" altLang="zh-CN" dirty="0"/>
              <a:t>UVCS </a:t>
            </a:r>
            <a:r>
              <a:rPr lang="zh-CN" altLang="en-US" dirty="0"/>
              <a:t>是 </a:t>
            </a:r>
            <a:r>
              <a:rPr lang="en-US" altLang="zh-CN" dirty="0"/>
              <a:t>shape</a:t>
            </a:r>
            <a:r>
              <a:rPr lang="zh-CN" altLang="en-US" dirty="0"/>
              <a:t>，</a:t>
            </a:r>
            <a:r>
              <a:rPr lang="en-US" altLang="zh-CN" dirty="0" err="1"/>
              <a:t>mo</a:t>
            </a:r>
            <a:r>
              <a:rPr lang="zh-CN" altLang="en-US" dirty="0"/>
              <a:t>～是形态，不太搭（</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a:t>
            </a:r>
            <a:r>
              <a:rPr lang="en-US" altLang="zh-CN" dirty="0"/>
              <a:t>siphon</a:t>
            </a:r>
            <a:r>
              <a:rPr lang="zh-CN" altLang="en-US" dirty="0"/>
              <a:t>的部分要和陈桑统一（</a:t>
            </a:r>
            <a:r>
              <a:rPr lang="en-US" altLang="zh-CN" dirty="0"/>
              <a:t>☑️</a:t>
            </a:r>
            <a:r>
              <a:rPr lang="zh-CN" altLang="en-US" dirty="0"/>
              <a:t>）</a:t>
            </a:r>
            <a:endParaRPr lang="en-US" altLang="zh-CN" dirty="0"/>
          </a:p>
          <a:p>
            <a:pPr marL="342900" indent="-342900">
              <a:buFont typeface="Arial" panose="020B0604020202020204" pitchFamily="34" charset="0"/>
              <a:buChar char="•"/>
            </a:pPr>
            <a:r>
              <a:rPr lang="zh-CN" altLang="en-US" dirty="0"/>
              <a:t>关于形状和仿真需要联系一下</a:t>
            </a:r>
            <a:endParaRPr lang="en-US" altLang="zh-CN" dirty="0"/>
          </a:p>
          <a:p>
            <a:r>
              <a:rPr lang="zh-CN" altLang="en-US" dirty="0">
                <a:solidFill>
                  <a:srgbClr val="FF0000"/>
                </a:solidFill>
              </a:rPr>
              <a:t>需要增加相关</a:t>
            </a:r>
            <a:r>
              <a:rPr lang="en-US" altLang="zh-CN" dirty="0">
                <a:solidFill>
                  <a:srgbClr val="FF0000"/>
                </a:solidFill>
              </a:rPr>
              <a:t>ppt</a:t>
            </a:r>
          </a:p>
          <a:p>
            <a:pPr marL="342900" indent="-342900">
              <a:buFont typeface="Arial" panose="020B0604020202020204" pitchFamily="34" charset="0"/>
              <a:buChar char="•"/>
            </a:pPr>
            <a:r>
              <a:rPr lang="zh-CN" altLang="en-US" dirty="0"/>
              <a:t>关于圆管的构建的时候，为什么要用</a:t>
            </a:r>
            <a:r>
              <a:rPr lang="en-US" altLang="zh-CN" dirty="0"/>
              <a:t>VMTK</a:t>
            </a:r>
            <a:r>
              <a:rPr lang="zh-CN" altLang="en-US" dirty="0"/>
              <a:t>，没有一贯性，其他的</a:t>
            </a:r>
            <a:r>
              <a:rPr lang="en-US" altLang="zh-CN" dirty="0"/>
              <a:t>case</a:t>
            </a:r>
            <a:r>
              <a:rPr lang="zh-CN" altLang="en-US" dirty="0"/>
              <a:t>也没办法用。要怎么设计，用什么基准（需要整理），要分配一下。</a:t>
            </a:r>
            <a:endParaRPr lang="en-US" altLang="zh-CN" dirty="0"/>
          </a:p>
          <a:p>
            <a:r>
              <a:rPr lang="zh-CN" altLang="en-US" dirty="0">
                <a:solidFill>
                  <a:srgbClr val="FF0000"/>
                </a:solidFill>
              </a:rPr>
              <a:t>这里的话可能要写一个大致的过程，并不是说用到什么功能，但起码要设定一个流程</a:t>
            </a:r>
            <a:endParaRPr lang="en-US" altLang="zh-CN" dirty="0">
              <a:solidFill>
                <a:srgbClr val="FF0000"/>
              </a:solidFill>
            </a:endParaRPr>
          </a:p>
          <a:p>
            <a:pPr marL="285750" indent="-285750">
              <a:buFont typeface="Arial" panose="020B0604020202020204" pitchFamily="34" charset="0"/>
              <a:buChar char="•"/>
            </a:pPr>
            <a:r>
              <a:rPr lang="zh-CN" altLang="en-US" dirty="0"/>
              <a:t>先分类，决定参数再分析参数的变化。也可以使用曲率。用其他的参数去代替</a:t>
            </a:r>
            <a:r>
              <a:rPr lang="en-US" altLang="zh-CN" dirty="0"/>
              <a:t>torsion</a:t>
            </a:r>
          </a:p>
          <a:p>
            <a:pPr marL="285750" indent="-285750">
              <a:buFont typeface="Arial" panose="020B0604020202020204" pitchFamily="34" charset="0"/>
              <a:buChar char="•"/>
            </a:pPr>
            <a:r>
              <a:rPr lang="zh-CN" altLang="en-US" dirty="0"/>
              <a:t>因为已经有拟合圆了，是否可以构建非常平滑的曲线，这样子的话扭率的计算也可以很平滑？</a:t>
            </a:r>
            <a:endParaRPr lang="en-US" altLang="zh-CN" dirty="0"/>
          </a:p>
          <a:p>
            <a:pPr marL="285750" indent="-285750">
              <a:buFont typeface="Arial" panose="020B0604020202020204" pitchFamily="34" charset="0"/>
              <a:buChar char="•"/>
            </a:pPr>
            <a:r>
              <a:rPr lang="zh-CN" altLang="en-US" dirty="0"/>
              <a:t>参数的部分这个不是人工误差，而是不确定性 </a:t>
            </a:r>
            <a:r>
              <a:rPr lang="en-US" altLang="zh-CN" dirty="0"/>
              <a:t>uncertainty</a:t>
            </a:r>
            <a:r>
              <a:rPr lang="zh-CN" altLang="en-US" dirty="0"/>
              <a:t>。应该是敏感性分析</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关于网格变形的部分，我们可以比较：</a:t>
            </a:r>
            <a:r>
              <a:rPr lang="en-US" altLang="zh-CN" dirty="0"/>
              <a:t>1. </a:t>
            </a:r>
            <a:r>
              <a:rPr lang="zh-CN" altLang="en-US" dirty="0"/>
              <a:t>粒度的比较（</a:t>
            </a:r>
            <a:r>
              <a:rPr lang="en-US" altLang="zh-CN" dirty="0" err="1"/>
              <a:t>zhang</a:t>
            </a:r>
            <a:r>
              <a:rPr lang="zh-CN" altLang="en-US" dirty="0"/>
              <a:t>）；</a:t>
            </a:r>
            <a:r>
              <a:rPr lang="en-US" altLang="zh-CN" dirty="0"/>
              <a:t>2. mesh</a:t>
            </a:r>
            <a:r>
              <a:rPr lang="zh-CN" altLang="en-US" dirty="0"/>
              <a:t>的质量评价。另外和</a:t>
            </a:r>
            <a:r>
              <a:rPr lang="en-US" altLang="zh-CN" dirty="0" err="1"/>
              <a:t>onoue</a:t>
            </a:r>
            <a:r>
              <a:rPr lang="zh-CN" altLang="en-US" dirty="0"/>
              <a:t>讨论一下，可以考虑一下网格变形或者</a:t>
            </a:r>
            <a:r>
              <a:rPr lang="en-US" altLang="zh-CN" dirty="0" err="1"/>
              <a:t>gmsh</a:t>
            </a:r>
            <a:r>
              <a:rPr lang="zh-CN" altLang="en-US" dirty="0"/>
              <a:t>。但是关于中心线的，密度比较不要直接看数值，可以和</a:t>
            </a:r>
            <a:r>
              <a:rPr lang="en-US" altLang="zh-CN" dirty="0" err="1"/>
              <a:t>zhang</a:t>
            </a:r>
            <a:r>
              <a:rPr lang="zh-CN" altLang="en-US" dirty="0"/>
              <a:t>讨论一下</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zh-CN" altLang="en-US" dirty="0"/>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pPr marL="342900" indent="-342900">
              <a:buFontTx/>
              <a:buAutoNum type="arabicPeriod"/>
            </a:pPr>
            <a:endParaRPr lang="zh-CN" altLang="en-US" dirty="0"/>
          </a:p>
          <a:p>
            <a:pPr marL="342900" indent="-342900">
              <a:buFontTx/>
              <a:buAutoNum type="arabicPeriod"/>
            </a:pPr>
            <a:endParaRPr lang="zh-CN" altLang="en-US" dirty="0"/>
          </a:p>
          <a:p>
            <a:endParaRPr lang="zh-CN" altLang="en-US" dirty="0">
              <a:solidFill>
                <a:srgbClr val="FF0000"/>
              </a:solidFill>
            </a:endParaRPr>
          </a:p>
          <a:p>
            <a:endParaRPr lang="zh-CN" altLang="en-US" dirty="0"/>
          </a:p>
          <a:p>
            <a:endParaRPr lang="en-US" altLang="zh-CN" dirty="0"/>
          </a:p>
        </p:txBody>
      </p:sp>
    </p:spTree>
    <p:extLst>
      <p:ext uri="{BB962C8B-B14F-4D97-AF65-F5344CB8AC3E}">
        <p14:creationId xmlns:p14="http://schemas.microsoft.com/office/powerpoint/2010/main" val="40310937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C7D3D2-D584-7818-E7E4-76083389514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71397B9-5E21-E418-5FEE-CE92F99CAC6A}"/>
              </a:ext>
            </a:extLst>
          </p:cNvPr>
          <p:cNvSpPr>
            <a:spLocks noGrp="1"/>
          </p:cNvSpPr>
          <p:nvPr>
            <p:ph type="sldNum" sz="quarter" idx="12"/>
          </p:nvPr>
        </p:nvSpPr>
        <p:spPr/>
        <p:txBody>
          <a:bodyPr/>
          <a:lstStyle/>
          <a:p>
            <a:fld id="{8D04ACF1-8115-4F2A-BC52-125D9799F304}" type="slidenum">
              <a:rPr lang="zh-CN" altLang="en-US" smtClean="0"/>
              <a:t>93</a:t>
            </a:fld>
            <a:endParaRPr lang="zh-CN" altLang="en-US"/>
          </a:p>
        </p:txBody>
      </p:sp>
      <p:sp>
        <p:nvSpPr>
          <p:cNvPr id="7" name="文本框 6">
            <a:extLst>
              <a:ext uri="{FF2B5EF4-FFF2-40B4-BE49-F238E27FC236}">
                <a16:creationId xmlns:a16="http://schemas.microsoft.com/office/drawing/2014/main" id="{346F9CF2-9E85-4F3B-A88F-4E0E023E7CF0}"/>
              </a:ext>
            </a:extLst>
          </p:cNvPr>
          <p:cNvSpPr txBox="1"/>
          <p:nvPr/>
        </p:nvSpPr>
        <p:spPr>
          <a:xfrm>
            <a:off x="41119" y="560430"/>
            <a:ext cx="9054417" cy="3693319"/>
          </a:xfrm>
          <a:prstGeom prst="rect">
            <a:avLst/>
          </a:prstGeom>
          <a:noFill/>
        </p:spPr>
        <p:txBody>
          <a:bodyPr wrap="square">
            <a:spAutoFit/>
          </a:bodyPr>
          <a:lstStyle/>
          <a:p>
            <a:r>
              <a:rPr lang="en-US" altLang="zh-CN" dirty="0"/>
              <a:t>0708</a:t>
            </a:r>
            <a:r>
              <a:rPr lang="zh-CN" altLang="en-US" dirty="0"/>
              <a:t>脑循环</a:t>
            </a:r>
            <a:endParaRPr lang="en-US" altLang="zh-CN" dirty="0"/>
          </a:p>
          <a:p>
            <a:pPr marL="342900" indent="-342900">
              <a:buFont typeface="+mj-lt"/>
              <a:buAutoNum type="arabicPeriod"/>
            </a:pPr>
            <a:r>
              <a:rPr lang="zh-CN" altLang="en-US" dirty="0"/>
              <a:t>中心线的长度一共有多少个点。那么</a:t>
            </a:r>
            <a:r>
              <a:rPr lang="en-US" altLang="zh-CN" dirty="0"/>
              <a:t>siphon</a:t>
            </a:r>
            <a:r>
              <a:rPr lang="zh-CN" altLang="en-US" dirty="0"/>
              <a:t>的部分有多少个点</a:t>
            </a:r>
            <a:endParaRPr lang="en-US" altLang="zh-CN" dirty="0"/>
          </a:p>
          <a:p>
            <a:r>
              <a:rPr lang="zh-CN" altLang="en-US" dirty="0">
                <a:solidFill>
                  <a:srgbClr val="FF0000"/>
                </a:solidFill>
              </a:rPr>
              <a:t>回答，有</a:t>
            </a:r>
            <a:r>
              <a:rPr lang="en-US" altLang="zh-CN" dirty="0">
                <a:solidFill>
                  <a:srgbClr val="FF0000"/>
                </a:solidFill>
              </a:rPr>
              <a:t>120</a:t>
            </a:r>
            <a:r>
              <a:rPr lang="zh-CN" altLang="en-US" dirty="0">
                <a:solidFill>
                  <a:srgbClr val="FF0000"/>
                </a:solidFill>
              </a:rPr>
              <a:t>个点，</a:t>
            </a:r>
            <a:r>
              <a:rPr lang="en-US" altLang="zh-CN" dirty="0">
                <a:solidFill>
                  <a:srgbClr val="FF0000"/>
                </a:solidFill>
              </a:rPr>
              <a:t>siphon</a:t>
            </a:r>
            <a:r>
              <a:rPr lang="zh-CN" altLang="en-US" dirty="0">
                <a:solidFill>
                  <a:srgbClr val="FF0000"/>
                </a:solidFill>
              </a:rPr>
              <a:t>部分大概是</a:t>
            </a:r>
            <a:r>
              <a:rPr lang="en-US" altLang="zh-CN" dirty="0">
                <a:solidFill>
                  <a:srgbClr val="FF0000"/>
                </a:solidFill>
              </a:rPr>
              <a:t>40</a:t>
            </a:r>
            <a:r>
              <a:rPr lang="zh-CN" altLang="en-US" dirty="0">
                <a:solidFill>
                  <a:srgbClr val="FF0000"/>
                </a:solidFill>
              </a:rPr>
              <a:t>～</a:t>
            </a:r>
            <a:r>
              <a:rPr lang="en-US" altLang="zh-CN" dirty="0">
                <a:solidFill>
                  <a:srgbClr val="FF0000"/>
                </a:solidFill>
              </a:rPr>
              <a:t>60</a:t>
            </a:r>
            <a:r>
              <a:rPr lang="zh-CN" altLang="en-US" dirty="0">
                <a:solidFill>
                  <a:srgbClr val="FF0000"/>
                </a:solidFill>
              </a:rPr>
              <a:t>，长度大概是</a:t>
            </a:r>
            <a:r>
              <a:rPr lang="en-US" altLang="zh-CN" dirty="0">
                <a:solidFill>
                  <a:srgbClr val="FF0000"/>
                </a:solidFill>
              </a:rPr>
              <a:t>20</a:t>
            </a:r>
            <a:r>
              <a:rPr lang="zh-CN" altLang="en-US" dirty="0">
                <a:solidFill>
                  <a:srgbClr val="FF0000"/>
                </a:solidFill>
              </a:rPr>
              <a:t>～</a:t>
            </a:r>
            <a:r>
              <a:rPr lang="en-US" altLang="zh-CN" dirty="0">
                <a:solidFill>
                  <a:srgbClr val="FF0000"/>
                </a:solidFill>
              </a:rPr>
              <a:t>40</a:t>
            </a:r>
            <a:r>
              <a:rPr lang="zh-CN" altLang="en-US" dirty="0">
                <a:solidFill>
                  <a:srgbClr val="FF0000"/>
                </a:solidFill>
              </a:rPr>
              <a:t>左右，分类只用</a:t>
            </a:r>
            <a:r>
              <a:rPr lang="en-US" altLang="zh-CN" dirty="0">
                <a:solidFill>
                  <a:srgbClr val="FF0000"/>
                </a:solidFill>
              </a:rPr>
              <a:t>siphon</a:t>
            </a:r>
            <a:r>
              <a:rPr lang="zh-CN" altLang="en-US" dirty="0">
                <a:solidFill>
                  <a:srgbClr val="FF0000"/>
                </a:solidFill>
              </a:rPr>
              <a:t>的中心线进行分类</a:t>
            </a:r>
            <a:endParaRPr lang="en-US" altLang="zh-CN" dirty="0">
              <a:solidFill>
                <a:srgbClr val="FF0000"/>
              </a:solidFill>
            </a:endParaRPr>
          </a:p>
          <a:p>
            <a:r>
              <a:rPr lang="en-US" altLang="zh-CN" dirty="0"/>
              <a:t>2. </a:t>
            </a:r>
            <a:r>
              <a:rPr lang="zh-CN" altLang="en-US" dirty="0"/>
              <a:t>关于网格的变形是怎么变的：</a:t>
            </a:r>
            <a:br>
              <a:rPr lang="en-US" altLang="zh-CN" dirty="0"/>
            </a:br>
            <a:r>
              <a:rPr lang="zh-CN" altLang="en-US" dirty="0">
                <a:solidFill>
                  <a:srgbClr val="FF0000"/>
                </a:solidFill>
              </a:rPr>
              <a:t>他的变形基准是基于中心线和目标中心线之间的变形，先构建原始中心线和网格的连接关系，然后再根据中心线的变形位置（移动，旋转）来进行网格的移动和变形</a:t>
            </a:r>
            <a:endParaRPr lang="en-US" altLang="zh-CN" dirty="0">
              <a:solidFill>
                <a:srgbClr val="FF0000"/>
              </a:solidFill>
            </a:endParaRPr>
          </a:p>
          <a:p>
            <a:r>
              <a:rPr lang="en-US" altLang="zh-CN" dirty="0"/>
              <a:t>3.</a:t>
            </a:r>
            <a:r>
              <a:rPr lang="zh-CN" altLang="en-US" dirty="0"/>
              <a:t> 用的是什么条件，转弯的地方红血球可能会影响</a:t>
            </a:r>
            <a:r>
              <a:rPr lang="en-US" altLang="zh-CN" dirty="0"/>
              <a:t>WSS</a:t>
            </a:r>
            <a:r>
              <a:rPr lang="zh-CN" altLang="en-US" dirty="0"/>
              <a:t>？</a:t>
            </a:r>
            <a:endParaRPr lang="en-US" altLang="zh-CN" dirty="0"/>
          </a:p>
          <a:p>
            <a:r>
              <a:rPr lang="zh-CN" altLang="en-US" dirty="0">
                <a:solidFill>
                  <a:srgbClr val="FF0000"/>
                </a:solidFill>
              </a:rPr>
              <a:t>用的是非定常流，刚性壁。</a:t>
            </a:r>
            <a:endParaRPr lang="en-US" altLang="zh-CN" dirty="0">
              <a:solidFill>
                <a:srgbClr val="FF0000"/>
              </a:solidFill>
            </a:endParaRPr>
          </a:p>
          <a:p>
            <a:r>
              <a:rPr lang="zh-CN" altLang="en-US" dirty="0">
                <a:solidFill>
                  <a:srgbClr val="FF0000"/>
                </a:solidFill>
              </a:rPr>
              <a:t>大岛老师：因为红细胞相对于动脉的尺度很小，而且一般都会集中在中间不会在血管壁周围，所以可以看成是非压缩性。所以不会影响</a:t>
            </a:r>
            <a:r>
              <a:rPr lang="en-US" altLang="zh-CN" dirty="0">
                <a:solidFill>
                  <a:srgbClr val="FF0000"/>
                </a:solidFill>
              </a:rPr>
              <a:t>WSS</a:t>
            </a:r>
            <a:r>
              <a:rPr lang="zh-CN" altLang="en-US" dirty="0">
                <a:solidFill>
                  <a:srgbClr val="FF0000"/>
                </a:solidFill>
              </a:rPr>
              <a:t>。</a:t>
            </a:r>
            <a:endParaRPr lang="en-US" altLang="zh-CN" dirty="0">
              <a:solidFill>
                <a:srgbClr val="FF0000"/>
              </a:solidFill>
            </a:endParaRPr>
          </a:p>
          <a:p>
            <a:r>
              <a:rPr lang="zh-CN" altLang="en-US" dirty="0">
                <a:solidFill>
                  <a:srgbClr val="FF0000"/>
                </a:solidFill>
              </a:rPr>
              <a:t>长谷川老师：虽然尺度小，但是在弯曲的部分是直接对血管壁做冲击的，所以有可能会影响？（有趣）</a:t>
            </a:r>
            <a:endParaRPr lang="en-US" altLang="zh-CN" dirty="0">
              <a:solidFill>
                <a:srgbClr val="FF0000"/>
              </a:solidFill>
            </a:endParaRPr>
          </a:p>
        </p:txBody>
      </p:sp>
    </p:spTree>
    <p:extLst>
      <p:ext uri="{BB962C8B-B14F-4D97-AF65-F5344CB8AC3E}">
        <p14:creationId xmlns:p14="http://schemas.microsoft.com/office/powerpoint/2010/main" val="20116399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964C2-7CE4-0DA8-B7D3-5196EEEF972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8A5BD5E-051A-7CDA-45CA-802425A6888C}"/>
              </a:ext>
            </a:extLst>
          </p:cNvPr>
          <p:cNvSpPr>
            <a:spLocks noGrp="1"/>
          </p:cNvSpPr>
          <p:nvPr>
            <p:ph type="sldNum" sz="quarter" idx="12"/>
          </p:nvPr>
        </p:nvSpPr>
        <p:spPr/>
        <p:txBody>
          <a:bodyPr/>
          <a:lstStyle/>
          <a:p>
            <a:fld id="{8D04ACF1-8115-4F2A-BC52-125D9799F304}" type="slidenum">
              <a:rPr lang="zh-CN" altLang="en-US" smtClean="0"/>
              <a:t>94</a:t>
            </a:fld>
            <a:endParaRPr lang="zh-CN" altLang="en-US"/>
          </a:p>
        </p:txBody>
      </p:sp>
      <p:sp>
        <p:nvSpPr>
          <p:cNvPr id="3" name="文本框 2">
            <a:extLst>
              <a:ext uri="{FF2B5EF4-FFF2-40B4-BE49-F238E27FC236}">
                <a16:creationId xmlns:a16="http://schemas.microsoft.com/office/drawing/2014/main" id="{B3BF0CFF-1F0D-3611-6DF6-F84A40918F60}"/>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References</a:t>
            </a:r>
          </a:p>
        </p:txBody>
      </p:sp>
    </p:spTree>
    <p:extLst>
      <p:ext uri="{BB962C8B-B14F-4D97-AF65-F5344CB8AC3E}">
        <p14:creationId xmlns:p14="http://schemas.microsoft.com/office/powerpoint/2010/main" val="29321581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DA6DDE-6BED-BAE5-6E34-756E7A5B0776}"/>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7DB0B1-2B61-95B8-9076-AA20D588DB17}"/>
              </a:ext>
            </a:extLst>
          </p:cNvPr>
          <p:cNvSpPr>
            <a:spLocks noGrp="1"/>
          </p:cNvSpPr>
          <p:nvPr>
            <p:ph type="sldNum" sz="quarter" idx="12"/>
          </p:nvPr>
        </p:nvSpPr>
        <p:spPr/>
        <p:txBody>
          <a:bodyPr/>
          <a:lstStyle/>
          <a:p>
            <a:fld id="{8D04ACF1-8115-4F2A-BC52-125D9799F304}" type="slidenum">
              <a:rPr lang="zh-CN" altLang="en-US" smtClean="0"/>
              <a:t>95</a:t>
            </a:fld>
            <a:endParaRPr lang="zh-CN" altLang="en-US"/>
          </a:p>
        </p:txBody>
      </p:sp>
      <p:sp>
        <p:nvSpPr>
          <p:cNvPr id="3" name="文本框 2">
            <a:extLst>
              <a:ext uri="{FF2B5EF4-FFF2-40B4-BE49-F238E27FC236}">
                <a16:creationId xmlns:a16="http://schemas.microsoft.com/office/drawing/2014/main" id="{A3BD2C37-4446-A351-3127-7410198975ED}"/>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Problems</a:t>
            </a:r>
          </a:p>
        </p:txBody>
      </p:sp>
    </p:spTree>
    <p:extLst>
      <p:ext uri="{BB962C8B-B14F-4D97-AF65-F5344CB8AC3E}">
        <p14:creationId xmlns:p14="http://schemas.microsoft.com/office/powerpoint/2010/main" val="502128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63D9A8-B207-50E2-7599-10704D7F5284}"/>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E0E703-B5D3-1709-5BFF-3255ECC1FB24}"/>
              </a:ext>
            </a:extLst>
          </p:cNvPr>
          <p:cNvSpPr>
            <a:spLocks noGrp="1"/>
          </p:cNvSpPr>
          <p:nvPr>
            <p:ph type="sldNum" sz="quarter" idx="12"/>
          </p:nvPr>
        </p:nvSpPr>
        <p:spPr/>
        <p:txBody>
          <a:bodyPr/>
          <a:lstStyle/>
          <a:p>
            <a:fld id="{8D04ACF1-8115-4F2A-BC52-125D9799F304}" type="slidenum">
              <a:rPr lang="zh-CN" altLang="en-US" smtClean="0"/>
              <a:t>96</a:t>
            </a:fld>
            <a:endParaRPr lang="zh-CN" altLang="en-US"/>
          </a:p>
        </p:txBody>
      </p:sp>
      <p:sp>
        <p:nvSpPr>
          <p:cNvPr id="3" name="文本框 2">
            <a:extLst>
              <a:ext uri="{FF2B5EF4-FFF2-40B4-BE49-F238E27FC236}">
                <a16:creationId xmlns:a16="http://schemas.microsoft.com/office/drawing/2014/main" id="{27ACE5E4-D4FF-EFC4-996F-9A37B3329959}"/>
              </a:ext>
            </a:extLst>
          </p:cNvPr>
          <p:cNvSpPr txBox="1"/>
          <p:nvPr/>
        </p:nvSpPr>
        <p:spPr>
          <a:xfrm>
            <a:off x="-1" y="1273742"/>
            <a:ext cx="8893479" cy="584775"/>
          </a:xfrm>
          <a:prstGeom prst="rect">
            <a:avLst/>
          </a:prstGeom>
          <a:noFill/>
        </p:spPr>
        <p:txBody>
          <a:bodyPr wrap="square" rtlCol="0">
            <a:spAutoFit/>
          </a:bodyPr>
          <a:lstStyle/>
          <a:p>
            <a:r>
              <a:rPr lang="en-US" altLang="zh-CN" sz="3200" b="1" dirty="0">
                <a:solidFill>
                  <a:schemeClr val="bg2">
                    <a:lumMod val="25000"/>
                  </a:schemeClr>
                </a:solidFill>
              </a:rPr>
              <a:t>Image</a:t>
            </a:r>
          </a:p>
        </p:txBody>
      </p:sp>
    </p:spTree>
    <p:extLst>
      <p:ext uri="{BB962C8B-B14F-4D97-AF65-F5344CB8AC3E}">
        <p14:creationId xmlns:p14="http://schemas.microsoft.com/office/powerpoint/2010/main" val="14590976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32346F2-F905-5A50-E3F2-7C853501F53D}"/>
              </a:ext>
            </a:extLst>
          </p:cNvPr>
          <p:cNvSpPr>
            <a:spLocks noGrp="1"/>
          </p:cNvSpPr>
          <p:nvPr>
            <p:ph type="sldNum" sz="quarter" idx="12"/>
          </p:nvPr>
        </p:nvSpPr>
        <p:spPr/>
        <p:txBody>
          <a:bodyPr/>
          <a:lstStyle/>
          <a:p>
            <a:fld id="{8D04ACF1-8115-4F2A-BC52-125D9799F304}" type="slidenum">
              <a:rPr lang="zh-CN" altLang="en-US" smtClean="0"/>
              <a:t>97</a:t>
            </a:fld>
            <a:endParaRPr lang="zh-CN" altLang="en-US"/>
          </a:p>
        </p:txBody>
      </p:sp>
      <p:cxnSp>
        <p:nvCxnSpPr>
          <p:cNvPr id="24" name="直接箭头连接符 23">
            <a:extLst>
              <a:ext uri="{FF2B5EF4-FFF2-40B4-BE49-F238E27FC236}">
                <a16:creationId xmlns:a16="http://schemas.microsoft.com/office/drawing/2014/main" id="{856B549E-FA99-5ECA-D7DE-6C6A6C264CC6}"/>
              </a:ext>
            </a:extLst>
          </p:cNvPr>
          <p:cNvCxnSpPr>
            <a:cxnSpLocks/>
          </p:cNvCxnSpPr>
          <p:nvPr/>
        </p:nvCxnSpPr>
        <p:spPr>
          <a:xfrm>
            <a:off x="2894299" y="10676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ACCCCA47-DC8E-4A4C-9454-637CA9EB7957}"/>
              </a:ext>
            </a:extLst>
          </p:cNvPr>
          <p:cNvCxnSpPr>
            <a:cxnSpLocks/>
            <a:stCxn id="95" idx="2"/>
          </p:cNvCxnSpPr>
          <p:nvPr/>
        </p:nvCxnSpPr>
        <p:spPr>
          <a:xfrm>
            <a:off x="2887441" y="23252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9C3A10C4-D9D6-4854-FD6E-1D58CF6EE842}"/>
              </a:ext>
            </a:extLst>
          </p:cNvPr>
          <p:cNvSpPr/>
          <p:nvPr/>
        </p:nvSpPr>
        <p:spPr>
          <a:xfrm>
            <a:off x="2363739" y="5162286"/>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S2 Type</a:t>
            </a:r>
            <a:endParaRPr lang="zh-CN" altLang="en-US" dirty="0"/>
          </a:p>
        </p:txBody>
      </p:sp>
      <p:cxnSp>
        <p:nvCxnSpPr>
          <p:cNvPr id="41" name="直接连接符 40">
            <a:extLst>
              <a:ext uri="{FF2B5EF4-FFF2-40B4-BE49-F238E27FC236}">
                <a16:creationId xmlns:a16="http://schemas.microsoft.com/office/drawing/2014/main" id="{41925DB8-0C5A-5AA9-8431-8C4027186B8D}"/>
              </a:ext>
            </a:extLst>
          </p:cNvPr>
          <p:cNvCxnSpPr>
            <a:cxnSpLocks/>
          </p:cNvCxnSpPr>
          <p:nvPr/>
        </p:nvCxnSpPr>
        <p:spPr>
          <a:xfrm>
            <a:off x="1198523" y="4353047"/>
            <a:ext cx="453461" cy="0"/>
          </a:xfrm>
          <a:prstGeom prst="line">
            <a:avLst/>
          </a:prstGeom>
          <a:ln w="28575"/>
        </p:spPr>
        <p:style>
          <a:lnRef idx="2">
            <a:schemeClr val="dk1"/>
          </a:lnRef>
          <a:fillRef idx="0">
            <a:schemeClr val="dk1"/>
          </a:fillRef>
          <a:effectRef idx="1">
            <a:schemeClr val="dk1"/>
          </a:effectRef>
          <a:fontRef idx="minor">
            <a:schemeClr val="tx1"/>
          </a:fontRef>
        </p:style>
      </p:cxnSp>
      <p:cxnSp>
        <p:nvCxnSpPr>
          <p:cNvPr id="43" name="直接箭头连接符 42">
            <a:extLst>
              <a:ext uri="{FF2B5EF4-FFF2-40B4-BE49-F238E27FC236}">
                <a16:creationId xmlns:a16="http://schemas.microsoft.com/office/drawing/2014/main" id="{1C3C3383-4584-3373-C2AC-8C7DEEAD9ED3}"/>
              </a:ext>
            </a:extLst>
          </p:cNvPr>
          <p:cNvCxnSpPr>
            <a:cxnSpLocks/>
          </p:cNvCxnSpPr>
          <p:nvPr/>
        </p:nvCxnSpPr>
        <p:spPr>
          <a:xfrm>
            <a:off x="1198524" y="4353047"/>
            <a:ext cx="0" cy="792940"/>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44" name="文本框 43">
            <a:extLst>
              <a:ext uri="{FF2B5EF4-FFF2-40B4-BE49-F238E27FC236}">
                <a16:creationId xmlns:a16="http://schemas.microsoft.com/office/drawing/2014/main" id="{5C06B2E0-FFBE-8282-9EBD-4550420E5814}"/>
              </a:ext>
            </a:extLst>
          </p:cNvPr>
          <p:cNvSpPr txBox="1"/>
          <p:nvPr/>
        </p:nvSpPr>
        <p:spPr>
          <a:xfrm>
            <a:off x="1202920" y="4050977"/>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45" name="矩形 44">
            <a:extLst>
              <a:ext uri="{FF2B5EF4-FFF2-40B4-BE49-F238E27FC236}">
                <a16:creationId xmlns:a16="http://schemas.microsoft.com/office/drawing/2014/main" id="{4E9BA32D-5407-30B6-4912-5420B735AAF5}"/>
              </a:ext>
            </a:extLst>
          </p:cNvPr>
          <p:cNvSpPr/>
          <p:nvPr/>
        </p:nvSpPr>
        <p:spPr>
          <a:xfrm>
            <a:off x="5217428" y="5159342"/>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3A845DC8-B339-3D7D-C7BB-4E7F73049EFE}"/>
              </a:ext>
            </a:extLst>
          </p:cNvPr>
          <p:cNvSpPr txBox="1"/>
          <p:nvPr/>
        </p:nvSpPr>
        <p:spPr>
          <a:xfrm>
            <a:off x="2887442" y="2299613"/>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54" name="矩形 53">
            <a:extLst>
              <a:ext uri="{FF2B5EF4-FFF2-40B4-BE49-F238E27FC236}">
                <a16:creationId xmlns:a16="http://schemas.microsoft.com/office/drawing/2014/main" id="{F69C125B-6A87-5D6B-D7A4-900741225CFF}"/>
              </a:ext>
            </a:extLst>
          </p:cNvPr>
          <p:cNvSpPr/>
          <p:nvPr/>
        </p:nvSpPr>
        <p:spPr>
          <a:xfrm>
            <a:off x="652598" y="5162286"/>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S1 Type</a:t>
            </a:r>
            <a:endParaRPr lang="zh-CN" altLang="en-US" dirty="0"/>
          </a:p>
        </p:txBody>
      </p:sp>
      <p:cxnSp>
        <p:nvCxnSpPr>
          <p:cNvPr id="55" name="直接连接符 54">
            <a:extLst>
              <a:ext uri="{FF2B5EF4-FFF2-40B4-BE49-F238E27FC236}">
                <a16:creationId xmlns:a16="http://schemas.microsoft.com/office/drawing/2014/main" id="{D38A277B-70D6-3697-C360-9D930ED676E8}"/>
              </a:ext>
            </a:extLst>
          </p:cNvPr>
          <p:cNvCxnSpPr>
            <a:cxnSpLocks/>
          </p:cNvCxnSpPr>
          <p:nvPr/>
        </p:nvCxnSpPr>
        <p:spPr>
          <a:xfrm>
            <a:off x="4156346" y="3128685"/>
            <a:ext cx="1606026"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F9C4D36E-392A-92AF-8441-DF31864894B7}"/>
              </a:ext>
            </a:extLst>
          </p:cNvPr>
          <p:cNvSpPr txBox="1"/>
          <p:nvPr/>
        </p:nvSpPr>
        <p:spPr>
          <a:xfrm>
            <a:off x="4494313" y="28117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57" name="直接箭头连接符 56">
            <a:extLst>
              <a:ext uri="{FF2B5EF4-FFF2-40B4-BE49-F238E27FC236}">
                <a16:creationId xmlns:a16="http://schemas.microsoft.com/office/drawing/2014/main" id="{4AAE0662-91F9-45CB-97AD-7428D93E04BD}"/>
              </a:ext>
            </a:extLst>
          </p:cNvPr>
          <p:cNvCxnSpPr>
            <a:cxnSpLocks/>
          </p:cNvCxnSpPr>
          <p:nvPr/>
        </p:nvCxnSpPr>
        <p:spPr>
          <a:xfrm>
            <a:off x="5762372" y="3142136"/>
            <a:ext cx="0" cy="792158"/>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58" name="矩形 57">
            <a:extLst>
              <a:ext uri="{FF2B5EF4-FFF2-40B4-BE49-F238E27FC236}">
                <a16:creationId xmlns:a16="http://schemas.microsoft.com/office/drawing/2014/main" id="{C3F34402-67C9-AF38-7191-6FA3EE505C3A}"/>
              </a:ext>
            </a:extLst>
          </p:cNvPr>
          <p:cNvSpPr/>
          <p:nvPr/>
        </p:nvSpPr>
        <p:spPr>
          <a:xfrm>
            <a:off x="6952647" y="5159342"/>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5A07D0F5-6176-061A-B426-00ABDED3D266}"/>
              </a:ext>
            </a:extLst>
          </p:cNvPr>
          <p:cNvCxnSpPr>
            <a:cxnSpLocks/>
          </p:cNvCxnSpPr>
          <p:nvPr/>
        </p:nvCxnSpPr>
        <p:spPr>
          <a:xfrm>
            <a:off x="7006900" y="4344008"/>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B6D01489-DECC-4DC4-A0DD-B1DCE3C1188E}"/>
              </a:ext>
            </a:extLst>
          </p:cNvPr>
          <p:cNvSpPr txBox="1"/>
          <p:nvPr/>
        </p:nvSpPr>
        <p:spPr>
          <a:xfrm>
            <a:off x="7044992" y="4024089"/>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75F48135-644B-96DA-7F24-FE4D6DA8D4FB}"/>
              </a:ext>
            </a:extLst>
          </p:cNvPr>
          <p:cNvCxnSpPr>
            <a:cxnSpLocks/>
            <a:endCxn id="58" idx="0"/>
          </p:cNvCxnSpPr>
          <p:nvPr/>
        </p:nvCxnSpPr>
        <p:spPr>
          <a:xfrm>
            <a:off x="7498572" y="4342540"/>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02FAE526-736B-ADCF-2FCF-5C1DC1B50A44}"/>
              </a:ext>
            </a:extLst>
          </p:cNvPr>
          <p:cNvSpPr txBox="1"/>
          <p:nvPr/>
        </p:nvSpPr>
        <p:spPr>
          <a:xfrm>
            <a:off x="4533325" y="15597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8B226463-E4E7-90A9-8ED7-B6D5610A734D}"/>
              </a:ext>
            </a:extLst>
          </p:cNvPr>
          <p:cNvCxnSpPr>
            <a:cxnSpLocks/>
          </p:cNvCxnSpPr>
          <p:nvPr/>
        </p:nvCxnSpPr>
        <p:spPr>
          <a:xfrm>
            <a:off x="4139828" y="19074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4882A14D-60F8-1B44-D6AF-749680F0FB59}"/>
              </a:ext>
            </a:extLst>
          </p:cNvPr>
          <p:cNvSpPr/>
          <p:nvPr/>
        </p:nvSpPr>
        <p:spPr>
          <a:xfrm>
            <a:off x="5417555" y="1636217"/>
            <a:ext cx="1091849" cy="566456"/>
          </a:xfrm>
          <a:prstGeom prst="rect">
            <a:avLst/>
          </a:prstGeom>
          <a:solidFill>
            <a:schemeClr val="accent5">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EC5712FB-9210-4AB0-8B70-A8A8C3FC1F98}"/>
              </a:ext>
            </a:extLst>
          </p:cNvPr>
          <p:cNvSpPr/>
          <p:nvPr/>
        </p:nvSpPr>
        <p:spPr>
          <a:xfrm>
            <a:off x="1605802" y="14948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DECDE3D-CD34-D667-D650-03F85986C0D9}"/>
                  </a:ext>
                </a:extLst>
              </p:cNvPr>
              <p:cNvSpPr txBox="1"/>
              <p:nvPr/>
            </p:nvSpPr>
            <p:spPr>
              <a:xfrm>
                <a:off x="1924178" y="17236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1≤1.52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DDECDE3D-CD34-D667-D650-03F85986C0D9}"/>
                  </a:ext>
                </a:extLst>
              </p:cNvPr>
              <p:cNvSpPr txBox="1">
                <a:spLocks noRot="1" noChangeAspect="1" noMove="1" noResize="1" noEditPoints="1" noAdjustHandles="1" noChangeArrowheads="1" noChangeShapeType="1" noTextEdit="1"/>
              </p:cNvSpPr>
              <p:nvPr/>
            </p:nvSpPr>
            <p:spPr>
              <a:xfrm>
                <a:off x="1924178" y="17236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5A1BC409-53A5-A7FA-82CF-2D85ADCDE657}"/>
              </a:ext>
            </a:extLst>
          </p:cNvPr>
          <p:cNvSpPr/>
          <p:nvPr/>
        </p:nvSpPr>
        <p:spPr>
          <a:xfrm>
            <a:off x="1612659" y="27098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B4B88B3B-CE24-3B12-9AE8-3F1D5EC626BE}"/>
                  </a:ext>
                </a:extLst>
              </p:cNvPr>
              <p:cNvSpPr txBox="1"/>
              <p:nvPr/>
            </p:nvSpPr>
            <p:spPr>
              <a:xfrm>
                <a:off x="1931035" y="29386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B4B88B3B-CE24-3B12-9AE8-3F1D5EC626BE}"/>
                  </a:ext>
                </a:extLst>
              </p:cNvPr>
              <p:cNvSpPr txBox="1">
                <a:spLocks noRot="1" noChangeAspect="1" noMove="1" noResize="1" noEditPoints="1" noAdjustHandles="1" noChangeArrowheads="1" noChangeShapeType="1" noTextEdit="1"/>
              </p:cNvSpPr>
              <p:nvPr/>
            </p:nvSpPr>
            <p:spPr>
              <a:xfrm>
                <a:off x="1931035" y="29386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0DABD46B-7730-CEDA-17C2-045E3B75D1F2}"/>
              </a:ext>
            </a:extLst>
          </p:cNvPr>
          <p:cNvCxnSpPr>
            <a:cxnSpLocks/>
          </p:cNvCxnSpPr>
          <p:nvPr/>
        </p:nvCxnSpPr>
        <p:spPr>
          <a:xfrm>
            <a:off x="2895951" y="353821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D1C03E82-B5EF-AFF8-17CA-F12B8074F25C}"/>
              </a:ext>
            </a:extLst>
          </p:cNvPr>
          <p:cNvSpPr txBox="1"/>
          <p:nvPr/>
        </p:nvSpPr>
        <p:spPr>
          <a:xfrm>
            <a:off x="2895952" y="35126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05" name="流程图: 决策 104">
            <a:extLst>
              <a:ext uri="{FF2B5EF4-FFF2-40B4-BE49-F238E27FC236}">
                <a16:creationId xmlns:a16="http://schemas.microsoft.com/office/drawing/2014/main" id="{F0B18536-7BB9-EEC6-D87C-549073AF4CCD}"/>
              </a:ext>
            </a:extLst>
          </p:cNvPr>
          <p:cNvSpPr/>
          <p:nvPr/>
        </p:nvSpPr>
        <p:spPr>
          <a:xfrm>
            <a:off x="1621169" y="3930511"/>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7BDDA358-EADE-ED4F-FF68-B020C3941013}"/>
                  </a:ext>
                </a:extLst>
              </p:cNvPr>
              <p:cNvSpPr txBox="1"/>
              <p:nvPr/>
            </p:nvSpPr>
            <p:spPr>
              <a:xfrm>
                <a:off x="1979771" y="4050977"/>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06" name="文本框 105">
                <a:extLst>
                  <a:ext uri="{FF2B5EF4-FFF2-40B4-BE49-F238E27FC236}">
                    <a16:creationId xmlns:a16="http://schemas.microsoft.com/office/drawing/2014/main" id="{7BDDA358-EADE-ED4F-FF68-B020C3941013}"/>
                  </a:ext>
                </a:extLst>
              </p:cNvPr>
              <p:cNvSpPr txBox="1">
                <a:spLocks noRot="1" noChangeAspect="1" noMove="1" noResize="1" noEditPoints="1" noAdjustHandles="1" noChangeArrowheads="1" noChangeShapeType="1" noTextEdit="1"/>
              </p:cNvSpPr>
              <p:nvPr/>
            </p:nvSpPr>
            <p:spPr>
              <a:xfrm>
                <a:off x="1979771" y="4050977"/>
                <a:ext cx="1970638" cy="584775"/>
              </a:xfrm>
              <a:prstGeom prst="rect">
                <a:avLst/>
              </a:prstGeom>
              <a:blipFill>
                <a:blip r:embed="rId4"/>
                <a:stretch>
                  <a:fillRect b="-6316"/>
                </a:stretch>
              </a:blipFill>
            </p:spPr>
            <p:txBody>
              <a:bodyPr/>
              <a:lstStyle/>
              <a:p>
                <a:r>
                  <a:rPr lang="zh-CN" altLang="en-US">
                    <a:noFill/>
                  </a:rPr>
                  <a:t> </a:t>
                </a:r>
              </a:p>
            </p:txBody>
          </p:sp>
        </mc:Fallback>
      </mc:AlternateContent>
      <p:cxnSp>
        <p:nvCxnSpPr>
          <p:cNvPr id="107" name="直接箭头连接符 106">
            <a:extLst>
              <a:ext uri="{FF2B5EF4-FFF2-40B4-BE49-F238E27FC236}">
                <a16:creationId xmlns:a16="http://schemas.microsoft.com/office/drawing/2014/main" id="{952CEF90-7DA7-1C20-BD9D-59D2452BA467}"/>
              </a:ext>
            </a:extLst>
          </p:cNvPr>
          <p:cNvCxnSpPr>
            <a:cxnSpLocks/>
          </p:cNvCxnSpPr>
          <p:nvPr/>
        </p:nvCxnSpPr>
        <p:spPr>
          <a:xfrm>
            <a:off x="2902807" y="4760183"/>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8" name="文本框 107">
            <a:extLst>
              <a:ext uri="{FF2B5EF4-FFF2-40B4-BE49-F238E27FC236}">
                <a16:creationId xmlns:a16="http://schemas.microsoft.com/office/drawing/2014/main" id="{8EAE5A93-B95E-429B-970D-EF045B1AE2A6}"/>
              </a:ext>
            </a:extLst>
          </p:cNvPr>
          <p:cNvSpPr txBox="1"/>
          <p:nvPr/>
        </p:nvSpPr>
        <p:spPr>
          <a:xfrm>
            <a:off x="2902808" y="4734575"/>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C46D6FAA-0909-A1E6-E45B-F7F17487618F}"/>
              </a:ext>
            </a:extLst>
          </p:cNvPr>
          <p:cNvSpPr/>
          <p:nvPr/>
        </p:nvSpPr>
        <p:spPr>
          <a:xfrm>
            <a:off x="4474858" y="3929800"/>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86008E38-B9E0-03E8-125D-4A79D3D461EC}"/>
                  </a:ext>
                </a:extLst>
              </p:cNvPr>
              <p:cNvSpPr txBox="1"/>
              <p:nvPr/>
            </p:nvSpPr>
            <p:spPr>
              <a:xfrm>
                <a:off x="4833460" y="4050266"/>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52.61°</m:t>
                      </m:r>
                    </m:oMath>
                  </m:oMathPara>
                </a14:m>
                <a:endParaRPr lang="zh-CN" altLang="en-US" sz="1600" dirty="0"/>
              </a:p>
            </p:txBody>
          </p:sp>
        </mc:Choice>
        <mc:Fallback xmlns="">
          <p:sp>
            <p:nvSpPr>
              <p:cNvPr id="113" name="文本框 112">
                <a:extLst>
                  <a:ext uri="{FF2B5EF4-FFF2-40B4-BE49-F238E27FC236}">
                    <a16:creationId xmlns:a16="http://schemas.microsoft.com/office/drawing/2014/main" id="{86008E38-B9E0-03E8-125D-4A79D3D461EC}"/>
                  </a:ext>
                </a:extLst>
              </p:cNvPr>
              <p:cNvSpPr txBox="1">
                <a:spLocks noRot="1" noChangeAspect="1" noMove="1" noResize="1" noEditPoints="1" noAdjustHandles="1" noChangeArrowheads="1" noChangeShapeType="1" noTextEdit="1"/>
              </p:cNvSpPr>
              <p:nvPr/>
            </p:nvSpPr>
            <p:spPr>
              <a:xfrm>
                <a:off x="4833460" y="4050266"/>
                <a:ext cx="1970638" cy="584775"/>
              </a:xfrm>
              <a:prstGeom prst="rect">
                <a:avLst/>
              </a:prstGeom>
              <a:blipFill>
                <a:blip r:embed="rId5"/>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4A1B73CE-F278-341B-528E-D449A6CE16CC}"/>
              </a:ext>
            </a:extLst>
          </p:cNvPr>
          <p:cNvCxnSpPr>
            <a:cxnSpLocks/>
          </p:cNvCxnSpPr>
          <p:nvPr/>
        </p:nvCxnSpPr>
        <p:spPr>
          <a:xfrm>
            <a:off x="5756496" y="4759388"/>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27A207F1-9D0E-E7A2-010D-472ADF9EAB06}"/>
              </a:ext>
            </a:extLst>
          </p:cNvPr>
          <p:cNvSpPr txBox="1"/>
          <p:nvPr/>
        </p:nvSpPr>
        <p:spPr>
          <a:xfrm>
            <a:off x="5756497" y="4733780"/>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611DA8E6-E417-AFB2-ABDB-761FD46995EB}"/>
              </a:ext>
            </a:extLst>
          </p:cNvPr>
          <p:cNvSpPr/>
          <p:nvPr/>
        </p:nvSpPr>
        <p:spPr>
          <a:xfrm>
            <a:off x="2125248" y="5011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graphicFrame>
        <p:nvGraphicFramePr>
          <p:cNvPr id="121" name="表格 120">
            <a:extLst>
              <a:ext uri="{FF2B5EF4-FFF2-40B4-BE49-F238E27FC236}">
                <a16:creationId xmlns:a16="http://schemas.microsoft.com/office/drawing/2014/main" id="{FB2C58D2-A79A-F03A-45C6-D0C3745E155E}"/>
              </a:ext>
            </a:extLst>
          </p:cNvPr>
          <p:cNvGraphicFramePr>
            <a:graphicFrameLocks noGrp="1"/>
          </p:cNvGraphicFramePr>
          <p:nvPr>
            <p:extLst>
              <p:ext uri="{D42A27DB-BD31-4B8C-83A1-F6EECF244321}">
                <p14:modId xmlns:p14="http://schemas.microsoft.com/office/powerpoint/2010/main" val="1974297393"/>
              </p:ext>
            </p:extLst>
          </p:nvPr>
        </p:nvGraphicFramePr>
        <p:xfrm>
          <a:off x="7399745" y="1678667"/>
          <a:ext cx="4372119" cy="1669276"/>
        </p:xfrm>
        <a:graphic>
          <a:graphicData uri="http://schemas.openxmlformats.org/drawingml/2006/table">
            <a:tbl>
              <a:tblPr firstRow="1" bandRow="1">
                <a:tableStyleId>{5C22544A-7EE6-4342-B048-85BDC9FD1C3A}</a:tableStyleId>
              </a:tblPr>
              <a:tblGrid>
                <a:gridCol w="533594">
                  <a:extLst>
                    <a:ext uri="{9D8B030D-6E8A-4147-A177-3AD203B41FA5}">
                      <a16:colId xmlns:a16="http://schemas.microsoft.com/office/drawing/2014/main" val="584696900"/>
                    </a:ext>
                  </a:extLst>
                </a:gridCol>
                <a:gridCol w="1114375">
                  <a:extLst>
                    <a:ext uri="{9D8B030D-6E8A-4147-A177-3AD203B41FA5}">
                      <a16:colId xmlns:a16="http://schemas.microsoft.com/office/drawing/2014/main" val="3854733287"/>
                    </a:ext>
                  </a:extLst>
                </a:gridCol>
                <a:gridCol w="1428750">
                  <a:extLst>
                    <a:ext uri="{9D8B030D-6E8A-4147-A177-3AD203B41FA5}">
                      <a16:colId xmlns:a16="http://schemas.microsoft.com/office/drawing/2014/main" val="3478779620"/>
                    </a:ext>
                  </a:extLst>
                </a:gridCol>
                <a:gridCol w="1295400">
                  <a:extLst>
                    <a:ext uri="{9D8B030D-6E8A-4147-A177-3AD203B41FA5}">
                      <a16:colId xmlns:a16="http://schemas.microsoft.com/office/drawing/2014/main" val="2067409049"/>
                    </a:ext>
                  </a:extLst>
                </a:gridCol>
              </a:tblGrid>
              <a:tr h="297676">
                <a:tc>
                  <a:txBody>
                    <a:bodyPr/>
                    <a:lstStyle/>
                    <a:p>
                      <a:pPr algn="ctr"/>
                      <a:r>
                        <a:rPr lang="en-US" altLang="zh-CN" sz="1200" dirty="0">
                          <a:solidFill>
                            <a:schemeClr val="tx1"/>
                          </a:solidFill>
                        </a:rPr>
                        <a:t>Type</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B1</a:t>
                      </a:r>
                      <a:r>
                        <a:rPr lang="zh-CN" altLang="en-US" sz="1200" dirty="0">
                          <a:solidFill>
                            <a:schemeClr val="tx1"/>
                          </a:solidFill>
                        </a:rPr>
                        <a:t>・</a:t>
                      </a:r>
                      <a:r>
                        <a:rPr lang="en-US" altLang="zh-CN" sz="1200" dirty="0">
                          <a:solidFill>
                            <a:schemeClr val="tx1"/>
                          </a:solidFill>
                        </a:rPr>
                        <a:t>B2 Torsion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dirty="0">
                          <a:solidFill>
                            <a:schemeClr val="tx1"/>
                          </a:solidFill>
                        </a:rPr>
                        <a:t>B2 Curvature</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48497272"/>
                  </a:ext>
                </a:extLst>
              </a:tr>
              <a:tr h="245126">
                <a:tc>
                  <a:txBody>
                    <a:bodyPr/>
                    <a:lstStyle/>
                    <a:p>
                      <a:pPr algn="ctr"/>
                      <a:r>
                        <a:rPr lang="en-US" altLang="zh-CN" sz="1200" dirty="0">
                          <a:solidFill>
                            <a:schemeClr val="tx1"/>
                          </a:solidFill>
                        </a:rPr>
                        <a:t>U</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 or high</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7834556"/>
                  </a:ext>
                </a:extLst>
              </a:tr>
              <a:tr h="245126">
                <a:tc>
                  <a:txBody>
                    <a:bodyPr/>
                    <a:lstStyle/>
                    <a:p>
                      <a:pPr algn="ctr"/>
                      <a:r>
                        <a:rPr lang="en-US" altLang="zh-CN" sz="1200" dirty="0">
                          <a:solidFill>
                            <a:schemeClr val="tx1"/>
                          </a:solidFill>
                        </a:rPr>
                        <a:t>V</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4154446"/>
                  </a:ext>
                </a:extLst>
              </a:tr>
              <a:tr h="245126">
                <a:tc>
                  <a:txBody>
                    <a:bodyPr/>
                    <a:lstStyle/>
                    <a:p>
                      <a:pPr algn="ctr"/>
                      <a:r>
                        <a:rPr lang="en-US" altLang="zh-CN" sz="1200" dirty="0">
                          <a:solidFill>
                            <a:schemeClr val="tx1"/>
                          </a:solidFill>
                        </a:rPr>
                        <a:t>C</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007080"/>
                  </a:ext>
                </a:extLst>
              </a:tr>
              <a:tr h="245126">
                <a:tc>
                  <a:txBody>
                    <a:bodyPr/>
                    <a:lstStyle/>
                    <a:p>
                      <a:pPr algn="ctr"/>
                      <a:r>
                        <a:rPr lang="en-US" altLang="zh-CN" sz="1200" dirty="0">
                          <a:solidFill>
                            <a:schemeClr val="tx1"/>
                          </a:solidFill>
                        </a:rPr>
                        <a:t>S1</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4510732"/>
                  </a:ext>
                </a:extLst>
              </a:tr>
              <a:tr h="245126">
                <a:tc>
                  <a:txBody>
                    <a:bodyPr/>
                    <a:lstStyle/>
                    <a:p>
                      <a:pPr algn="ctr"/>
                      <a:r>
                        <a:rPr lang="en-US" altLang="zh-CN" sz="1200" dirty="0">
                          <a:solidFill>
                            <a:schemeClr val="tx1"/>
                          </a:solidFill>
                        </a:rPr>
                        <a:t>S2</a:t>
                      </a:r>
                      <a:endParaRPr lang="zh-CN" alt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rgbClr val="FF0000"/>
                          </a:solidFill>
                        </a:rPr>
                        <a:t>low</a:t>
                      </a:r>
                      <a:endParaRPr lang="zh-CN" altLang="en-US" sz="12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200" dirty="0">
                          <a:solidFill>
                            <a:schemeClr val="tx1"/>
                          </a:solidFill>
                        </a:rPr>
                        <a:t>high</a:t>
                      </a:r>
                      <a:endParaRPr lang="zh-CN"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7508381"/>
                  </a:ext>
                </a:extLst>
              </a:tr>
            </a:tbl>
          </a:graphicData>
        </a:graphic>
      </p:graphicFrame>
    </p:spTree>
    <p:extLst>
      <p:ext uri="{BB962C8B-B14F-4D97-AF65-F5344CB8AC3E}">
        <p14:creationId xmlns:p14="http://schemas.microsoft.com/office/powerpoint/2010/main" val="37680543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DBE953-9204-B9AA-90F6-9A19DE66A593}"/>
            </a:ext>
          </a:extLst>
        </p:cNvPr>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DFEE18-9185-FE72-08B4-133BD8FED229}"/>
              </a:ext>
            </a:extLst>
          </p:cNvPr>
          <p:cNvSpPr>
            <a:spLocks noGrp="1"/>
          </p:cNvSpPr>
          <p:nvPr>
            <p:ph type="sldNum" sz="quarter" idx="12"/>
          </p:nvPr>
        </p:nvSpPr>
        <p:spPr/>
        <p:txBody>
          <a:bodyPr/>
          <a:lstStyle/>
          <a:p>
            <a:fld id="{8D04ACF1-8115-4F2A-BC52-125D9799F304}" type="slidenum">
              <a:rPr lang="zh-CN" altLang="en-US" smtClean="0"/>
              <a:t>98</a:t>
            </a:fld>
            <a:endParaRPr lang="zh-CN" altLang="en-US"/>
          </a:p>
        </p:txBody>
      </p:sp>
      <p:cxnSp>
        <p:nvCxnSpPr>
          <p:cNvPr id="24" name="直接箭头连接符 23">
            <a:extLst>
              <a:ext uri="{FF2B5EF4-FFF2-40B4-BE49-F238E27FC236}">
                <a16:creationId xmlns:a16="http://schemas.microsoft.com/office/drawing/2014/main" id="{B7316370-DDD0-4EB5-F639-A0D8D68964E0}"/>
              </a:ext>
            </a:extLst>
          </p:cNvPr>
          <p:cNvCxnSpPr>
            <a:cxnSpLocks/>
          </p:cNvCxnSpPr>
          <p:nvPr/>
        </p:nvCxnSpPr>
        <p:spPr>
          <a:xfrm>
            <a:off x="2646649" y="1410522"/>
            <a:ext cx="0" cy="42721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接箭头连接符 31">
            <a:extLst>
              <a:ext uri="{FF2B5EF4-FFF2-40B4-BE49-F238E27FC236}">
                <a16:creationId xmlns:a16="http://schemas.microsoft.com/office/drawing/2014/main" id="{05AE5BEB-C438-15ED-AF54-8D358DD1817D}"/>
              </a:ext>
            </a:extLst>
          </p:cNvPr>
          <p:cNvCxnSpPr>
            <a:cxnSpLocks/>
            <a:stCxn id="95" idx="2"/>
          </p:cNvCxnSpPr>
          <p:nvPr/>
        </p:nvCxnSpPr>
        <p:spPr>
          <a:xfrm>
            <a:off x="2639791" y="2668121"/>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矩形 39">
            <a:extLst>
              <a:ext uri="{FF2B5EF4-FFF2-40B4-BE49-F238E27FC236}">
                <a16:creationId xmlns:a16="http://schemas.microsoft.com/office/drawing/2014/main" id="{C4162CD1-CC46-5C05-60B9-3BA490EBA667}"/>
              </a:ext>
            </a:extLst>
          </p:cNvPr>
          <p:cNvSpPr/>
          <p:nvPr/>
        </p:nvSpPr>
        <p:spPr>
          <a:xfrm>
            <a:off x="2109233" y="5155633"/>
            <a:ext cx="1091849" cy="566456"/>
          </a:xfrm>
          <a:prstGeom prst="rect">
            <a:avLst/>
          </a:prstGeom>
          <a:solidFill>
            <a:schemeClr val="accent2">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S Type</a:t>
            </a:r>
            <a:endParaRPr lang="zh-CN" altLang="en-US" dirty="0"/>
          </a:p>
        </p:txBody>
      </p:sp>
      <p:sp>
        <p:nvSpPr>
          <p:cNvPr id="45" name="矩形 44">
            <a:extLst>
              <a:ext uri="{FF2B5EF4-FFF2-40B4-BE49-F238E27FC236}">
                <a16:creationId xmlns:a16="http://schemas.microsoft.com/office/drawing/2014/main" id="{F1C975C5-4D5E-71CA-28CF-BCDDC5B547BC}"/>
              </a:ext>
            </a:extLst>
          </p:cNvPr>
          <p:cNvSpPr/>
          <p:nvPr/>
        </p:nvSpPr>
        <p:spPr>
          <a:xfrm>
            <a:off x="5066920" y="5151989"/>
            <a:ext cx="1091849" cy="566456"/>
          </a:xfrm>
          <a:prstGeom prst="rect">
            <a:avLst/>
          </a:prstGeom>
          <a:solidFill>
            <a:schemeClr val="accent3">
              <a:lumMod val="20000"/>
              <a:lumOff val="8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C Type</a:t>
            </a:r>
            <a:endParaRPr lang="zh-CN" altLang="en-US" dirty="0"/>
          </a:p>
        </p:txBody>
      </p:sp>
      <p:sp>
        <p:nvSpPr>
          <p:cNvPr id="48" name="文本框 47">
            <a:extLst>
              <a:ext uri="{FF2B5EF4-FFF2-40B4-BE49-F238E27FC236}">
                <a16:creationId xmlns:a16="http://schemas.microsoft.com/office/drawing/2014/main" id="{1A1C12D8-8D49-9387-3B44-52E833D4449F}"/>
              </a:ext>
            </a:extLst>
          </p:cNvPr>
          <p:cNvSpPr txBox="1"/>
          <p:nvPr/>
        </p:nvSpPr>
        <p:spPr>
          <a:xfrm>
            <a:off x="2639792" y="2642513"/>
            <a:ext cx="523868" cy="338554"/>
          </a:xfrm>
          <a:prstGeom prst="rect">
            <a:avLst/>
          </a:prstGeom>
          <a:noFill/>
        </p:spPr>
        <p:txBody>
          <a:bodyPr wrap="square" rtlCol="0">
            <a:spAutoFit/>
          </a:bodyPr>
          <a:lstStyle/>
          <a:p>
            <a:r>
              <a:rPr lang="en-US" altLang="zh-CN" sz="1600" dirty="0"/>
              <a:t>Yes</a:t>
            </a:r>
            <a:endParaRPr lang="zh-CN" altLang="en-US" sz="1600" dirty="0"/>
          </a:p>
        </p:txBody>
      </p:sp>
      <p:cxnSp>
        <p:nvCxnSpPr>
          <p:cNvPr id="55" name="直接连接符 54">
            <a:extLst>
              <a:ext uri="{FF2B5EF4-FFF2-40B4-BE49-F238E27FC236}">
                <a16:creationId xmlns:a16="http://schemas.microsoft.com/office/drawing/2014/main" id="{FAF967DA-2817-58F4-84C0-766848CCAB44}"/>
              </a:ext>
            </a:extLst>
          </p:cNvPr>
          <p:cNvCxnSpPr>
            <a:cxnSpLocks/>
          </p:cNvCxnSpPr>
          <p:nvPr/>
        </p:nvCxnSpPr>
        <p:spPr>
          <a:xfrm>
            <a:off x="3908696" y="3471585"/>
            <a:ext cx="1697292" cy="0"/>
          </a:xfrm>
          <a:prstGeom prst="line">
            <a:avLst/>
          </a:prstGeom>
          <a:ln w="28575"/>
        </p:spPr>
        <p:style>
          <a:lnRef idx="2">
            <a:schemeClr val="dk1"/>
          </a:lnRef>
          <a:fillRef idx="0">
            <a:schemeClr val="dk1"/>
          </a:fillRef>
          <a:effectRef idx="1">
            <a:schemeClr val="dk1"/>
          </a:effectRef>
          <a:fontRef idx="minor">
            <a:schemeClr val="tx1"/>
          </a:fontRef>
        </p:style>
      </p:cxnSp>
      <p:sp>
        <p:nvSpPr>
          <p:cNvPr id="56" name="文本框 55">
            <a:extLst>
              <a:ext uri="{FF2B5EF4-FFF2-40B4-BE49-F238E27FC236}">
                <a16:creationId xmlns:a16="http://schemas.microsoft.com/office/drawing/2014/main" id="{811B16FF-63B9-B2AF-E01E-9D72DEF73724}"/>
              </a:ext>
            </a:extLst>
          </p:cNvPr>
          <p:cNvSpPr txBox="1"/>
          <p:nvPr/>
        </p:nvSpPr>
        <p:spPr>
          <a:xfrm>
            <a:off x="4458481" y="3146429"/>
            <a:ext cx="523868" cy="338554"/>
          </a:xfrm>
          <a:prstGeom prst="rect">
            <a:avLst/>
          </a:prstGeom>
          <a:noFill/>
        </p:spPr>
        <p:txBody>
          <a:bodyPr wrap="square" rtlCol="0">
            <a:spAutoFit/>
          </a:bodyPr>
          <a:lstStyle/>
          <a:p>
            <a:r>
              <a:rPr lang="en-US" altLang="zh-CN" sz="1600" dirty="0"/>
              <a:t>No</a:t>
            </a:r>
            <a:endParaRPr lang="zh-CN" altLang="en-US" sz="1600" dirty="0"/>
          </a:p>
        </p:txBody>
      </p:sp>
      <p:sp>
        <p:nvSpPr>
          <p:cNvPr id="58" name="矩形 57">
            <a:extLst>
              <a:ext uri="{FF2B5EF4-FFF2-40B4-BE49-F238E27FC236}">
                <a16:creationId xmlns:a16="http://schemas.microsoft.com/office/drawing/2014/main" id="{3B685331-880F-7D66-F7FC-18487B1905B3}"/>
              </a:ext>
            </a:extLst>
          </p:cNvPr>
          <p:cNvSpPr/>
          <p:nvPr/>
        </p:nvSpPr>
        <p:spPr>
          <a:xfrm>
            <a:off x="6802139" y="5151989"/>
            <a:ext cx="1091849" cy="566456"/>
          </a:xfrm>
          <a:prstGeom prst="rect">
            <a:avLst/>
          </a:prstGeom>
          <a:solidFill>
            <a:srgbClr val="FFFFCC"/>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V Type</a:t>
            </a:r>
            <a:endParaRPr lang="zh-CN" altLang="en-US" dirty="0"/>
          </a:p>
        </p:txBody>
      </p:sp>
      <p:cxnSp>
        <p:nvCxnSpPr>
          <p:cNvPr id="74" name="直接连接符 73">
            <a:extLst>
              <a:ext uri="{FF2B5EF4-FFF2-40B4-BE49-F238E27FC236}">
                <a16:creationId xmlns:a16="http://schemas.microsoft.com/office/drawing/2014/main" id="{2431A6C8-1DC9-F76B-210E-1D22C4BCB413}"/>
              </a:ext>
            </a:extLst>
          </p:cNvPr>
          <p:cNvCxnSpPr>
            <a:cxnSpLocks/>
          </p:cNvCxnSpPr>
          <p:nvPr/>
        </p:nvCxnSpPr>
        <p:spPr>
          <a:xfrm>
            <a:off x="6856392" y="4336655"/>
            <a:ext cx="491672" cy="0"/>
          </a:xfrm>
          <a:prstGeom prst="line">
            <a:avLst/>
          </a:prstGeom>
          <a:ln w="28575"/>
        </p:spPr>
        <p:style>
          <a:lnRef idx="2">
            <a:schemeClr val="dk1"/>
          </a:lnRef>
          <a:fillRef idx="0">
            <a:schemeClr val="dk1"/>
          </a:fillRef>
          <a:effectRef idx="1">
            <a:schemeClr val="dk1"/>
          </a:effectRef>
          <a:fontRef idx="minor">
            <a:schemeClr val="tx1"/>
          </a:fontRef>
        </p:style>
      </p:cxnSp>
      <p:sp>
        <p:nvSpPr>
          <p:cNvPr id="75" name="文本框 74">
            <a:extLst>
              <a:ext uri="{FF2B5EF4-FFF2-40B4-BE49-F238E27FC236}">
                <a16:creationId xmlns:a16="http://schemas.microsoft.com/office/drawing/2014/main" id="{11D16AF6-8404-F0C5-7A5C-1C3241A4F7D1}"/>
              </a:ext>
            </a:extLst>
          </p:cNvPr>
          <p:cNvSpPr txBox="1"/>
          <p:nvPr/>
        </p:nvSpPr>
        <p:spPr>
          <a:xfrm>
            <a:off x="6894484" y="401673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77" name="直接箭头连接符 76">
            <a:extLst>
              <a:ext uri="{FF2B5EF4-FFF2-40B4-BE49-F238E27FC236}">
                <a16:creationId xmlns:a16="http://schemas.microsoft.com/office/drawing/2014/main" id="{F3BA52F3-AF18-B40C-3F28-EFC9DDCBD091}"/>
              </a:ext>
            </a:extLst>
          </p:cNvPr>
          <p:cNvCxnSpPr>
            <a:cxnSpLocks/>
            <a:endCxn id="58" idx="0"/>
          </p:cNvCxnSpPr>
          <p:nvPr/>
        </p:nvCxnSpPr>
        <p:spPr>
          <a:xfrm>
            <a:off x="7348064" y="4335187"/>
            <a:ext cx="0" cy="81680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84" name="文本框 83">
            <a:extLst>
              <a:ext uri="{FF2B5EF4-FFF2-40B4-BE49-F238E27FC236}">
                <a16:creationId xmlns:a16="http://schemas.microsoft.com/office/drawing/2014/main" id="{FA254467-FC1A-AF79-A65A-BE0122BFAC54}"/>
              </a:ext>
            </a:extLst>
          </p:cNvPr>
          <p:cNvSpPr txBox="1"/>
          <p:nvPr/>
        </p:nvSpPr>
        <p:spPr>
          <a:xfrm>
            <a:off x="4285675" y="1902676"/>
            <a:ext cx="523868" cy="338554"/>
          </a:xfrm>
          <a:prstGeom prst="rect">
            <a:avLst/>
          </a:prstGeom>
          <a:noFill/>
        </p:spPr>
        <p:txBody>
          <a:bodyPr wrap="square" rtlCol="0">
            <a:spAutoFit/>
          </a:bodyPr>
          <a:lstStyle/>
          <a:p>
            <a:r>
              <a:rPr lang="en-US" altLang="zh-CN" sz="1600" dirty="0"/>
              <a:t>No</a:t>
            </a:r>
            <a:endParaRPr lang="zh-CN" altLang="en-US" sz="1600" dirty="0"/>
          </a:p>
        </p:txBody>
      </p:sp>
      <p:cxnSp>
        <p:nvCxnSpPr>
          <p:cNvPr id="85" name="直接箭头连接符 84">
            <a:extLst>
              <a:ext uri="{FF2B5EF4-FFF2-40B4-BE49-F238E27FC236}">
                <a16:creationId xmlns:a16="http://schemas.microsoft.com/office/drawing/2014/main" id="{163CFEEC-7FC3-AA9F-2D8E-CAFEB8BE11DB}"/>
              </a:ext>
            </a:extLst>
          </p:cNvPr>
          <p:cNvCxnSpPr>
            <a:cxnSpLocks/>
          </p:cNvCxnSpPr>
          <p:nvPr/>
        </p:nvCxnSpPr>
        <p:spPr>
          <a:xfrm>
            <a:off x="3892178" y="2250354"/>
            <a:ext cx="1270191" cy="94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9" name="矩形 88">
            <a:extLst>
              <a:ext uri="{FF2B5EF4-FFF2-40B4-BE49-F238E27FC236}">
                <a16:creationId xmlns:a16="http://schemas.microsoft.com/office/drawing/2014/main" id="{D5EE46B4-3DFA-ED22-2DD4-E09E245415F1}"/>
              </a:ext>
            </a:extLst>
          </p:cNvPr>
          <p:cNvSpPr/>
          <p:nvPr/>
        </p:nvSpPr>
        <p:spPr>
          <a:xfrm>
            <a:off x="5169905" y="1979117"/>
            <a:ext cx="1091849" cy="566456"/>
          </a:xfrm>
          <a:prstGeom prst="rect">
            <a:avLst/>
          </a:prstGeom>
          <a:solidFill>
            <a:schemeClr val="tx2">
              <a:lumMod val="10000"/>
              <a:lumOff val="90000"/>
            </a:schemeClr>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dirty="0"/>
              <a:t>U Type</a:t>
            </a:r>
            <a:endParaRPr lang="zh-CN" altLang="en-US" dirty="0"/>
          </a:p>
        </p:txBody>
      </p:sp>
      <p:sp>
        <p:nvSpPr>
          <p:cNvPr id="95" name="流程图: 决策 94">
            <a:extLst>
              <a:ext uri="{FF2B5EF4-FFF2-40B4-BE49-F238E27FC236}">
                <a16:creationId xmlns:a16="http://schemas.microsoft.com/office/drawing/2014/main" id="{CACD08E8-46B3-62C0-4804-6FBEAD888FF6}"/>
              </a:ext>
            </a:extLst>
          </p:cNvPr>
          <p:cNvSpPr/>
          <p:nvPr/>
        </p:nvSpPr>
        <p:spPr>
          <a:xfrm>
            <a:off x="1358152" y="1837738"/>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864428A3-3766-61CF-F976-FA74D4A6AA0C}"/>
                  </a:ext>
                </a:extLst>
              </p:cNvPr>
              <p:cNvSpPr txBox="1"/>
              <p:nvPr/>
            </p:nvSpPr>
            <p:spPr>
              <a:xfrm>
                <a:off x="1676528" y="2066537"/>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a:latin typeface="Cambria Math" panose="02040503050406030204" pitchFamily="18" charset="0"/>
                          <a:ea typeface="Cambria Math" panose="02040503050406030204" pitchFamily="18" charset="0"/>
                        </a:rPr>
                        <m:t>𝐶𝑅</m:t>
                      </m:r>
                      <m:r>
                        <a:rPr lang="en-US" altLang="zh-CN" sz="1600" i="1" dirty="0">
                          <a:latin typeface="Cambria Math" panose="02040503050406030204" pitchFamily="18" charset="0"/>
                          <a:ea typeface="Cambria Math" panose="02040503050406030204" pitchFamily="18" charset="0"/>
                        </a:rPr>
                        <m:t>_</m:t>
                      </m:r>
                      <m:r>
                        <a:rPr lang="en-US" altLang="zh-CN" sz="1600" i="1" dirty="0">
                          <a:latin typeface="Cambria Math" panose="02040503050406030204" pitchFamily="18" charset="0"/>
                          <a:ea typeface="Cambria Math" panose="02040503050406030204" pitchFamily="18" charset="0"/>
                        </a:rPr>
                        <m:t>𝐵</m:t>
                      </m:r>
                      <m:r>
                        <a:rPr lang="en-US" altLang="zh-CN" sz="1600" i="1" dirty="0">
                          <a:latin typeface="Cambria Math" panose="02040503050406030204" pitchFamily="18" charset="0"/>
                          <a:ea typeface="Cambria Math" panose="02040503050406030204" pitchFamily="18" charset="0"/>
                        </a:rPr>
                        <m:t>1</m:t>
                      </m:r>
                      <m:r>
                        <a:rPr lang="en-US"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ea typeface="Cambria Math" panose="02040503050406030204" pitchFamily="18" charset="0"/>
                        </a:rPr>
                        <m:t>1</m:t>
                      </m:r>
                      <m:r>
                        <a:rPr lang="en-US" altLang="zh-CN" sz="1600" i="1" dirty="0">
                          <a:latin typeface="Cambria Math" panose="02040503050406030204" pitchFamily="18" charset="0"/>
                          <a:ea typeface="Cambria Math" panose="02040503050406030204" pitchFamily="18" charset="0"/>
                        </a:rPr>
                        <m:t>.</m:t>
                      </m:r>
                      <m:r>
                        <a:rPr lang="en-US" altLang="zh-CN" sz="1600" i="1" dirty="0">
                          <a:latin typeface="Cambria Math" panose="02040503050406030204" pitchFamily="18" charset="0"/>
                          <a:ea typeface="Cambria Math" panose="02040503050406030204" pitchFamily="18" charset="0"/>
                        </a:rPr>
                        <m:t>52</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96" name="文本框 95">
                <a:extLst>
                  <a:ext uri="{FF2B5EF4-FFF2-40B4-BE49-F238E27FC236}">
                    <a16:creationId xmlns:a16="http://schemas.microsoft.com/office/drawing/2014/main" id="{864428A3-3766-61CF-F976-FA74D4A6AA0C}"/>
                  </a:ext>
                </a:extLst>
              </p:cNvPr>
              <p:cNvSpPr txBox="1">
                <a:spLocks noRot="1" noChangeAspect="1" noMove="1" noResize="1" noEditPoints="1" noAdjustHandles="1" noChangeArrowheads="1" noChangeShapeType="1" noTextEdit="1"/>
              </p:cNvSpPr>
              <p:nvPr/>
            </p:nvSpPr>
            <p:spPr>
              <a:xfrm>
                <a:off x="1676528" y="2066537"/>
                <a:ext cx="1970638" cy="338554"/>
              </a:xfrm>
              <a:prstGeom prst="rect">
                <a:avLst/>
              </a:prstGeom>
              <a:blipFill>
                <a:blip r:embed="rId2"/>
                <a:stretch>
                  <a:fillRect/>
                </a:stretch>
              </a:blipFill>
            </p:spPr>
            <p:txBody>
              <a:bodyPr/>
              <a:lstStyle/>
              <a:p>
                <a:r>
                  <a:rPr lang="zh-CN" altLang="en-US">
                    <a:noFill/>
                  </a:rPr>
                  <a:t> </a:t>
                </a:r>
              </a:p>
            </p:txBody>
          </p:sp>
        </mc:Fallback>
      </mc:AlternateContent>
      <p:sp>
        <p:nvSpPr>
          <p:cNvPr id="101" name="流程图: 决策 100">
            <a:extLst>
              <a:ext uri="{FF2B5EF4-FFF2-40B4-BE49-F238E27FC236}">
                <a16:creationId xmlns:a16="http://schemas.microsoft.com/office/drawing/2014/main" id="{9A618B03-9A44-980A-D9C7-3C5A36FAC2BA}"/>
              </a:ext>
            </a:extLst>
          </p:cNvPr>
          <p:cNvSpPr/>
          <p:nvPr/>
        </p:nvSpPr>
        <p:spPr>
          <a:xfrm>
            <a:off x="1365009" y="3052705"/>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810E0A9-FC1E-8224-BF04-4F2CE07AD942}"/>
                  </a:ext>
                </a:extLst>
              </p:cNvPr>
              <p:cNvSpPr txBox="1"/>
              <p:nvPr/>
            </p:nvSpPr>
            <p:spPr>
              <a:xfrm>
                <a:off x="1683385" y="3281504"/>
                <a:ext cx="197063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panose="02040503050406030204" pitchFamily="18" charset="0"/>
                          <a:ea typeface="Cambria Math" panose="02040503050406030204" pitchFamily="18" charset="0"/>
                        </a:rPr>
                        <m:t>𝐶𝑅</m:t>
                      </m:r>
                      <m:r>
                        <a:rPr lang="en-US" altLang="zh-CN" sz="1600" i="1" dirty="0" smtClean="0">
                          <a:latin typeface="Cambria Math" panose="02040503050406030204" pitchFamily="18" charset="0"/>
                          <a:ea typeface="Cambria Math" panose="02040503050406030204" pitchFamily="18" charset="0"/>
                        </a:rPr>
                        <m:t>_</m:t>
                      </m:r>
                      <m:r>
                        <a:rPr lang="en-US" altLang="zh-CN" sz="1600" i="1" dirty="0" smtClean="0">
                          <a:latin typeface="Cambria Math" panose="02040503050406030204" pitchFamily="18" charset="0"/>
                          <a:ea typeface="Cambria Math" panose="02040503050406030204" pitchFamily="18" charset="0"/>
                        </a:rPr>
                        <m:t>𝐵</m:t>
                      </m:r>
                      <m:r>
                        <a:rPr lang="en-US" altLang="zh-CN" sz="1600" b="0" i="1" dirty="0" smtClean="0">
                          <a:latin typeface="Cambria Math" panose="02040503050406030204" pitchFamily="18" charset="0"/>
                          <a:ea typeface="Cambria Math" panose="02040503050406030204" pitchFamily="18" charset="0"/>
                        </a:rPr>
                        <m:t>2</m:t>
                      </m:r>
                      <m:r>
                        <a:rPr lang="en-US" altLang="zh-CN" sz="1600" i="1" dirty="0" smtClean="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3</m:t>
                      </m:r>
                      <m:r>
                        <a:rPr lang="en-US" altLang="zh-CN" sz="1600" i="1" dirty="0">
                          <a:latin typeface="Cambria Math" panose="02040503050406030204" pitchFamily="18" charset="0"/>
                          <a:ea typeface="Cambria Math" panose="02040503050406030204" pitchFamily="18" charset="0"/>
                        </a:rPr>
                        <m:t>.</m:t>
                      </m:r>
                      <m:r>
                        <a:rPr lang="en-US" altLang="zh-CN" sz="1600" b="0" i="1" dirty="0" smtClean="0">
                          <a:latin typeface="Cambria Math" panose="02040503050406030204" pitchFamily="18" charset="0"/>
                          <a:ea typeface="Cambria Math" panose="02040503050406030204" pitchFamily="18" charset="0"/>
                        </a:rPr>
                        <m:t>17</m:t>
                      </m:r>
                      <m:r>
                        <a:rPr lang="en-US" altLang="zh-CN" sz="1600" i="1" dirty="0">
                          <a:latin typeface="Cambria Math" panose="02040503050406030204" pitchFamily="18" charset="0"/>
                          <a:ea typeface="Cambria Math" panose="02040503050406030204" pitchFamily="18" charset="0"/>
                        </a:rPr>
                        <m:t>𝑚𝑚</m:t>
                      </m:r>
                    </m:oMath>
                  </m:oMathPara>
                </a14:m>
                <a:endParaRPr lang="zh-CN" altLang="en-US" sz="1600" dirty="0"/>
              </a:p>
            </p:txBody>
          </p:sp>
        </mc:Choice>
        <mc:Fallback xmlns="">
          <p:sp>
            <p:nvSpPr>
              <p:cNvPr id="102" name="文本框 101">
                <a:extLst>
                  <a:ext uri="{FF2B5EF4-FFF2-40B4-BE49-F238E27FC236}">
                    <a16:creationId xmlns:a16="http://schemas.microsoft.com/office/drawing/2014/main" id="{4810E0A9-FC1E-8224-BF04-4F2CE07AD942}"/>
                  </a:ext>
                </a:extLst>
              </p:cNvPr>
              <p:cNvSpPr txBox="1">
                <a:spLocks noRot="1" noChangeAspect="1" noMove="1" noResize="1" noEditPoints="1" noAdjustHandles="1" noChangeArrowheads="1" noChangeShapeType="1" noTextEdit="1"/>
              </p:cNvSpPr>
              <p:nvPr/>
            </p:nvSpPr>
            <p:spPr>
              <a:xfrm>
                <a:off x="1683385" y="3281504"/>
                <a:ext cx="1970638" cy="338554"/>
              </a:xfrm>
              <a:prstGeom prst="rect">
                <a:avLst/>
              </a:prstGeom>
              <a:blipFill>
                <a:blip r:embed="rId3"/>
                <a:stretch>
                  <a:fillRect/>
                </a:stretch>
              </a:blipFill>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BCA8B1FC-C91B-BBC9-C2A2-2801FC7E1BC8}"/>
              </a:ext>
            </a:extLst>
          </p:cNvPr>
          <p:cNvCxnSpPr>
            <a:cxnSpLocks/>
            <a:endCxn id="40" idx="0"/>
          </p:cNvCxnSpPr>
          <p:nvPr/>
        </p:nvCxnSpPr>
        <p:spPr>
          <a:xfrm>
            <a:off x="2648301" y="3881115"/>
            <a:ext cx="6857" cy="127451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4" name="文本框 103">
            <a:extLst>
              <a:ext uri="{FF2B5EF4-FFF2-40B4-BE49-F238E27FC236}">
                <a16:creationId xmlns:a16="http://schemas.microsoft.com/office/drawing/2014/main" id="{F42F1A69-7106-433D-AECB-1619273E41D5}"/>
              </a:ext>
            </a:extLst>
          </p:cNvPr>
          <p:cNvSpPr txBox="1"/>
          <p:nvPr/>
        </p:nvSpPr>
        <p:spPr>
          <a:xfrm>
            <a:off x="2648302" y="385550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2" name="流程图: 决策 111">
            <a:extLst>
              <a:ext uri="{FF2B5EF4-FFF2-40B4-BE49-F238E27FC236}">
                <a16:creationId xmlns:a16="http://schemas.microsoft.com/office/drawing/2014/main" id="{55CE5279-389E-FA37-5D82-4D54557575EC}"/>
              </a:ext>
            </a:extLst>
          </p:cNvPr>
          <p:cNvSpPr/>
          <p:nvPr/>
        </p:nvSpPr>
        <p:spPr>
          <a:xfrm>
            <a:off x="4324350" y="3922447"/>
            <a:ext cx="2563278" cy="830383"/>
          </a:xfrm>
          <a:prstGeom prst="flowChartDecision">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F6D8EED-780E-258C-CB2B-69FB031E3C32}"/>
                  </a:ext>
                </a:extLst>
              </p:cNvPr>
              <p:cNvSpPr txBox="1"/>
              <p:nvPr/>
            </p:nvSpPr>
            <p:spPr>
              <a:xfrm>
                <a:off x="4682952" y="4042913"/>
                <a:ext cx="1970638"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nor/>
                        </m:rPr>
                        <a:rPr lang="en-US" altLang="zh-CN" sz="1600" dirty="0"/>
                        <m:t>NormalAngle</m:t>
                      </m:r>
                    </m:oMath>
                  </m:oMathPara>
                </a14:m>
                <a:endParaRPr lang="en-US" altLang="zh-CN" sz="1600" dirty="0"/>
              </a:p>
              <a:p>
                <a:pPr algn="ct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en-US" altLang="zh-CN" sz="1600" i="1" dirty="0">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52</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61</m:t>
                      </m:r>
                      <m:r>
                        <a:rPr lang="en-US" altLang="zh-CN" sz="1600" i="1">
                          <a:latin typeface="Cambria Math" panose="02040503050406030204" pitchFamily="18" charset="0"/>
                          <a:ea typeface="Cambria Math" panose="02040503050406030204" pitchFamily="18" charset="0"/>
                        </a:rPr>
                        <m:t>°</m:t>
                      </m:r>
                    </m:oMath>
                  </m:oMathPara>
                </a14:m>
                <a:endParaRPr lang="zh-CN" altLang="en-US" sz="1600" dirty="0"/>
              </a:p>
            </p:txBody>
          </p:sp>
        </mc:Choice>
        <mc:Fallback xmlns="">
          <p:sp>
            <p:nvSpPr>
              <p:cNvPr id="113" name="文本框 112">
                <a:extLst>
                  <a:ext uri="{FF2B5EF4-FFF2-40B4-BE49-F238E27FC236}">
                    <a16:creationId xmlns:a16="http://schemas.microsoft.com/office/drawing/2014/main" id="{AF6D8EED-780E-258C-CB2B-69FB031E3C32}"/>
                  </a:ext>
                </a:extLst>
              </p:cNvPr>
              <p:cNvSpPr txBox="1">
                <a:spLocks noRot="1" noChangeAspect="1" noMove="1" noResize="1" noEditPoints="1" noAdjustHandles="1" noChangeArrowheads="1" noChangeShapeType="1" noTextEdit="1"/>
              </p:cNvSpPr>
              <p:nvPr/>
            </p:nvSpPr>
            <p:spPr>
              <a:xfrm>
                <a:off x="4682952" y="4042913"/>
                <a:ext cx="1970638" cy="584775"/>
              </a:xfrm>
              <a:prstGeom prst="rect">
                <a:avLst/>
              </a:prstGeom>
              <a:blipFill>
                <a:blip r:embed="rId4"/>
                <a:stretch>
                  <a:fillRect b="-5208"/>
                </a:stretch>
              </a:blipFill>
            </p:spPr>
            <p:txBody>
              <a:bodyPr/>
              <a:lstStyle/>
              <a:p>
                <a:r>
                  <a:rPr lang="zh-CN" altLang="en-US">
                    <a:noFill/>
                  </a:rPr>
                  <a:t> </a:t>
                </a:r>
              </a:p>
            </p:txBody>
          </p:sp>
        </mc:Fallback>
      </mc:AlternateContent>
      <p:cxnSp>
        <p:nvCxnSpPr>
          <p:cNvPr id="116" name="直接箭头连接符 115">
            <a:extLst>
              <a:ext uri="{FF2B5EF4-FFF2-40B4-BE49-F238E27FC236}">
                <a16:creationId xmlns:a16="http://schemas.microsoft.com/office/drawing/2014/main" id="{2D6EE78C-2698-B6D7-0798-3E2FFD7073F9}"/>
              </a:ext>
            </a:extLst>
          </p:cNvPr>
          <p:cNvCxnSpPr>
            <a:cxnSpLocks/>
          </p:cNvCxnSpPr>
          <p:nvPr/>
        </p:nvCxnSpPr>
        <p:spPr>
          <a:xfrm>
            <a:off x="5605988" y="4752035"/>
            <a:ext cx="6857" cy="3865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7" name="文本框 116">
            <a:extLst>
              <a:ext uri="{FF2B5EF4-FFF2-40B4-BE49-F238E27FC236}">
                <a16:creationId xmlns:a16="http://schemas.microsoft.com/office/drawing/2014/main" id="{337290A8-13B1-6418-3CAE-29FD6D176EC5}"/>
              </a:ext>
            </a:extLst>
          </p:cNvPr>
          <p:cNvSpPr txBox="1"/>
          <p:nvPr/>
        </p:nvSpPr>
        <p:spPr>
          <a:xfrm>
            <a:off x="5605989" y="4726427"/>
            <a:ext cx="523868" cy="338554"/>
          </a:xfrm>
          <a:prstGeom prst="rect">
            <a:avLst/>
          </a:prstGeom>
          <a:noFill/>
        </p:spPr>
        <p:txBody>
          <a:bodyPr wrap="square" rtlCol="0">
            <a:spAutoFit/>
          </a:bodyPr>
          <a:lstStyle/>
          <a:p>
            <a:r>
              <a:rPr lang="en-US" altLang="zh-CN" sz="1600" dirty="0"/>
              <a:t>Yes</a:t>
            </a:r>
            <a:endParaRPr lang="zh-CN" altLang="en-US" sz="1600" dirty="0"/>
          </a:p>
        </p:txBody>
      </p:sp>
      <p:sp>
        <p:nvSpPr>
          <p:cNvPr id="119" name="矩形 118">
            <a:extLst>
              <a:ext uri="{FF2B5EF4-FFF2-40B4-BE49-F238E27FC236}">
                <a16:creationId xmlns:a16="http://schemas.microsoft.com/office/drawing/2014/main" id="{72027101-463A-50B6-8BFE-4F9AA719B388}"/>
              </a:ext>
            </a:extLst>
          </p:cNvPr>
          <p:cNvSpPr/>
          <p:nvPr/>
        </p:nvSpPr>
        <p:spPr>
          <a:xfrm>
            <a:off x="1877598" y="844066"/>
            <a:ext cx="1524386" cy="566456"/>
          </a:xfrm>
          <a:prstGeom prst="rect">
            <a:avLst/>
          </a:prstGeom>
          <a:solidFill>
            <a:schemeClr val="bg1"/>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START</a:t>
            </a:r>
            <a:endParaRPr lang="zh-CN" altLang="en-US" sz="2400" dirty="0"/>
          </a:p>
        </p:txBody>
      </p:sp>
      <p:cxnSp>
        <p:nvCxnSpPr>
          <p:cNvPr id="5" name="直接箭头连接符 4">
            <a:extLst>
              <a:ext uri="{FF2B5EF4-FFF2-40B4-BE49-F238E27FC236}">
                <a16:creationId xmlns:a16="http://schemas.microsoft.com/office/drawing/2014/main" id="{6434A330-1F57-4C5F-EFA7-9A6531180780}"/>
              </a:ext>
            </a:extLst>
          </p:cNvPr>
          <p:cNvCxnSpPr>
            <a:cxnSpLocks/>
          </p:cNvCxnSpPr>
          <p:nvPr/>
        </p:nvCxnSpPr>
        <p:spPr>
          <a:xfrm>
            <a:off x="5597479" y="3458188"/>
            <a:ext cx="3428" cy="459583"/>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72014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F88640-9876-3DBF-EE5F-7084338ED63D}"/>
            </a:ext>
          </a:extLst>
        </p:cNvPr>
        <p:cNvGrpSpPr/>
        <p:nvPr/>
      </p:nvGrpSpPr>
      <p:grpSpPr>
        <a:xfrm>
          <a:off x="0" y="0"/>
          <a:ext cx="0" cy="0"/>
          <a:chOff x="0" y="0"/>
          <a:chExt cx="0" cy="0"/>
        </a:xfrm>
      </p:grpSpPr>
      <p:pic>
        <p:nvPicPr>
          <p:cNvPr id="17" name="图片 16" descr="图片包含 背景图案&#10;&#10;AI 生成的内容可能不正确。">
            <a:extLst>
              <a:ext uri="{FF2B5EF4-FFF2-40B4-BE49-F238E27FC236}">
                <a16:creationId xmlns:a16="http://schemas.microsoft.com/office/drawing/2014/main" id="{8A32D44F-FB4E-6E34-4F23-24D84EAB3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97865" cy="4843689"/>
          </a:xfrm>
          <a:prstGeom prst="rect">
            <a:avLst/>
          </a:prstGeom>
        </p:spPr>
      </p:pic>
      <p:sp>
        <p:nvSpPr>
          <p:cNvPr id="2" name="灯片编号占位符 1">
            <a:extLst>
              <a:ext uri="{FF2B5EF4-FFF2-40B4-BE49-F238E27FC236}">
                <a16:creationId xmlns:a16="http://schemas.microsoft.com/office/drawing/2014/main" id="{80D47A8A-A217-2805-3D46-EFE5B9CDAA44}"/>
              </a:ext>
            </a:extLst>
          </p:cNvPr>
          <p:cNvSpPr>
            <a:spLocks noGrp="1"/>
          </p:cNvSpPr>
          <p:nvPr>
            <p:ph type="sldNum" sz="quarter" idx="12"/>
          </p:nvPr>
        </p:nvSpPr>
        <p:spPr/>
        <p:txBody>
          <a:bodyPr/>
          <a:lstStyle/>
          <a:p>
            <a:fld id="{8D04ACF1-8115-4F2A-BC52-125D9799F304}" type="slidenum">
              <a:rPr lang="zh-CN" altLang="en-US" smtClean="0"/>
              <a:t>99</a:t>
            </a:fld>
            <a:endParaRPr lang="zh-CN" altLang="en-US"/>
          </a:p>
        </p:txBody>
      </p:sp>
      <p:pic>
        <p:nvPicPr>
          <p:cNvPr id="3" name="图片 2" descr="卡通人物&#10;&#10;AI 生成的内容可能不正确。">
            <a:extLst>
              <a:ext uri="{FF2B5EF4-FFF2-40B4-BE49-F238E27FC236}">
                <a16:creationId xmlns:a16="http://schemas.microsoft.com/office/drawing/2014/main" id="{B60B67AA-F8CD-46DE-4FE6-D3DE188C2E3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922"/>
                    </a14:imgEffect>
                    <a14:imgEffect>
                      <a14:saturation sat="117000"/>
                    </a14:imgEffect>
                    <a14:imgEffect>
                      <a14:brightnessContrast bright="12000" contrast="32000"/>
                    </a14:imgEffect>
                  </a14:imgLayer>
                </a14:imgProps>
              </a:ext>
            </a:extLst>
          </a:blip>
          <a:srcRect l="18802" r="26133" b="41022"/>
          <a:stretch>
            <a:fillRect/>
          </a:stretch>
        </p:blipFill>
        <p:spPr>
          <a:xfrm>
            <a:off x="234779" y="1054295"/>
            <a:ext cx="2902856" cy="3109121"/>
          </a:xfrm>
          <a:prstGeom prst="rect">
            <a:avLst/>
          </a:prstGeom>
        </p:spPr>
      </p:pic>
      <p:pic>
        <p:nvPicPr>
          <p:cNvPr id="4" name="图片 3" descr="图片包含 饼图&#10;&#10;AI 生成的内容可能不正确。">
            <a:extLst>
              <a:ext uri="{FF2B5EF4-FFF2-40B4-BE49-F238E27FC236}">
                <a16:creationId xmlns:a16="http://schemas.microsoft.com/office/drawing/2014/main" id="{64F94DDC-D53E-B606-F214-34E073D8F119}"/>
              </a:ext>
            </a:extLst>
          </p:cNvPr>
          <p:cNvPicPr>
            <a:picLocks noChangeAspect="1"/>
          </p:cNvPicPr>
          <p:nvPr/>
        </p:nvPicPr>
        <p:blipFill>
          <a:blip r:embed="rId5">
            <a:extLst>
              <a:ext uri="{28A0092B-C50C-407E-A947-70E740481C1C}">
                <a14:useLocalDpi xmlns:a14="http://schemas.microsoft.com/office/drawing/2010/main" val="0"/>
              </a:ext>
            </a:extLst>
          </a:blip>
          <a:srcRect l="10000" t="4553" r="5926" b="6153"/>
          <a:stretch>
            <a:fillRect/>
          </a:stretch>
        </p:blipFill>
        <p:spPr>
          <a:xfrm>
            <a:off x="2520062" y="183651"/>
            <a:ext cx="1487724" cy="1521576"/>
          </a:xfrm>
          <a:prstGeom prst="ellipse">
            <a:avLst/>
          </a:prstGeom>
          <a:ln w="41275">
            <a:solidFill>
              <a:schemeClr val="accent2">
                <a:lumMod val="75000"/>
              </a:schemeClr>
            </a:solidFill>
          </a:ln>
        </p:spPr>
      </p:pic>
      <p:pic>
        <p:nvPicPr>
          <p:cNvPr id="5" name="图片 4">
            <a:extLst>
              <a:ext uri="{FF2B5EF4-FFF2-40B4-BE49-F238E27FC236}">
                <a16:creationId xmlns:a16="http://schemas.microsoft.com/office/drawing/2014/main" id="{7ECEB48D-EFD4-0505-0CED-14F31B21E1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3074" y="670667"/>
            <a:ext cx="342821" cy="181795"/>
          </a:xfrm>
          <a:prstGeom prst="rect">
            <a:avLst/>
          </a:prstGeom>
        </p:spPr>
      </p:pic>
      <p:pic>
        <p:nvPicPr>
          <p:cNvPr id="6" name="图片 5">
            <a:extLst>
              <a:ext uri="{FF2B5EF4-FFF2-40B4-BE49-F238E27FC236}">
                <a16:creationId xmlns:a16="http://schemas.microsoft.com/office/drawing/2014/main" id="{279DBF69-4780-0334-09EA-B6A2996CCF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6568" y="776598"/>
            <a:ext cx="342821" cy="181795"/>
          </a:xfrm>
          <a:prstGeom prst="rect">
            <a:avLst/>
          </a:prstGeom>
        </p:spPr>
      </p:pic>
      <p:pic>
        <p:nvPicPr>
          <p:cNvPr id="7" name="图片 6" descr="卡通人物&#10;&#10;AI 生成的内容可能不正确。">
            <a:extLst>
              <a:ext uri="{FF2B5EF4-FFF2-40B4-BE49-F238E27FC236}">
                <a16:creationId xmlns:a16="http://schemas.microsoft.com/office/drawing/2014/main" id="{A8B74AC9-F209-279F-F7D2-AA67CE58C8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2024" y="1757092"/>
            <a:ext cx="1439972" cy="1471736"/>
          </a:xfrm>
          <a:prstGeom prst="ellipse">
            <a:avLst/>
          </a:prstGeom>
          <a:ln w="41275">
            <a:solidFill>
              <a:schemeClr val="accent2">
                <a:lumMod val="75000"/>
              </a:schemeClr>
            </a:solidFill>
          </a:ln>
        </p:spPr>
      </p:pic>
      <p:pic>
        <p:nvPicPr>
          <p:cNvPr id="8" name="图片 7" descr="图标&#10;&#10;AI 生成的内容可能不正确。">
            <a:extLst>
              <a:ext uri="{FF2B5EF4-FFF2-40B4-BE49-F238E27FC236}">
                <a16:creationId xmlns:a16="http://schemas.microsoft.com/office/drawing/2014/main" id="{32E055D8-2849-4034-810E-5478831C8A94}"/>
              </a:ext>
            </a:extLst>
          </p:cNvPr>
          <p:cNvPicPr>
            <a:picLocks noChangeAspect="1"/>
          </p:cNvPicPr>
          <p:nvPr/>
        </p:nvPicPr>
        <p:blipFill>
          <a:blip r:embed="rId8">
            <a:extLst>
              <a:ext uri="{28A0092B-C50C-407E-A947-70E740481C1C}">
                <a14:useLocalDpi xmlns:a14="http://schemas.microsoft.com/office/drawing/2010/main" val="0"/>
              </a:ext>
            </a:extLst>
          </a:blip>
          <a:srcRect l="5273" t="5452"/>
          <a:stretch>
            <a:fillRect/>
          </a:stretch>
        </p:blipFill>
        <p:spPr>
          <a:xfrm>
            <a:off x="2203309" y="3154928"/>
            <a:ext cx="1412306" cy="1365034"/>
          </a:xfrm>
          <a:prstGeom prst="ellipse">
            <a:avLst/>
          </a:prstGeom>
          <a:ln w="41275">
            <a:solidFill>
              <a:schemeClr val="accent2">
                <a:lumMod val="75000"/>
              </a:schemeClr>
            </a:solidFill>
          </a:ln>
        </p:spPr>
      </p:pic>
      <p:cxnSp>
        <p:nvCxnSpPr>
          <p:cNvPr id="9" name="直线连接符 8">
            <a:extLst>
              <a:ext uri="{FF2B5EF4-FFF2-40B4-BE49-F238E27FC236}">
                <a16:creationId xmlns:a16="http://schemas.microsoft.com/office/drawing/2014/main" id="{BBD466CD-EF94-351C-83C4-66F360666DC8}"/>
              </a:ext>
            </a:extLst>
          </p:cNvPr>
          <p:cNvCxnSpPr>
            <a:cxnSpLocks/>
          </p:cNvCxnSpPr>
          <p:nvPr/>
        </p:nvCxnSpPr>
        <p:spPr>
          <a:xfrm>
            <a:off x="2306876" y="2802673"/>
            <a:ext cx="224572" cy="415747"/>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直线连接符 9">
            <a:extLst>
              <a:ext uri="{FF2B5EF4-FFF2-40B4-BE49-F238E27FC236}">
                <a16:creationId xmlns:a16="http://schemas.microsoft.com/office/drawing/2014/main" id="{DE99D988-6038-6240-3AA0-A69269A6B27E}"/>
              </a:ext>
            </a:extLst>
          </p:cNvPr>
          <p:cNvCxnSpPr>
            <a:cxnSpLocks/>
          </p:cNvCxnSpPr>
          <p:nvPr/>
        </p:nvCxnSpPr>
        <p:spPr>
          <a:xfrm>
            <a:off x="2537139" y="2455376"/>
            <a:ext cx="552683" cy="1879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直线连接符 10">
            <a:extLst>
              <a:ext uri="{FF2B5EF4-FFF2-40B4-BE49-F238E27FC236}">
                <a16:creationId xmlns:a16="http://schemas.microsoft.com/office/drawing/2014/main" id="{2BE2B156-552D-0D11-D8B8-7C5C4B8FF9E6}"/>
              </a:ext>
            </a:extLst>
          </p:cNvPr>
          <p:cNvCxnSpPr>
            <a:cxnSpLocks/>
          </p:cNvCxnSpPr>
          <p:nvPr/>
        </p:nvCxnSpPr>
        <p:spPr>
          <a:xfrm flipH="1">
            <a:off x="2306876" y="1376696"/>
            <a:ext cx="313859" cy="306902"/>
          </a:xfrm>
          <a:prstGeom prst="line">
            <a:avLst/>
          </a:prstGeom>
          <a:ln w="412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88675E0F-0EEC-F532-6D3D-DF12C487DE43}"/>
              </a:ext>
            </a:extLst>
          </p:cNvPr>
          <p:cNvSpPr txBox="1"/>
          <p:nvPr/>
        </p:nvSpPr>
        <p:spPr>
          <a:xfrm>
            <a:off x="2741184" y="1116395"/>
            <a:ext cx="1045479" cy="584775"/>
          </a:xfrm>
          <a:prstGeom prst="rect">
            <a:avLst/>
          </a:prstGeom>
          <a:noFill/>
        </p:spPr>
        <p:txBody>
          <a:bodyPr wrap="none" rtlCol="0">
            <a:spAutoFit/>
          </a:bodyPr>
          <a:lstStyle/>
          <a:p>
            <a:pPr algn="ctr"/>
            <a:r>
              <a:rPr kumimoji="1" lang="en-US" altLang="zh-CN" sz="1600" b="1" dirty="0"/>
              <a:t>Ischemic</a:t>
            </a:r>
          </a:p>
          <a:p>
            <a:pPr algn="ctr"/>
            <a:r>
              <a:rPr kumimoji="1" lang="en-US" altLang="zh-CN" sz="1600" b="1" dirty="0"/>
              <a:t>Stroke</a:t>
            </a:r>
            <a:endParaRPr kumimoji="1" lang="zh-CN" altLang="en-US" sz="1600" b="1" dirty="0"/>
          </a:p>
        </p:txBody>
      </p:sp>
      <p:sp>
        <p:nvSpPr>
          <p:cNvPr id="13" name="文本框 12">
            <a:extLst>
              <a:ext uri="{FF2B5EF4-FFF2-40B4-BE49-F238E27FC236}">
                <a16:creationId xmlns:a16="http://schemas.microsoft.com/office/drawing/2014/main" id="{D947B47C-D987-6F64-5B31-C63783D7AACB}"/>
              </a:ext>
            </a:extLst>
          </p:cNvPr>
          <p:cNvSpPr txBox="1"/>
          <p:nvPr/>
        </p:nvSpPr>
        <p:spPr>
          <a:xfrm>
            <a:off x="3140650" y="2644053"/>
            <a:ext cx="1401346" cy="584775"/>
          </a:xfrm>
          <a:prstGeom prst="rect">
            <a:avLst/>
          </a:prstGeom>
          <a:noFill/>
        </p:spPr>
        <p:txBody>
          <a:bodyPr wrap="none" rtlCol="0">
            <a:spAutoFit/>
          </a:bodyPr>
          <a:lstStyle/>
          <a:p>
            <a:pPr algn="ctr"/>
            <a:r>
              <a:rPr kumimoji="1" lang="en-US" altLang="zh-CN" sz="1600" b="1" dirty="0"/>
              <a:t>Hemorrhagic</a:t>
            </a:r>
          </a:p>
          <a:p>
            <a:pPr algn="ctr"/>
            <a:r>
              <a:rPr kumimoji="1" lang="en-US" altLang="zh-CN" sz="1600" b="1" dirty="0"/>
              <a:t>Stroke</a:t>
            </a:r>
            <a:endParaRPr kumimoji="1" lang="zh-CN" altLang="en-US" sz="1600" b="1" dirty="0"/>
          </a:p>
        </p:txBody>
      </p:sp>
      <p:sp>
        <p:nvSpPr>
          <p:cNvPr id="14" name="文本框 13">
            <a:extLst>
              <a:ext uri="{FF2B5EF4-FFF2-40B4-BE49-F238E27FC236}">
                <a16:creationId xmlns:a16="http://schemas.microsoft.com/office/drawing/2014/main" id="{802A6D06-9D11-F51D-36C5-A8CDE08E8FC5}"/>
              </a:ext>
            </a:extLst>
          </p:cNvPr>
          <p:cNvSpPr txBox="1"/>
          <p:nvPr/>
        </p:nvSpPr>
        <p:spPr>
          <a:xfrm>
            <a:off x="2331339" y="4087736"/>
            <a:ext cx="1128579" cy="338554"/>
          </a:xfrm>
          <a:prstGeom prst="rect">
            <a:avLst/>
          </a:prstGeom>
          <a:noFill/>
        </p:spPr>
        <p:txBody>
          <a:bodyPr wrap="none" rtlCol="0">
            <a:spAutoFit/>
          </a:bodyPr>
          <a:lstStyle/>
          <a:p>
            <a:pPr algn="ctr"/>
            <a:r>
              <a:rPr kumimoji="1" lang="en-US" altLang="zh-CN" sz="1600" b="1" dirty="0"/>
              <a:t>Aneurysm</a:t>
            </a:r>
            <a:endParaRPr kumimoji="1" lang="zh-CN" altLang="en-US" sz="1600" b="1" dirty="0"/>
          </a:p>
        </p:txBody>
      </p:sp>
      <p:pic>
        <p:nvPicPr>
          <p:cNvPr id="15" name="图片 14" descr="木桌子上&#10;&#10;AI 生成的内容可能不正确。">
            <a:extLst>
              <a:ext uri="{FF2B5EF4-FFF2-40B4-BE49-F238E27FC236}">
                <a16:creationId xmlns:a16="http://schemas.microsoft.com/office/drawing/2014/main" id="{F200A555-1E2F-C65B-374D-D4FA9BFF9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1278" y="706096"/>
            <a:ext cx="246021" cy="176631"/>
          </a:xfrm>
          <a:prstGeom prst="rect">
            <a:avLst/>
          </a:prstGeom>
        </p:spPr>
      </p:pic>
      <p:pic>
        <p:nvPicPr>
          <p:cNvPr id="16" name="图片 15" descr="徽标&#10;&#10;AI 生成的内容可能不正确。">
            <a:extLst>
              <a:ext uri="{FF2B5EF4-FFF2-40B4-BE49-F238E27FC236}">
                <a16:creationId xmlns:a16="http://schemas.microsoft.com/office/drawing/2014/main" id="{EE87A1D6-4CA2-1E20-D872-B6EABC1ED544}"/>
              </a:ext>
            </a:extLst>
          </p:cNvPr>
          <p:cNvPicPr>
            <a:picLocks noChangeAspect="1"/>
          </p:cNvPicPr>
          <p:nvPr/>
        </p:nvPicPr>
        <p:blipFill>
          <a:blip r:embed="rId10">
            <a:extLst>
              <a:ext uri="{28A0092B-C50C-407E-A947-70E740481C1C}">
                <a14:useLocalDpi xmlns:a14="http://schemas.microsoft.com/office/drawing/2010/main" val="0"/>
              </a:ext>
            </a:extLst>
          </a:blip>
          <a:srcRect t="1995" r="66085"/>
          <a:stretch>
            <a:fillRect/>
          </a:stretch>
        </p:blipFill>
        <p:spPr>
          <a:xfrm>
            <a:off x="6136411" y="987072"/>
            <a:ext cx="1109703" cy="1059693"/>
          </a:xfrm>
          <a:prstGeom prst="rect">
            <a:avLst/>
          </a:prstGeom>
        </p:spPr>
      </p:pic>
      <p:pic>
        <p:nvPicPr>
          <p:cNvPr id="18" name="图片 17" descr="徽标&#10;&#10;AI 生成的内容可能不正确。">
            <a:extLst>
              <a:ext uri="{FF2B5EF4-FFF2-40B4-BE49-F238E27FC236}">
                <a16:creationId xmlns:a16="http://schemas.microsoft.com/office/drawing/2014/main" id="{40170C39-B056-9F38-B2C6-A9E1D75D958C}"/>
              </a:ext>
            </a:extLst>
          </p:cNvPr>
          <p:cNvPicPr>
            <a:picLocks noChangeAspect="1"/>
          </p:cNvPicPr>
          <p:nvPr/>
        </p:nvPicPr>
        <p:blipFill>
          <a:blip r:embed="rId10">
            <a:extLst>
              <a:ext uri="{28A0092B-C50C-407E-A947-70E740481C1C}">
                <a14:useLocalDpi xmlns:a14="http://schemas.microsoft.com/office/drawing/2010/main" val="0"/>
              </a:ext>
            </a:extLst>
          </a:blip>
          <a:srcRect l="66957" t="1997" r="-872"/>
          <a:stretch>
            <a:fillRect/>
          </a:stretch>
        </p:blipFill>
        <p:spPr>
          <a:xfrm>
            <a:off x="7624563" y="987072"/>
            <a:ext cx="1109703" cy="1059693"/>
          </a:xfrm>
          <a:prstGeom prst="rect">
            <a:avLst/>
          </a:prstGeom>
        </p:spPr>
      </p:pic>
      <p:sp>
        <p:nvSpPr>
          <p:cNvPr id="19" name="右箭头 18">
            <a:extLst>
              <a:ext uri="{FF2B5EF4-FFF2-40B4-BE49-F238E27FC236}">
                <a16:creationId xmlns:a16="http://schemas.microsoft.com/office/drawing/2014/main" id="{84968515-C916-A23F-D466-0CE370D4D27C}"/>
              </a:ext>
            </a:extLst>
          </p:cNvPr>
          <p:cNvSpPr/>
          <p:nvPr/>
        </p:nvSpPr>
        <p:spPr>
          <a:xfrm>
            <a:off x="7246114" y="1392156"/>
            <a:ext cx="296829" cy="24952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pic>
        <p:nvPicPr>
          <p:cNvPr id="20" name="图片 19" descr="图片包含 图示&#10;&#10;AI 生成的内容可能不正确。">
            <a:extLst>
              <a:ext uri="{FF2B5EF4-FFF2-40B4-BE49-F238E27FC236}">
                <a16:creationId xmlns:a16="http://schemas.microsoft.com/office/drawing/2014/main" id="{74B55BDE-4F76-1DFF-D2AD-F5361068374C}"/>
              </a:ext>
            </a:extLst>
          </p:cNvPr>
          <p:cNvPicPr>
            <a:picLocks noChangeAspect="1"/>
          </p:cNvPicPr>
          <p:nvPr/>
        </p:nvPicPr>
        <p:blipFill>
          <a:blip r:embed="rId11">
            <a:extLst>
              <a:ext uri="{28A0092B-C50C-407E-A947-70E740481C1C}">
                <a14:useLocalDpi xmlns:a14="http://schemas.microsoft.com/office/drawing/2010/main" val="0"/>
              </a:ext>
            </a:extLst>
          </a:blip>
          <a:srcRect r="3765" b="50000"/>
          <a:stretch>
            <a:fillRect/>
          </a:stretch>
        </p:blipFill>
        <p:spPr>
          <a:xfrm>
            <a:off x="6155182" y="2213108"/>
            <a:ext cx="1293829" cy="1176383"/>
          </a:xfrm>
          <a:prstGeom prst="rect">
            <a:avLst/>
          </a:prstGeom>
        </p:spPr>
      </p:pic>
      <p:pic>
        <p:nvPicPr>
          <p:cNvPr id="21" name="图片 20" descr="图片包含 图示&#10;&#10;AI 生成的内容可能不正确。">
            <a:extLst>
              <a:ext uri="{FF2B5EF4-FFF2-40B4-BE49-F238E27FC236}">
                <a16:creationId xmlns:a16="http://schemas.microsoft.com/office/drawing/2014/main" id="{9B7969DF-51CB-17A5-9D55-1163227130BC}"/>
              </a:ext>
            </a:extLst>
          </p:cNvPr>
          <p:cNvPicPr>
            <a:picLocks noChangeAspect="1"/>
          </p:cNvPicPr>
          <p:nvPr/>
        </p:nvPicPr>
        <p:blipFill>
          <a:blip r:embed="rId11">
            <a:extLst>
              <a:ext uri="{28A0092B-C50C-407E-A947-70E740481C1C}">
                <a14:useLocalDpi xmlns:a14="http://schemas.microsoft.com/office/drawing/2010/main" val="0"/>
              </a:ext>
            </a:extLst>
          </a:blip>
          <a:srcRect l="3144" t="52697" r="621" b="1345"/>
          <a:stretch>
            <a:fillRect/>
          </a:stretch>
        </p:blipFill>
        <p:spPr>
          <a:xfrm>
            <a:off x="7538103" y="2273921"/>
            <a:ext cx="1320166" cy="1103306"/>
          </a:xfrm>
          <a:prstGeom prst="rect">
            <a:avLst/>
          </a:prstGeom>
        </p:spPr>
      </p:pic>
    </p:spTree>
    <p:extLst>
      <p:ext uri="{BB962C8B-B14F-4D97-AF65-F5344CB8AC3E}">
        <p14:creationId xmlns:p14="http://schemas.microsoft.com/office/powerpoint/2010/main" val="357496711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主题​​">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56952</TotalTime>
  <Words>17671</Words>
  <Application>Microsoft Office PowerPoint</Application>
  <PresentationFormat>全屏显示(4:3)</PresentationFormat>
  <Paragraphs>1919</Paragraphs>
  <Slides>117</Slides>
  <Notes>75</Notes>
  <HiddenSlides>82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117</vt:i4>
      </vt:variant>
    </vt:vector>
  </HeadingPairs>
  <TitlesOfParts>
    <vt:vector size="124" baseType="lpstr">
      <vt:lpstr>等线</vt:lpstr>
      <vt:lpstr>Aptos</vt:lpstr>
      <vt:lpstr>Arial</vt:lpstr>
      <vt:lpstr>Cambria Math</vt:lpstr>
      <vt:lpstr>Consolas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馮　建晴</dc:creator>
  <cp:lastModifiedBy>馮　建晴</cp:lastModifiedBy>
  <cp:revision>105</cp:revision>
  <dcterms:created xsi:type="dcterms:W3CDTF">2025-05-09T07:13:44Z</dcterms:created>
  <dcterms:modified xsi:type="dcterms:W3CDTF">2025-12-05T02:49:36Z</dcterms:modified>
</cp:coreProperties>
</file>